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4" r:id="rId3"/>
    <p:sldId id="267" r:id="rId4"/>
    <p:sldId id="273" r:id="rId5"/>
    <p:sldId id="268" r:id="rId6"/>
    <p:sldId id="269" r:id="rId7"/>
    <p:sldId id="270" r:id="rId8"/>
    <p:sldId id="271" r:id="rId9"/>
    <p:sldId id="272" r:id="rId10"/>
    <p:sldId id="274" r:id="rId11"/>
    <p:sldId id="275" r:id="rId12"/>
    <p:sldId id="266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C5E04B-F79E-4947-931E-3E059EEE622C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DE0D57-456F-48A4-A3B9-65E8F557F7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96308-BFC7-4345-B9FE-760A4FF916DF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1468-795D-4365-BFE9-5860967F58A8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1BC29-E7C1-4BA0-9383-83FE72DADA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893E-B232-4689-AEBE-C23F23A8C381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2D81D-A5C5-49BF-9BED-9F10CCCEF8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9C15-204F-4C4D-92AC-3569E026FB3A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AED2A-C226-4A61-A694-4C8B418324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AD777-C00B-4264-8E3C-42DDFF368EBC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37AD-5DE3-43C9-82F6-0C69D4548E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5415-AE95-409D-8ED8-5BACCDD83828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8A826-D69B-47C9-ADD0-A378C3DCC5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F8684-CBD1-434B-8397-F12114EDB886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B41BF-4E1A-41C9-898D-11BB190E3F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F1FB-AE1F-4C30-BE08-123D8E479450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2FE7-ECA5-4703-8D29-B6BB5B9154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B1DA-20B4-4B80-9473-2407A6B1AF70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E128-C10E-4CCF-BD00-10E4CDD292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75685-A7D9-4F96-AE76-5B670C53B1AF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18F8-FEB6-43BF-AF58-655B6409AE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F70B-B061-4DAE-A2AE-46697136B480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25A1-AAD3-4B9B-A37A-B06BDBC246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FA0E2-CC1C-498C-8058-9D9D69AE8CBD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7FA90-A186-495F-A47A-0CFCE10D77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9134EF-E38A-4368-80CA-CF2DBAB66FEB}" type="datetimeFigureOut">
              <a:rPr lang="cs-CZ"/>
              <a:pPr>
                <a:defRPr/>
              </a:pPr>
              <a:t>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7C120F-E0DF-4651-959C-720BA03AE3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051" name="Zástupný symbol pro obsah 5"/>
          <p:cNvSpPr>
            <a:spLocks noGrp="1"/>
          </p:cNvSpPr>
          <p:nvPr>
            <p:ph idx="1"/>
          </p:nvPr>
        </p:nvSpPr>
        <p:spPr>
          <a:xfrm>
            <a:off x="468313" y="2133600"/>
            <a:ext cx="8218487" cy="4464050"/>
          </a:xfrm>
        </p:spPr>
        <p:txBody>
          <a:bodyPr/>
          <a:lstStyle/>
          <a:p>
            <a:pPr eaLnBrk="1" hangingPunct="1"/>
            <a:r>
              <a:rPr lang="cs-CZ" sz="2400" smtClean="0"/>
              <a:t>Název školy: </a:t>
            </a:r>
            <a:r>
              <a:rPr lang="cs-CZ" sz="1800" smtClean="0"/>
              <a:t>Střední zdravotnická škola a vyšší odborná škola zdravotnická Karlovy Vary</a:t>
            </a:r>
          </a:p>
          <a:p>
            <a:pPr eaLnBrk="1" hangingPunct="1"/>
            <a:r>
              <a:rPr lang="cs-CZ" sz="1800" smtClean="0"/>
              <a:t>Číslo projektu: CZ.1.07/1.5.00/34.0953 </a:t>
            </a:r>
          </a:p>
          <a:p>
            <a:pPr eaLnBrk="1" hangingPunct="1"/>
            <a:r>
              <a:rPr lang="cs-CZ" sz="2400" smtClean="0"/>
              <a:t>Vzdělávací materiál: Analýza modelu</a:t>
            </a:r>
            <a:endParaRPr lang="cs-CZ" sz="200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cs-CZ" sz="1800" smtClean="0"/>
              <a:t>       Šablona III/2 Inovace a zkvalitnění výuky prostřednictvím ICT</a:t>
            </a:r>
          </a:p>
          <a:p>
            <a:pPr eaLnBrk="1" hangingPunct="1"/>
            <a:r>
              <a:rPr lang="cs-CZ" sz="2400" smtClean="0"/>
              <a:t>Název materiálu: </a:t>
            </a:r>
            <a:r>
              <a:rPr lang="cs-CZ" sz="1800" smtClean="0"/>
              <a:t>VY_32_INOVACE_ZSP.4.09</a:t>
            </a:r>
          </a:p>
          <a:p>
            <a:pPr eaLnBrk="1" hangingPunct="1"/>
            <a:r>
              <a:rPr lang="cs-CZ" sz="2400" smtClean="0"/>
              <a:t>Datum tvorby: 6. 11. 2013</a:t>
            </a:r>
            <a:endParaRPr lang="cs-CZ" sz="1800" smtClean="0"/>
          </a:p>
          <a:p>
            <a:pPr eaLnBrk="1" hangingPunct="1"/>
            <a:r>
              <a:rPr lang="cs-CZ" sz="1800" smtClean="0"/>
              <a:t>Vyučovací předmět, ročník, obor: ZSP, 4. ročník, Asistent zubního technika</a:t>
            </a:r>
          </a:p>
          <a:p>
            <a:pPr eaLnBrk="1" hangingPunct="1"/>
            <a:r>
              <a:rPr lang="cs-CZ" sz="2400" smtClean="0"/>
              <a:t>Autor: </a:t>
            </a:r>
            <a:r>
              <a:rPr lang="cs-CZ" sz="1800" smtClean="0"/>
              <a:t>Mgr. Martina Nová</a:t>
            </a:r>
          </a:p>
          <a:p>
            <a:pPr eaLnBrk="1" hangingPunct="1"/>
            <a:r>
              <a:rPr lang="cs-CZ" sz="2400" smtClean="0"/>
              <a:t>Anotace:</a:t>
            </a:r>
            <a:r>
              <a:rPr lang="cs-CZ" sz="1600" smtClean="0"/>
              <a:t> Vzdělávací materiál využívá ICT při výuce a tím inovuje výuku praktického vyučování, zároveň motivuje a aktivuje žáky. Seznamuje žáky s analýzou modelu při zhotovení částečných snímatelných náhrad.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277813"/>
            <a:ext cx="7489825" cy="1566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8424936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3600" b="1" dirty="0" smtClean="0">
                <a:solidFill>
                  <a:schemeClr val="accent6"/>
                </a:solidFill>
                <a:latin typeface="Arial" charset="0"/>
              </a:rPr>
              <a:t>Určení, </a:t>
            </a:r>
            <a:r>
              <a:rPr lang="cs-CZ" sz="3600" b="1" dirty="0" smtClean="0">
                <a:solidFill>
                  <a:schemeClr val="accent6"/>
                </a:solidFill>
                <a:latin typeface="Arial" charset="0"/>
              </a:rPr>
              <a:t>pomocí kalibrovaného </a:t>
            </a:r>
            <a:r>
              <a:rPr lang="cs-CZ" sz="3600" b="1" dirty="0" smtClean="0">
                <a:solidFill>
                  <a:schemeClr val="accent6"/>
                </a:solidFill>
                <a:latin typeface="Arial" charset="0"/>
              </a:rPr>
              <a:t>terčíku, dosahu </a:t>
            </a:r>
            <a:r>
              <a:rPr lang="cs-CZ" sz="3600" b="1" dirty="0" smtClean="0">
                <a:solidFill>
                  <a:schemeClr val="accent6"/>
                </a:solidFill>
                <a:latin typeface="Arial" charset="0"/>
              </a:rPr>
              <a:t>lité retenční spony.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731871" cy="453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Chalupna\Desktop\Nová složka\DSC_2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528392" cy="4885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  <a:latin typeface="Arial" charset="0"/>
              </a:rPr>
              <a:t>Zakreslení průběhu lité spony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5256212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773238"/>
            <a:ext cx="273685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3933825"/>
            <a:ext cx="28797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Zdroje: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000" dirty="0" smtClean="0">
                <a:latin typeface="Arial" charset="0"/>
              </a:rPr>
              <a:t>Fotografie zhotovila, není-li uvedeno jinak, Mgr. Hana Chalupná.</a:t>
            </a:r>
          </a:p>
          <a:p>
            <a:pPr>
              <a:buFont typeface="Arial" charset="0"/>
              <a:buNone/>
            </a:pPr>
            <a:r>
              <a:rPr lang="cs-CZ" sz="2000" dirty="0" smtClean="0">
                <a:latin typeface="Arial" charset="0"/>
              </a:rPr>
              <a:t>Na fotografiích je zachycena analýza modelu ze školení </a:t>
            </a:r>
            <a:r>
              <a:rPr lang="cs-CZ" sz="2000" dirty="0" err="1" smtClean="0">
                <a:latin typeface="Arial" charset="0"/>
              </a:rPr>
              <a:t>Interdentu</a:t>
            </a:r>
            <a:r>
              <a:rPr lang="cs-CZ" sz="2000" dirty="0" smtClean="0">
                <a:latin typeface="Arial" charset="0"/>
              </a:rPr>
              <a:t> na </a:t>
            </a:r>
          </a:p>
          <a:p>
            <a:pPr>
              <a:buFont typeface="Arial" charset="0"/>
              <a:buNone/>
            </a:pPr>
            <a:r>
              <a:rPr lang="cs-CZ" sz="2000" dirty="0" smtClean="0">
                <a:latin typeface="Arial" charset="0"/>
              </a:rPr>
              <a:t>snímatelné náhrady v </a:t>
            </a:r>
            <a:r>
              <a:rPr lang="cs-CZ" sz="2000" dirty="0" err="1" smtClean="0">
                <a:latin typeface="Arial" charset="0"/>
              </a:rPr>
              <a:t>Celje</a:t>
            </a:r>
            <a:r>
              <a:rPr lang="cs-CZ" sz="2000" dirty="0" smtClean="0">
                <a:latin typeface="Arial" charset="0"/>
              </a:rPr>
              <a:t> - </a:t>
            </a:r>
            <a:r>
              <a:rPr lang="cs-CZ" sz="2000" dirty="0" smtClean="0">
                <a:latin typeface="Arial" charset="0"/>
              </a:rPr>
              <a:t>Slovinsko.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4213" y="1484313"/>
            <a:ext cx="7704137" cy="11525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cs-CZ" sz="6000" b="1" dirty="0" smtClean="0">
                <a:solidFill>
                  <a:schemeClr val="accent6">
                    <a:lumMod val="75000"/>
                  </a:schemeClr>
                </a:solidFill>
              </a:rPr>
              <a:t>Analýza modelu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  <a:latin typeface="Arial" charset="0"/>
              </a:rPr>
              <a:t>Analýza modelu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analýza modelů na </a:t>
            </a:r>
            <a:r>
              <a:rPr lang="cs-CZ" b="1" dirty="0" err="1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paralelometru</a:t>
            </a:r>
            <a:r>
              <a:rPr lang="cs-CZ" b="1" dirty="0" smtClean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vyznačíme osu nasazení,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analyzační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tyčinkou přes artikulační papír vyznačíme linii maximální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konvexity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na zubech, kde budou ukotveny spony, kalibrovaným terčíkem příslušné velikosti (0,25 - 0,5 – 0,75 mm) určíme konec retenčního ramene.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  <a:latin typeface="Arial" charset="0"/>
              </a:rPr>
              <a:t>Frézovací přístroj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pic>
        <p:nvPicPr>
          <p:cNvPr id="26628" name="Picture 4" descr="DSC_2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84313"/>
            <a:ext cx="6119813" cy="4646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  <a:latin typeface="Arial" charset="0"/>
              </a:rPr>
              <a:t>Osa nasazení náhrady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>
              <a:buFont typeface="Arial" charset="0"/>
              <a:buNone/>
            </a:pPr>
            <a:endParaRPr lang="cs-CZ" sz="18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cs-CZ" sz="18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cs-CZ" sz="2000" dirty="0" smtClean="0">
                <a:latin typeface="Arial" charset="0"/>
              </a:rPr>
              <a:t>Hledání nejlepšího sklonu nasazení </a:t>
            </a:r>
          </a:p>
          <a:p>
            <a:pPr>
              <a:buFont typeface="Arial" charset="0"/>
              <a:buNone/>
            </a:pPr>
            <a:r>
              <a:rPr lang="cs-CZ" sz="2000" dirty="0" smtClean="0">
                <a:latin typeface="Arial" charset="0"/>
              </a:rPr>
              <a:t>zubní náhrady pomocí </a:t>
            </a:r>
            <a:r>
              <a:rPr lang="cs-CZ" sz="2000" dirty="0" err="1" smtClean="0">
                <a:latin typeface="Arial" charset="0"/>
              </a:rPr>
              <a:t>analyzační</a:t>
            </a:r>
            <a:r>
              <a:rPr lang="cs-CZ" sz="2000" dirty="0" smtClean="0">
                <a:latin typeface="Arial" charset="0"/>
              </a:rPr>
              <a:t> tyčinky.</a:t>
            </a:r>
          </a:p>
        </p:txBody>
      </p:sp>
      <p:pic>
        <p:nvPicPr>
          <p:cNvPr id="20484" name="Picture 4" descr="DSC_26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84984"/>
            <a:ext cx="2959815" cy="2880320"/>
          </a:xfrm>
          <a:prstGeom prst="rect">
            <a:avLst/>
          </a:prstGeom>
          <a:noFill/>
        </p:spPr>
      </p:pic>
      <p:pic>
        <p:nvPicPr>
          <p:cNvPr id="20485" name="Picture 5" descr="DSC_26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556792"/>
            <a:ext cx="2794974" cy="2591866"/>
          </a:xfrm>
          <a:prstGeom prst="rect">
            <a:avLst/>
          </a:prstGeom>
          <a:noFill/>
        </p:spPr>
      </p:pic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2699792" y="4509120"/>
            <a:ext cx="1079500" cy="360362"/>
          </a:xfrm>
          <a:prstGeom prst="lef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975100" y="4384675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Analyzační tyčinka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8352928" cy="92233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3600" b="1" dirty="0" smtClean="0">
                <a:solidFill>
                  <a:schemeClr val="accent6"/>
                </a:solidFill>
                <a:latin typeface="Arial" charset="0"/>
              </a:rPr>
              <a:t>Zakreslení maximální </a:t>
            </a:r>
            <a:r>
              <a:rPr lang="cs-CZ" sz="3600" b="1" dirty="0" err="1" smtClean="0">
                <a:solidFill>
                  <a:schemeClr val="accent6"/>
                </a:solidFill>
                <a:latin typeface="Arial" charset="0"/>
              </a:rPr>
              <a:t>konvexity</a:t>
            </a:r>
            <a:endParaRPr lang="cs-CZ" sz="3600" b="1" dirty="0" smtClean="0">
              <a:solidFill>
                <a:schemeClr val="accent6"/>
              </a:solidFill>
              <a:latin typeface="Arial" charset="0"/>
            </a:endParaRPr>
          </a:p>
        </p:txBody>
      </p:sp>
      <p:pic>
        <p:nvPicPr>
          <p:cNvPr id="21508" name="Picture 4" descr="DSC_26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40768"/>
            <a:ext cx="2597400" cy="1728192"/>
          </a:xfrm>
          <a:prstGeom prst="rect">
            <a:avLst/>
          </a:prstGeom>
          <a:noFill/>
        </p:spPr>
      </p:pic>
      <p:pic>
        <p:nvPicPr>
          <p:cNvPr id="21509" name="Picture 5" descr="DSC_2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4049190" cy="3024336"/>
          </a:xfrm>
          <a:prstGeom prst="rect">
            <a:avLst/>
          </a:prstGeo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409504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3200" b="1" dirty="0" smtClean="0">
                <a:solidFill>
                  <a:schemeClr val="accent6"/>
                </a:solidFill>
                <a:latin typeface="Arial" charset="0"/>
              </a:rPr>
              <a:t>Zakreslení maximální </a:t>
            </a:r>
            <a:r>
              <a:rPr lang="cs-CZ" sz="3200" b="1" dirty="0" err="1" smtClean="0">
                <a:solidFill>
                  <a:schemeClr val="accent6"/>
                </a:solidFill>
                <a:latin typeface="Arial" charset="0"/>
              </a:rPr>
              <a:t>konvexity</a:t>
            </a:r>
            <a:endParaRPr lang="cs-CZ" sz="3200" b="1" dirty="0" smtClean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cs-CZ" sz="28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cs-CZ" sz="2800" dirty="0" smtClean="0">
                <a:latin typeface="Arial" charset="0"/>
              </a:rPr>
              <a:t>Maximální </a:t>
            </a:r>
            <a:r>
              <a:rPr lang="cs-CZ" sz="2800" dirty="0" err="1" smtClean="0">
                <a:latin typeface="Arial" charset="0"/>
              </a:rPr>
              <a:t>konvexita</a:t>
            </a:r>
            <a:endParaRPr lang="cs-CZ" sz="28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cs-CZ" sz="2800" dirty="0" smtClean="0">
                <a:latin typeface="Arial" charset="0"/>
              </a:rPr>
              <a:t>vestibulárně i orálně.</a:t>
            </a:r>
          </a:p>
        </p:txBody>
      </p:sp>
      <p:pic>
        <p:nvPicPr>
          <p:cNvPr id="22532" name="Picture 4" descr="DSC_26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644900"/>
            <a:ext cx="4032250" cy="2682875"/>
          </a:xfrm>
          <a:prstGeom prst="rect">
            <a:avLst/>
          </a:prstGeom>
          <a:noFill/>
        </p:spPr>
      </p:pic>
      <p:pic>
        <p:nvPicPr>
          <p:cNvPr id="22533" name="Picture 5" descr="DSC_26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12875"/>
            <a:ext cx="3960812" cy="2522538"/>
          </a:xfrm>
          <a:prstGeom prst="rect">
            <a:avLst/>
          </a:prstGeom>
          <a:noFill/>
        </p:spPr>
      </p:pic>
      <p:pic>
        <p:nvPicPr>
          <p:cNvPr id="22534" name="Picture 6" descr="DSC_26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49080"/>
            <a:ext cx="2664296" cy="2400904"/>
          </a:xfrm>
          <a:prstGeom prst="rect">
            <a:avLst/>
          </a:prstGeom>
          <a:noFill/>
        </p:spPr>
      </p:pic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7092280" y="4797152"/>
            <a:ext cx="976313" cy="215900"/>
          </a:xfrm>
          <a:prstGeom prst="leftArrow">
            <a:avLst>
              <a:gd name="adj1" fmla="val 50000"/>
              <a:gd name="adj2" fmla="val 113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4787900" y="1916113"/>
            <a:ext cx="1150938" cy="360362"/>
          </a:xfrm>
          <a:prstGeom prst="rightArrow">
            <a:avLst>
              <a:gd name="adj1" fmla="val 50000"/>
              <a:gd name="adj2" fmla="val 798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SC_26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7559675" cy="4537075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3600" b="1" dirty="0" smtClean="0">
                <a:solidFill>
                  <a:schemeClr val="accent6"/>
                </a:solidFill>
                <a:latin typeface="Arial" charset="0"/>
              </a:rPr>
              <a:t>Rozdělení vestibulární plochy zubu.</a:t>
            </a:r>
          </a:p>
        </p:txBody>
      </p:sp>
      <p:sp>
        <p:nvSpPr>
          <p:cNvPr id="23558" name="Rectangle 6"/>
          <p:cNvSpPr>
            <a:spLocks noGrp="1"/>
          </p:cNvSpPr>
          <p:nvPr>
            <p:ph type="body" idx="1"/>
          </p:nvPr>
        </p:nvSpPr>
        <p:spPr>
          <a:xfrm>
            <a:off x="395288" y="1773238"/>
            <a:ext cx="8229600" cy="4924425"/>
          </a:xfrm>
        </p:spPr>
        <p:txBody>
          <a:bodyPr/>
          <a:lstStyle/>
          <a:p>
            <a:r>
              <a:rPr lang="cs-CZ" smtClean="0">
                <a:solidFill>
                  <a:schemeClr val="bg1"/>
                </a:solidFill>
                <a:latin typeface="Arial" charset="0"/>
              </a:rPr>
              <a:t>Zub rozdělíme středovou čárou</a:t>
            </a:r>
          </a:p>
          <a:p>
            <a:endParaRPr lang="cs-CZ" smtClean="0">
              <a:solidFill>
                <a:schemeClr val="bg1"/>
              </a:solidFill>
              <a:latin typeface="Arial" charset="0"/>
            </a:endParaRPr>
          </a:p>
          <a:p>
            <a:endParaRPr lang="cs-CZ" smtClean="0">
              <a:solidFill>
                <a:schemeClr val="bg1"/>
              </a:solidFill>
              <a:latin typeface="Arial" charset="0"/>
            </a:endParaRPr>
          </a:p>
          <a:p>
            <a:endParaRPr lang="cs-CZ" smtClean="0">
              <a:solidFill>
                <a:schemeClr val="bg1"/>
              </a:solidFill>
              <a:latin typeface="Arial" charset="0"/>
            </a:endParaRPr>
          </a:p>
          <a:p>
            <a:endParaRPr lang="cs-CZ" smtClean="0">
              <a:solidFill>
                <a:schemeClr val="bg1"/>
              </a:solidFill>
              <a:latin typeface="Arial" charset="0"/>
            </a:endParaRPr>
          </a:p>
          <a:p>
            <a:endParaRPr lang="cs-CZ" smtClean="0">
              <a:solidFill>
                <a:schemeClr val="bg1"/>
              </a:solidFill>
              <a:latin typeface="Arial" charset="0"/>
            </a:endParaRPr>
          </a:p>
          <a:p>
            <a:r>
              <a:rPr lang="cs-CZ" smtClean="0">
                <a:solidFill>
                  <a:schemeClr val="bg1"/>
                </a:solidFill>
                <a:latin typeface="Arial" charset="0"/>
              </a:rPr>
              <a:t>Meziální půl zubu opět rozdělíme na polovinu.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rot="16200000">
            <a:off x="3960019" y="2672557"/>
            <a:ext cx="1150937" cy="215900"/>
          </a:xfrm>
          <a:prstGeom prst="leftArrow">
            <a:avLst>
              <a:gd name="adj1" fmla="val 50000"/>
              <a:gd name="adj2" fmla="val 1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4284663" y="3860800"/>
            <a:ext cx="215900" cy="1223963"/>
          </a:xfrm>
          <a:prstGeom prst="upArrow">
            <a:avLst>
              <a:gd name="adj1" fmla="val 50000"/>
              <a:gd name="adj2" fmla="val 1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  <a:latin typeface="Arial" charset="0"/>
              </a:rPr>
              <a:t>Analýza dosahu lité spony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smtClean="0">
                <a:latin typeface="Arial" charset="0"/>
              </a:rPr>
              <a:t>V místě kde protíná max. konvexitu dělící čára,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Arial" charset="0"/>
              </a:rPr>
              <a:t> přikládáme dřík kalibrovaného terčíku.</a:t>
            </a:r>
          </a:p>
        </p:txBody>
      </p:sp>
      <p:pic>
        <p:nvPicPr>
          <p:cNvPr id="25604" name="Picture 4" descr="DSC_26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628775"/>
            <a:ext cx="4022725" cy="4679950"/>
          </a:xfrm>
          <a:prstGeom prst="rect">
            <a:avLst/>
          </a:prstGeom>
          <a:noFill/>
        </p:spPr>
      </p:pic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6156325" y="2565400"/>
            <a:ext cx="217488" cy="976313"/>
          </a:xfrm>
          <a:prstGeom prst="downArrow">
            <a:avLst>
              <a:gd name="adj1" fmla="val 50000"/>
              <a:gd name="adj2" fmla="val 1122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cs-CZ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6227763" y="3573463"/>
            <a:ext cx="730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6227763" y="3573463"/>
            <a:ext cx="730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588125" y="2084388"/>
            <a:ext cx="2024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solidFill>
                  <a:schemeClr val="bg1"/>
                </a:solidFill>
              </a:rPr>
              <a:t>Maximální konvexita</a:t>
            </a: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7092950" y="2565400"/>
            <a:ext cx="215900" cy="935038"/>
          </a:xfrm>
          <a:prstGeom prst="downArrow">
            <a:avLst>
              <a:gd name="adj1" fmla="val 50000"/>
              <a:gd name="adj2" fmla="val 10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20938"/>
            <a:ext cx="41846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13715C9E-1454-48BB-A6A8-3979649DB948}"/>
</file>

<file path=customXml/itemProps2.xml><?xml version="1.0" encoding="utf-8"?>
<ds:datastoreItem xmlns:ds="http://schemas.openxmlformats.org/officeDocument/2006/customXml" ds:itemID="{36AE7330-9871-4E35-A56E-DC2F5FAA1E97}"/>
</file>

<file path=customXml/itemProps3.xml><?xml version="1.0" encoding="utf-8"?>
<ds:datastoreItem xmlns:ds="http://schemas.openxmlformats.org/officeDocument/2006/customXml" ds:itemID="{82F15DB7-EEF2-48A8-BC54-5BE141405FE3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459</TotalTime>
  <Words>260</Words>
  <Application>Microsoft Office PowerPoint</Application>
  <PresentationFormat>Předvádění na obrazovce (4:3)</PresentationFormat>
  <Paragraphs>44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Snímek 1</vt:lpstr>
      <vt:lpstr>Snímek 2</vt:lpstr>
      <vt:lpstr>Analýza modelu</vt:lpstr>
      <vt:lpstr>Frézovací přístroj</vt:lpstr>
      <vt:lpstr>Osa nasazení náhrady</vt:lpstr>
      <vt:lpstr>Zakreslení maximální konvexity</vt:lpstr>
      <vt:lpstr>Zakreslení maximální konvexity</vt:lpstr>
      <vt:lpstr>Rozdělení vestibulární plochy zubu.</vt:lpstr>
      <vt:lpstr>Analýza dosahu lité spony</vt:lpstr>
      <vt:lpstr>Určení, pomocí kalibrovaného terčíku, dosahu lité retenční spony.</vt:lpstr>
      <vt:lpstr>Zakreslení průběhu lité spony</vt:lpstr>
      <vt:lpstr>Zdroje: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Chalupna</cp:lastModifiedBy>
  <cp:revision>74</cp:revision>
  <dcterms:created xsi:type="dcterms:W3CDTF">2012-09-08T10:46:23Z</dcterms:created>
  <dcterms:modified xsi:type="dcterms:W3CDTF">2013-12-07T19:41:45Z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