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0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2F8C3BF-DFC8-48A9-935E-29C38CDA2618}" type="datetimeFigureOut">
              <a:rPr lang="cs-CZ"/>
              <a:pPr>
                <a:defRPr/>
              </a:pPr>
              <a:t>26.05.2013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BDEC2C9-DAA2-417D-98DC-219FD37C47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625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99F2C7-9A97-4B22-A0D1-CC43DEA3C17B}" type="slidenum">
              <a:rPr lang="cs-CZ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210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9E2949-A6B2-4052-90A2-65E0F8A8843A}" type="slidenum">
              <a:rPr lang="cs-CZ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837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39D668-8E78-4EE8-99E2-61F2C6232654}" type="slidenum">
              <a:rPr lang="cs-CZ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013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BCE12B-0E7B-4711-952F-ABCD09D1D7AD}" type="slidenum">
              <a:rPr lang="cs-CZ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69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8124B9-D228-4450-8C75-2B21A9611D8B}" type="slidenum">
              <a:rPr lang="cs-CZ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353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304E80-D408-4329-8635-A1D5D2E52683}" type="slidenum">
              <a:rPr lang="cs-CZ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911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882273-4734-4E29-A601-C8BFD79D753F}" type="slidenum">
              <a:rPr lang="cs-CZ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765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0006D5-16DD-42A8-AA99-74B05BE2869E}" type="slidenum">
              <a:rPr lang="cs-CZ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774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FF9301-DA0F-4FE2-A0D2-09A681DE8EBD}" type="slidenum">
              <a:rPr lang="cs-CZ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123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21A6E0-60B7-4BF2-B415-47EEE285E50D}" type="slidenum">
              <a:rPr lang="cs-CZ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674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85A82B-18EE-4B0D-8308-D8B451400ED9}" type="slidenum">
              <a:rPr lang="cs-CZ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70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99F2C7-9A97-4B22-A0D1-CC43DEA3C17B}" type="slidenum">
              <a:rPr lang="cs-CZ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769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4B9C53-C3FD-4133-8E68-1A6524C41D16}" type="slidenum">
              <a:rPr lang="cs-CZ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193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0BAA13-DAEA-4C75-B275-FD65825CB0D8}" type="slidenum">
              <a:rPr lang="cs-CZ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970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889ACF-9449-44BE-BC0C-443B3BD258FA}" type="slidenum">
              <a:rPr lang="cs-CZ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280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293655-4218-49BE-A139-2743C67774DD}" type="slidenum">
              <a:rPr lang="cs-CZ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089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B14120-C89A-4DEB-B4B4-F1F5D2516E22}" type="slidenum">
              <a:rPr lang="cs-CZ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377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E92DC6-B227-4D6F-9580-6694CD923D66}" type="slidenum">
              <a:rPr lang="cs-CZ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773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DF18E4-A056-4E97-9968-412314ED4490}" type="slidenum">
              <a:rPr lang="cs-CZ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2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3D806-E487-48E7-B75E-C605B6A214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28A50-16E2-45F8-8DB2-AF8ED0901F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37085-461E-40BB-9F3E-823CA6453D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237CB-FED8-47DA-9E23-F8E94BAA6D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236B4-D89B-4BEA-BB4D-CDDB890CA0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03D3-20BC-4BB2-A92E-19C8DB2268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9F2B7-4E03-448F-8E38-B91282896B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85697-C63D-47C9-9AC7-D772C60981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71310-8480-46F4-807C-1D36EC29AA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348BC-A32B-4E6B-952F-8C014B05F0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C580C-D03F-454A-8209-61096037C5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A43FBFA-30B2-42DE-B4D3-5AAA0E2071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um.rvp.cz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6324600"/>
          </a:xfrm>
        </p:spPr>
        <p:txBody>
          <a:bodyPr/>
          <a:lstStyle/>
          <a:p>
            <a:r>
              <a:rPr lang="cs-CZ" sz="2000" dirty="0"/>
              <a:t> </a:t>
            </a:r>
            <a:br>
              <a:rPr lang="cs-CZ" sz="2000" dirty="0"/>
            </a:br>
            <a:r>
              <a:rPr lang="cs-CZ" sz="2000" dirty="0"/>
              <a:t> </a:t>
            </a:r>
            <a:br>
              <a:rPr lang="cs-CZ" sz="2000" dirty="0"/>
            </a:br>
            <a:r>
              <a:rPr lang="cs-CZ" sz="2000" dirty="0"/>
              <a:t> </a:t>
            </a:r>
            <a:br>
              <a:rPr lang="cs-CZ" sz="2000" dirty="0"/>
            </a:br>
            <a:r>
              <a:rPr lang="cs-CZ" sz="2000" dirty="0"/>
              <a:t> </a:t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Autorem materiálu a všech jeho částí, není-li uvedeno jinak, je </a:t>
            </a:r>
            <a:r>
              <a:rPr lang="cs-CZ" sz="2000" dirty="0" smtClean="0"/>
              <a:t>Malý Jiří.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 </a:t>
            </a:r>
            <a:br>
              <a:rPr lang="cs-CZ" sz="2000" dirty="0"/>
            </a:br>
            <a:r>
              <a:rPr lang="cs-CZ" sz="2000" dirty="0"/>
              <a:t> </a:t>
            </a:r>
            <a:br>
              <a:rPr lang="cs-CZ" sz="2000" dirty="0"/>
            </a:br>
            <a:r>
              <a:rPr lang="cs-CZ" sz="2000" dirty="0"/>
              <a:t>Dostupné ze Školského portálu Karlovarského kraje www.kvkskoly.cz, materiál vznikl v rámci projektu Gymnázia Cheb s názvem Rozvoj školského portálu Karlovarského kraje</a:t>
            </a:r>
            <a:br>
              <a:rPr lang="cs-CZ" sz="2000" dirty="0"/>
            </a:br>
            <a:r>
              <a:rPr lang="cs-CZ" sz="2000" b="1" dirty="0"/>
              <a:t> </a:t>
            </a:r>
            <a:br>
              <a:rPr lang="cs-CZ" sz="2000" b="1" dirty="0"/>
            </a:br>
            <a:endParaRPr lang="cs-CZ" sz="2000" dirty="0" smtClean="0"/>
          </a:p>
        </p:txBody>
      </p:sp>
      <p:pic>
        <p:nvPicPr>
          <p:cNvPr id="2052" name="obrázek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609600"/>
            <a:ext cx="4699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RÝSOVACÍ  JEHLA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cs-CZ" sz="2800" b="1" smtClean="0"/>
          </a:p>
          <a:p>
            <a:pPr marL="609600" indent="-609600" eaLnBrk="1" hangingPunct="1">
              <a:buFontTx/>
              <a:buNone/>
            </a:pPr>
            <a:endParaRPr lang="cs-CZ" sz="2800" b="1" smtClean="0"/>
          </a:p>
          <a:p>
            <a:pPr marL="609600" indent="-609600" eaLnBrk="1" hangingPunct="1"/>
            <a:r>
              <a:rPr lang="cs-CZ" sz="2800" b="1" smtClean="0"/>
              <a:t> 	Je vyrobena z kvalitní oceli o průměru 4 až 10 mm. Hrot je tvrdý = kalený. Jehla může mít různý tvar. Při broušení se hrot nesmí přehřát </a:t>
            </a:r>
            <a:r>
              <a:rPr lang="cs-CZ" sz="2800" smtClean="0"/>
              <a:t>(zmodrat)</a:t>
            </a:r>
            <a:r>
              <a:rPr lang="cs-CZ" sz="2800" b="1" smtClean="0"/>
              <a:t> = ztratila by se tvrdost. </a:t>
            </a:r>
          </a:p>
          <a:p>
            <a:pPr marL="609600" indent="-609600" eaLnBrk="1" hangingPunct="1"/>
            <a:r>
              <a:rPr lang="cs-CZ" sz="2800" b="1" smtClean="0"/>
              <a:t>   Úhel hrotu 15</a:t>
            </a:r>
            <a:r>
              <a:rPr lang="en-US" sz="2800" b="1" smtClean="0">
                <a:cs typeface="Arial" charset="0"/>
              </a:rPr>
              <a:t>º</a:t>
            </a:r>
            <a:r>
              <a:rPr lang="cs-CZ" sz="2800" b="1" smtClean="0"/>
              <a:t> až 30º. Broušení hrotu – opatrně proti otáčkám brusného kotouče. Jehlou lehce otáčíme.  </a:t>
            </a:r>
          </a:p>
          <a:p>
            <a:pPr marL="609600" indent="-609600" eaLnBrk="1" hangingPunct="1"/>
            <a:r>
              <a:rPr lang="cs-CZ" sz="2800" b="1" smtClean="0"/>
              <a:t>  Důležité je správné vedení rýsovací jehly.</a:t>
            </a:r>
          </a:p>
        </p:txBody>
      </p:sp>
      <p:pic>
        <p:nvPicPr>
          <p:cNvPr id="10244" name="Picture 4" descr="RÝSOVACÍ JEHL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65C8D"/>
              </a:clrFrom>
              <a:clrTo>
                <a:srgbClr val="165C8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371600"/>
            <a:ext cx="78486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BROUŠENÍ RÝSOVACÍ JEHLY</a:t>
            </a:r>
          </a:p>
        </p:txBody>
      </p:sp>
      <p:pic>
        <p:nvPicPr>
          <p:cNvPr id="11267" name="Picture 5" descr="SESTAVA 3D JEHLA jpg 2v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05FBB"/>
              </a:clrFrom>
              <a:clrTo>
                <a:srgbClr val="105FB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514600"/>
            <a:ext cx="39624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1269" name="Picture 7" descr="SESTAVA 2D JEHLA 2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667000"/>
            <a:ext cx="44196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SPRÁVNÉ DRŽENÍ A VEDENÍ RÝSOVACÍ JEHLY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2292" name="Picture 7" descr="orýsování 1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752600"/>
            <a:ext cx="4953000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/>
              <a:t>DŮLČÍK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cs-CZ" smtClean="0"/>
              <a:t> </a:t>
            </a:r>
          </a:p>
          <a:p>
            <a:pPr marL="609600" indent="-609600" eaLnBrk="1" hangingPunct="1">
              <a:buFontTx/>
              <a:buNone/>
            </a:pPr>
            <a:endParaRPr lang="cs-CZ" smtClean="0"/>
          </a:p>
          <a:p>
            <a:pPr marL="609600" indent="-609600" eaLnBrk="1" hangingPunct="1">
              <a:buFontTx/>
              <a:buNone/>
            </a:pPr>
            <a:endParaRPr lang="cs-CZ" smtClean="0"/>
          </a:p>
          <a:p>
            <a:pPr marL="609600" indent="-609600" eaLnBrk="1" hangingPunct="1"/>
            <a:r>
              <a:rPr lang="cs-CZ" b="1" smtClean="0"/>
              <a:t> Je vyroben z kvalitní oceli o průměru  8 až 15 mm. Hrot je tvrdý = kalený  s vrcholovým úhlem 60 º.  </a:t>
            </a:r>
            <a:endParaRPr lang="cs-CZ" smtClean="0"/>
          </a:p>
          <a:p>
            <a:pPr marL="609600" indent="-609600" eaLnBrk="1" hangingPunct="1"/>
            <a:r>
              <a:rPr lang="cs-CZ" b="1" smtClean="0"/>
              <a:t> Tělo je nezakaleno </a:t>
            </a:r>
            <a:r>
              <a:rPr lang="cs-CZ" b="1" i="1" smtClean="0"/>
              <a:t>(nesmí se tříštit při úderech kladivem = bezpečnost).</a:t>
            </a:r>
            <a:r>
              <a:rPr lang="cs-CZ" b="1" smtClean="0"/>
              <a:t> </a:t>
            </a:r>
            <a:endParaRPr lang="cs-CZ" smtClean="0"/>
          </a:p>
          <a:p>
            <a:pPr marL="609600" indent="-609600" eaLnBrk="1" hangingPunct="1">
              <a:buFontTx/>
              <a:buNone/>
            </a:pPr>
            <a:endParaRPr lang="cs-CZ" smtClean="0"/>
          </a:p>
          <a:p>
            <a:pPr marL="609600" indent="-609600" eaLnBrk="1" hangingPunct="1"/>
            <a:endParaRPr lang="cs-CZ" smtClean="0"/>
          </a:p>
        </p:txBody>
      </p:sp>
      <p:pic>
        <p:nvPicPr>
          <p:cNvPr id="13316" name="Picture 4" descr="DŮLČÍK jpg 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346495"/>
              </a:clrFrom>
              <a:clrTo>
                <a:srgbClr val="34649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752600"/>
            <a:ext cx="6172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2316163"/>
          </a:xfrm>
        </p:spPr>
        <p:txBody>
          <a:bodyPr/>
          <a:lstStyle/>
          <a:p>
            <a:pPr eaLnBrk="1" hangingPunct="1"/>
            <a:r>
              <a:rPr lang="cs-CZ" sz="6600" smtClean="0"/>
              <a:t>POSTUP </a:t>
            </a:r>
            <a:br>
              <a:rPr lang="cs-CZ" sz="6600" smtClean="0"/>
            </a:br>
            <a:r>
              <a:rPr lang="cs-CZ" sz="6600" smtClean="0"/>
              <a:t>PŘI DŮLČÍKOVÁNÍ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90800"/>
            <a:ext cx="8534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smtClean="0"/>
              <a:t>    </a:t>
            </a:r>
            <a:r>
              <a:rPr lang="cs-CZ" sz="4400" smtClean="0"/>
              <a:t>Nejprve důlčík co nejpřesněji ustavíme na rysku </a:t>
            </a:r>
            <a:r>
              <a:rPr lang="cs-CZ" sz="4400" i="1" smtClean="0"/>
              <a:t>(rysky-osy)</a:t>
            </a:r>
            <a:r>
              <a:rPr lang="cs-CZ" sz="4400" smtClean="0"/>
              <a:t> a lehce udeříme</a:t>
            </a:r>
            <a:r>
              <a:rPr lang="cs-CZ" sz="4400" i="1" smtClean="0"/>
              <a:t>(nástřelná rána),</a:t>
            </a:r>
            <a:r>
              <a:rPr lang="cs-CZ" sz="4400" smtClean="0"/>
              <a:t> zkontrolujeme a následuje rána konečná </a:t>
            </a:r>
            <a:r>
              <a:rPr lang="cs-CZ" sz="4400" i="1" smtClean="0"/>
              <a:t>(těžká).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/>
            <a:r>
              <a:rPr lang="cs-CZ" sz="4000" smtClean="0"/>
              <a:t>USTAVENÍ DŮLČÍKU a VYZNAČENÍ DŮLKU</a:t>
            </a:r>
          </a:p>
        </p:txBody>
      </p:sp>
      <p:pic>
        <p:nvPicPr>
          <p:cNvPr id="15363" name="Picture 4" descr="orýsování 1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600200"/>
            <a:ext cx="8610600" cy="51054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/>
          <a:lstStyle/>
          <a:p>
            <a:pPr eaLnBrk="1" hangingPunct="1"/>
            <a:r>
              <a:rPr lang="cs-CZ" sz="5400" smtClean="0"/>
              <a:t>BROUŠENÍ DŮLČÍKU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- důlčíkem lehce otáčíme -</a:t>
            </a:r>
          </a:p>
        </p:txBody>
      </p:sp>
      <p:pic>
        <p:nvPicPr>
          <p:cNvPr id="16387" name="Picture 4" descr="SESTAVA 2D DŮLČÍK 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8600" y="2895600"/>
            <a:ext cx="4191000" cy="3152775"/>
          </a:xfrm>
          <a:noFill/>
        </p:spPr>
      </p:pic>
      <p:pic>
        <p:nvPicPr>
          <p:cNvPr id="16388" name="Picture 5" descr="SESTAVA 3D důlčík 2v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257A2"/>
              </a:clrFrom>
              <a:clrTo>
                <a:srgbClr val="1257A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819400"/>
            <a:ext cx="40386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1219200"/>
          </a:xfrm>
        </p:spPr>
        <p:txBody>
          <a:bodyPr/>
          <a:lstStyle/>
          <a:p>
            <a:pPr algn="l" eaLnBrk="1" hangingPunct="1"/>
            <a:r>
              <a:rPr lang="cs-CZ" sz="2400" b="1" smtClean="0"/>
              <a:t>Zadání domácího úkolu = ověření znalostí:</a:t>
            </a:r>
            <a:r>
              <a:rPr lang="cs-CZ" sz="1400" b="1" smtClean="0"/>
              <a:t>     </a:t>
            </a:r>
            <a:br>
              <a:rPr lang="cs-CZ" sz="1400" b="1" smtClean="0"/>
            </a:br>
            <a:r>
              <a:rPr lang="cs-CZ" sz="1400" b="1" smtClean="0"/>
              <a:t>       </a:t>
            </a:r>
            <a:br>
              <a:rPr lang="cs-CZ" sz="1400" b="1" smtClean="0"/>
            </a:br>
            <a:r>
              <a:rPr lang="cs-CZ" sz="1400" smtClean="0"/>
              <a:t>1)    z internetové adresy: www.dum.rvp.cz  - stáhni a vytiskni cvičení PLOŠNÉ ORÝSOVÁNÍ.(autor Jiří Malý);                         </a:t>
            </a:r>
            <a:br>
              <a:rPr lang="cs-CZ" sz="1400" smtClean="0"/>
            </a:br>
            <a:r>
              <a:rPr lang="cs-CZ" sz="1400" smtClean="0"/>
              <a:t>2)    podle této předlohy překresli tužkou na bílou čtvrtku  A4.</a:t>
            </a:r>
          </a:p>
        </p:txBody>
      </p:sp>
      <p:pic>
        <p:nvPicPr>
          <p:cNvPr id="17411" name="Picture 4" descr="PLOŠNÉ ORÝSOVÁNÍ 2D 2v 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clrChange>
              <a:clrFrom>
                <a:srgbClr val="8A8A8A"/>
              </a:clrFrom>
              <a:clrTo>
                <a:srgbClr val="8A8A8A">
                  <a:alpha val="0"/>
                </a:srgbClr>
              </a:clrTo>
            </a:clrChange>
          </a:blip>
          <a:srcRect t="44"/>
          <a:stretch>
            <a:fillRect/>
          </a:stretch>
        </p:blipFill>
        <p:spPr>
          <a:xfrm>
            <a:off x="685800" y="1339850"/>
            <a:ext cx="7772400" cy="5365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772400" cy="1470025"/>
          </a:xfrm>
        </p:spPr>
        <p:txBody>
          <a:bodyPr/>
          <a:lstStyle/>
          <a:p>
            <a:pPr eaLnBrk="1" hangingPunct="1"/>
            <a:r>
              <a:rPr lang="cs-CZ" sz="4800" smtClean="0"/>
              <a:t>Použitá literatura a pomůcky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133600"/>
            <a:ext cx="8534400" cy="4343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cs-CZ" sz="2000" smtClean="0"/>
          </a:p>
          <a:p>
            <a:pPr marL="609600" indent="-609600" algn="l" eaLnBrk="1" hangingPunct="1">
              <a:lnSpc>
                <a:spcPct val="80000"/>
              </a:lnSpc>
            </a:pPr>
            <a:r>
              <a:rPr lang="cs-CZ" sz="2800" smtClean="0"/>
              <a:t>Autoři: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cs-CZ" sz="2000" smtClean="0"/>
              <a:t>1) Jaroslav Kletečka, Petr Fořt     Technické kreslení podle nových norem  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cs-CZ" sz="2000" smtClean="0"/>
              <a:t>						 ISBN978-80-251-1887-0;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cs-CZ" sz="2000" smtClean="0"/>
              <a:t>2) Dana Fialová, Václav Gradek    Zámečnické práce a údržba 1. díl: 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cs-CZ" sz="2000" smtClean="0"/>
              <a:t>						 ISBN 80-7320-086-4;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cs-CZ" sz="2000" smtClean="0"/>
              <a:t>3) Jan Leinveber, Jaroslav Řasa, Pavel Vávra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cs-CZ" sz="2000" smtClean="0"/>
              <a:t>                                                Strojnické tabulky ISBN 80-7183-164-6;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cs-CZ" sz="2000" smtClean="0"/>
              <a:t>4) z internetové adresy: </a:t>
            </a:r>
            <a:r>
              <a:rPr lang="cs-CZ" sz="2000" smtClean="0">
                <a:solidFill>
                  <a:schemeClr val="hlink"/>
                </a:solidFill>
              </a:rPr>
              <a:t>www.</a:t>
            </a:r>
            <a:r>
              <a:rPr lang="cs-CZ" sz="2000" smtClean="0">
                <a:solidFill>
                  <a:schemeClr val="folHlink"/>
                </a:solidFill>
                <a:hlinkClick r:id="rId3"/>
              </a:rPr>
              <a:t>dum.rvp.cz</a:t>
            </a:r>
            <a:r>
              <a:rPr lang="cs-CZ" sz="2000" smtClean="0"/>
              <a:t> – PLOŠNÉ ORÝSOVÁNÍ;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cs-CZ" sz="2000" smtClean="0"/>
              <a:t>						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cs-CZ" sz="2000" smtClean="0"/>
              <a:t>5) Z vlastních zdrojů autora;</a:t>
            </a:r>
          </a:p>
          <a:p>
            <a:pPr marL="609600" indent="-609600" algn="l" eaLnBrk="1" hangingPunct="1">
              <a:lnSpc>
                <a:spcPct val="80000"/>
              </a:lnSpc>
            </a:pPr>
            <a:endParaRPr lang="cs-CZ" sz="2000" smtClean="0"/>
          </a:p>
          <a:p>
            <a:pPr marL="609600" indent="-609600" algn="l" eaLnBrk="1" hangingPunct="1">
              <a:lnSpc>
                <a:spcPct val="80000"/>
              </a:lnSpc>
            </a:pPr>
            <a:r>
              <a:rPr lang="cs-CZ" sz="2000" smtClean="0"/>
              <a:t>6) Názorné pomůcky = ukázky orýsovaných součástek, rýsovací potřeby;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905000"/>
            <a:ext cx="8229600" cy="2590800"/>
          </a:xfrm>
        </p:spPr>
        <p:txBody>
          <a:bodyPr/>
          <a:lstStyle/>
          <a:p>
            <a:pPr eaLnBrk="1" hangingPunct="1"/>
            <a:r>
              <a:rPr lang="cs-CZ" sz="12000" smtClean="0"/>
              <a:t>KONEC</a:t>
            </a:r>
            <a:br>
              <a:rPr lang="cs-CZ" sz="12000" smtClean="0"/>
            </a:br>
            <a:r>
              <a:rPr lang="cs-CZ" sz="1200" smtClean="0"/>
              <a:t>Mý2011</a:t>
            </a:r>
            <a:endParaRPr lang="cs-CZ" sz="1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6324600"/>
          </a:xfrm>
        </p:spPr>
        <p:txBody>
          <a:bodyPr/>
          <a:lstStyle/>
          <a:p>
            <a:pPr eaLnBrk="1" hangingPunct="1"/>
            <a:r>
              <a:rPr lang="cs-CZ" sz="10000" smtClean="0"/>
              <a:t>ORÝSOVÁNÍ</a:t>
            </a:r>
            <a:r>
              <a:rPr lang="cs-CZ" sz="1800" smtClean="0"/>
              <a:t/>
            </a:r>
            <a:br>
              <a:rPr lang="cs-CZ" sz="1800" smtClean="0"/>
            </a:br>
            <a:r>
              <a:rPr lang="cs-CZ" sz="1600" smtClean="0"/>
              <a:t/>
            </a:r>
            <a:br>
              <a:rPr lang="cs-CZ" sz="1600" smtClean="0"/>
            </a:br>
            <a:r>
              <a:rPr lang="cs-CZ" sz="2000" smtClean="0"/>
              <a:t>Předmět: NÁSTROJAŘSKÁ TECHNOLOGIE</a:t>
            </a:r>
            <a:br>
              <a:rPr lang="cs-CZ" sz="2000" smtClean="0"/>
            </a:br>
            <a:endParaRPr lang="cs-CZ" sz="2000" smtClean="0"/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762000" y="5181600"/>
            <a:ext cx="7543800" cy="1066800"/>
          </a:xfrm>
        </p:spPr>
        <p:txBody>
          <a:bodyPr/>
          <a:lstStyle/>
          <a:p>
            <a:pPr eaLnBrk="1" hangingPunct="1"/>
            <a:r>
              <a:rPr lang="cs-CZ" sz="1800" smtClean="0"/>
              <a:t>Mý 2011</a:t>
            </a:r>
          </a:p>
        </p:txBody>
      </p:sp>
      <p:pic>
        <p:nvPicPr>
          <p:cNvPr id="2052" name="obrázek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609600"/>
            <a:ext cx="4699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66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smtClean="0"/>
              <a:t>CÍLEM PREZENTACE JE: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cs-CZ" sz="2800" smtClean="0"/>
              <a:t>Napomoci vyučujícím při výkladu na téma „ORÝSOVÁNÍ“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   - orýsování plošné -</a:t>
            </a:r>
          </a:p>
          <a:p>
            <a:pPr algn="ctr" eaLnBrk="1" hangingPunct="1">
              <a:lnSpc>
                <a:spcPct val="90000"/>
              </a:lnSpc>
            </a:pPr>
            <a:endParaRPr lang="cs-CZ" sz="2800" smtClean="0"/>
          </a:p>
          <a:p>
            <a:pPr algn="ctr" eaLnBrk="1" hangingPunct="1">
              <a:lnSpc>
                <a:spcPct val="90000"/>
              </a:lnSpc>
            </a:pPr>
            <a:r>
              <a:rPr lang="cs-CZ" sz="2800" smtClean="0"/>
              <a:t>Určeno hlavně pro žáky KOVO OBORŮ</a:t>
            </a:r>
          </a:p>
          <a:p>
            <a:pPr algn="ctr" eaLnBrk="1" hangingPunct="1">
              <a:lnSpc>
                <a:spcPct val="90000"/>
              </a:lnSpc>
            </a:pPr>
            <a:endParaRPr lang="cs-CZ" sz="2800" smtClean="0"/>
          </a:p>
          <a:p>
            <a:pPr algn="ctr" eaLnBrk="1" hangingPunct="1">
              <a:lnSpc>
                <a:spcPct val="90000"/>
              </a:lnSpc>
            </a:pPr>
            <a:r>
              <a:rPr lang="cs-CZ" sz="2800" smtClean="0"/>
              <a:t>Autor: Jiří Malý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ÚČEL ORÝSOVÁNÍ: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b="1" smtClean="0"/>
          </a:p>
          <a:p>
            <a:pPr eaLnBrk="1" hangingPunct="1"/>
            <a:r>
              <a:rPr lang="cs-CZ" b="1" smtClean="0"/>
              <a:t>ORÝSOVÁNÍ SLOUŽÍ K LEPŠÍ ORIENTACI PŘI VÝROBĚ KOVOVÝCH SOUČÁSTEK NAPŘ: stříháním, pilováním, vrtáním a podobně;    </a:t>
            </a:r>
          </a:p>
          <a:p>
            <a:pPr eaLnBrk="1" hangingPunct="1"/>
            <a:r>
              <a:rPr lang="cs-CZ" b="1" smtClean="0"/>
              <a:t>Provádí se ocelovou jehlou na danou součástku  </a:t>
            </a:r>
            <a:r>
              <a:rPr lang="cs-CZ" b="1" smtClean="0">
                <a:cs typeface="Arial" charset="0"/>
              </a:rPr>
              <a:t>→ VYTVOŘÍME </a:t>
            </a:r>
            <a:r>
              <a:rPr lang="cs-CZ" b="1" smtClean="0"/>
              <a:t>RYSKU.</a:t>
            </a:r>
          </a:p>
          <a:p>
            <a:pPr eaLnBrk="1" hangingPunct="1"/>
            <a:r>
              <a:rPr lang="cs-CZ" b="1" smtClean="0"/>
              <a:t>Dosahovaná přesnost  ± 0,2 mm </a:t>
            </a:r>
          </a:p>
          <a:p>
            <a:pPr eaLnBrk="1" hangingPunct="1">
              <a:buFontTx/>
              <a:buNone/>
            </a:pPr>
            <a:r>
              <a:rPr lang="cs-CZ" b="1" smtClean="0"/>
              <a:t>   – podle šikovnosti řemeslníka.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cs-CZ" smtClean="0"/>
              <a:t>UKÁZKY</a:t>
            </a:r>
          </a:p>
        </p:txBody>
      </p:sp>
      <p:pic>
        <p:nvPicPr>
          <p:cNvPr id="5123" name="Picture 4" descr="orýsování 3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838200"/>
            <a:ext cx="65532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cs-CZ" sz="7200" smtClean="0"/>
              <a:t>DRUHY (způsoby) ORÝSOVÁNÍ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124200"/>
            <a:ext cx="8153400" cy="3459163"/>
          </a:xfrm>
        </p:spPr>
        <p:txBody>
          <a:bodyPr/>
          <a:lstStyle/>
          <a:p>
            <a:pPr eaLnBrk="1" hangingPunct="1"/>
            <a:r>
              <a:rPr lang="cs-CZ" sz="4800" smtClean="0"/>
              <a:t>1)	PLOŠNÉ             (2D)</a:t>
            </a:r>
          </a:p>
          <a:p>
            <a:pPr eaLnBrk="1" hangingPunct="1"/>
            <a:endParaRPr lang="cs-CZ" sz="4800" smtClean="0"/>
          </a:p>
          <a:p>
            <a:pPr eaLnBrk="1" hangingPunct="1"/>
            <a:r>
              <a:rPr lang="cs-CZ" sz="4800" smtClean="0"/>
              <a:t>2)	PROSTOROVÉ  (3D)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067800" cy="1325562"/>
          </a:xfrm>
        </p:spPr>
        <p:txBody>
          <a:bodyPr/>
          <a:lstStyle/>
          <a:p>
            <a:pPr eaLnBrk="1" hangingPunct="1"/>
            <a:r>
              <a:rPr lang="cs-CZ" sz="3600" smtClean="0"/>
              <a:t>ad1) </a:t>
            </a:r>
            <a:r>
              <a:rPr lang="cs-CZ" sz="5400" smtClean="0"/>
              <a:t>PLOŠNÉ ORÝSOVÁNÍ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b="1" smtClean="0"/>
          </a:p>
          <a:p>
            <a:pPr eaLnBrk="1" hangingPunct="1"/>
            <a:r>
              <a:rPr lang="cs-CZ" sz="4000" b="1" smtClean="0"/>
              <a:t>Je méně náročné než prostorové a provádí se na jednu plochu </a:t>
            </a:r>
            <a:r>
              <a:rPr lang="cs-CZ" sz="4000" i="1" smtClean="0"/>
              <a:t>(2D=rovina)</a:t>
            </a:r>
            <a:r>
              <a:rPr lang="cs-CZ" sz="4000" b="1" smtClean="0"/>
              <a:t>  ocelovou jehlou.</a:t>
            </a:r>
          </a:p>
          <a:p>
            <a:pPr eaLnBrk="1" hangingPunct="1">
              <a:buFontTx/>
              <a:buNone/>
            </a:pPr>
            <a:endParaRPr lang="cs-CZ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2514600"/>
          </a:xfrm>
        </p:spPr>
        <p:txBody>
          <a:bodyPr/>
          <a:lstStyle/>
          <a:p>
            <a:pPr algn="l" eaLnBrk="1" hangingPunct="1"/>
            <a:r>
              <a:rPr lang="cs-CZ" sz="4000" smtClean="0"/>
              <a:t> UKÁZKA ORÝSOVANÉ PLOCHY</a:t>
            </a:r>
            <a:br>
              <a:rPr lang="cs-CZ" sz="4000" smtClean="0"/>
            </a:br>
            <a:r>
              <a:rPr lang="cs-CZ" sz="4000" smtClean="0"/>
              <a:t>			S DŮLKY</a:t>
            </a:r>
            <a:br>
              <a:rPr lang="cs-CZ" sz="4000" smtClean="0"/>
            </a:br>
            <a:r>
              <a:rPr lang="cs-CZ" sz="3200" smtClean="0"/>
              <a:t>a) hustota důlků  </a:t>
            </a:r>
            <a:r>
              <a:rPr lang="cs-CZ" sz="3200" i="1" smtClean="0"/>
              <a:t>-  rovné úseky = malá 				           -  zakřivené úseky= větší</a:t>
            </a:r>
            <a:br>
              <a:rPr lang="cs-CZ" sz="3200" i="1" smtClean="0"/>
            </a:br>
            <a:r>
              <a:rPr lang="cs-CZ" sz="3200" smtClean="0"/>
              <a:t>b) poloviny důlků - </a:t>
            </a:r>
            <a:r>
              <a:rPr lang="cs-CZ" sz="3200" i="1" smtClean="0"/>
              <a:t>po pilování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4191000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8196" name="Picture 8" descr="orýsování 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19400"/>
            <a:ext cx="792480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3048000" y="594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a)</a:t>
            </a: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6858000" y="5791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Potřebné pomůcky </a:t>
            </a:r>
            <a:r>
              <a:rPr lang="cs-CZ" i="1" smtClean="0"/>
              <a:t>(ocelové)</a:t>
            </a:r>
            <a:r>
              <a:rPr lang="cs-CZ" b="1" i="1" smtClean="0"/>
              <a:t>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b="1" smtClean="0"/>
          </a:p>
          <a:p>
            <a:pPr eaLnBrk="1" hangingPunct="1"/>
            <a:r>
              <a:rPr lang="cs-CZ" b="1" smtClean="0"/>
              <a:t>Rýsovací jehly, rýsovací pravítka, různé úhelníky, úhloměry, důlčík, kladivo, rýsovací posuvná měřítka. </a:t>
            </a:r>
          </a:p>
          <a:p>
            <a:pPr eaLnBrk="1" hangingPunct="1"/>
            <a:endParaRPr lang="cs-CZ" b="1" smtClean="0"/>
          </a:p>
          <a:p>
            <a:pPr eaLnBrk="1" hangingPunct="1"/>
            <a:r>
              <a:rPr lang="cs-CZ" b="1" smtClean="0"/>
              <a:t>Další pomůcky např:  lupa; lihové 						zvýrazňovače,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AE8BB4E7-C54A-42D1-BBD2-5AA96099442C}"/>
</file>

<file path=customXml/itemProps2.xml><?xml version="1.0" encoding="utf-8"?>
<ds:datastoreItem xmlns:ds="http://schemas.openxmlformats.org/officeDocument/2006/customXml" ds:itemID="{D342EE87-CCC7-40BC-9D9E-701D513A2719}"/>
</file>

<file path=customXml/itemProps3.xml><?xml version="1.0" encoding="utf-8"?>
<ds:datastoreItem xmlns:ds="http://schemas.openxmlformats.org/officeDocument/2006/customXml" ds:itemID="{B0258815-C3FA-4760-9CF8-7F77FCCA327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200</Words>
  <Application>Microsoft Office PowerPoint</Application>
  <PresentationFormat>Předvádění na obrazovce (4:3)</PresentationFormat>
  <Paragraphs>85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Výchozí návrh</vt:lpstr>
      <vt:lpstr>         Autorem materiálu a všech jeho částí, není-li uvedeno jinak, je Malý Jiří.     Dostupné ze Školského portálu Karlovarského kraje www.kvkskoly.cz, materiál vznikl v rámci projektu Gymnázia Cheb s názvem Rozvoj školského portálu Karlovarského kraje   </vt:lpstr>
      <vt:lpstr>ORÝSOVÁNÍ  Předmět: NÁSTROJAŘSKÁ TECHNOLOGIE </vt:lpstr>
      <vt:lpstr>CÍLEM PREZENTACE JE:</vt:lpstr>
      <vt:lpstr>ÚČEL ORÝSOVÁNÍ:</vt:lpstr>
      <vt:lpstr>UKÁZKY</vt:lpstr>
      <vt:lpstr>DRUHY (způsoby) ORÝSOVÁNÍ</vt:lpstr>
      <vt:lpstr>ad1) PLOŠNÉ ORÝSOVÁNÍ</vt:lpstr>
      <vt:lpstr> UKÁZKA ORÝSOVANÉ PLOCHY    S DŮLKY a) hustota důlků  -  rovné úseky = malá                -  zakřivené úseky= větší b) poloviny důlků - po pilování</vt:lpstr>
      <vt:lpstr>Potřebné pomůcky (ocelové):</vt:lpstr>
      <vt:lpstr>RÝSOVACÍ  JEHLA</vt:lpstr>
      <vt:lpstr>BROUŠENÍ RÝSOVACÍ JEHLY</vt:lpstr>
      <vt:lpstr>SPRÁVNÉ DRŽENÍ A VEDENÍ RÝSOVACÍ JEHLY</vt:lpstr>
      <vt:lpstr>DŮLČÍK</vt:lpstr>
      <vt:lpstr>POSTUP  PŘI DŮLČÍKOVÁNÍ</vt:lpstr>
      <vt:lpstr>USTAVENÍ DŮLČÍKU a VYZNAČENÍ DŮLKU</vt:lpstr>
      <vt:lpstr>BROUŠENÍ DŮLČÍKU - důlčíkem lehce otáčíme -</vt:lpstr>
      <vt:lpstr>Zadání domácího úkolu = ověření znalostí:              1)    z internetové adresy: www.dum.rvp.cz  - stáhni a vytiskni cvičení PLOŠNÉ ORÝSOVÁNÍ.(autor Jiří Malý);                          2)    podle této předlohy překresli tužkou na bílou čtvrtku  A4.</vt:lpstr>
      <vt:lpstr>Použitá literatura a pomůcky</vt:lpstr>
      <vt:lpstr>KONEC Mý2011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 Svatoň</dc:creator>
  <cp:lastModifiedBy>Petr Svatoň Nemcina.org</cp:lastModifiedBy>
  <cp:revision>75</cp:revision>
  <cp:lastPrinted>1601-01-01T00:00:00Z</cp:lastPrinted>
  <dcterms:created xsi:type="dcterms:W3CDTF">1601-01-01T00:00:00Z</dcterms:created>
  <dcterms:modified xsi:type="dcterms:W3CDTF">2013-05-26T03:48:26Z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0x0101006DC6CDD897236648814918DF821AA7F8</vt:lpwstr>
  </property>
  <property fmtid="{D5CDD505-2E9C-101B-9397-08002B2CF9AE}" pid="4" name="TaxKeywordTaxHTField">
    <vt:lpwstr/>
  </property>
  <property fmtid="{D5CDD505-2E9C-101B-9397-08002B2CF9AE}" pid="5" name="TaxKeyword">
    <vt:lpwstr/>
  </property>
</Properties>
</file>