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0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cs-CZ"/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CC1CB4BF-BC1F-4A6F-9AFF-BA532B665FD8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Zástupný symbol pro poznámky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5018D0CB-80A3-4D3A-9FC2-03BE4DA8711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3282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/>
          <p:nvPr/>
        </p:nvSpPr>
        <p:spPr>
          <a:xfrm>
            <a:off x="4278313" y="10156826"/>
            <a:ext cx="3276596" cy="5302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49263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B2826AD-EC30-4EBB-BE3C-C6FCB2AFB497}" type="slidenum">
              <a:t>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34"/>
              <a:cs typeface=""/>
            </a:endParaRPr>
          </a:p>
        </p:txBody>
      </p:sp>
      <p:sp>
        <p:nvSpPr>
          <p:cNvPr id="3" name="Text Box 1"/>
          <p:cNvSpPr txBox="1"/>
          <p:nvPr/>
        </p:nvSpPr>
        <p:spPr>
          <a:xfrm>
            <a:off x="4278313" y="10156826"/>
            <a:ext cx="3279779" cy="533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49263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0C68028-D594-485C-A318-A290B5120DDE}" type="slidenum">
              <a:t>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34"/>
              <a:cs typeface=""/>
            </a:endParaRPr>
          </a:p>
        </p:txBody>
      </p:sp>
      <p:sp>
        <p:nvSpPr>
          <p:cNvPr id="4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5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755651" y="5078413"/>
            <a:ext cx="6048371" cy="4811709"/>
          </a:xfrm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853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D52CAB6-4F14-475B-8F8F-1E8A51003F5A}" type="slidenum">
              <a:t>10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8413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E09030B-BA81-4054-B9DB-D34CC0A5D031}" type="slidenum">
              <a:t>11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8115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EE7F9DB-A98C-4187-B37F-027A0CC0F750}" type="slidenum">
              <a:t>12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8116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0FC86A2-9F89-4557-B334-6539209264CC}" type="slidenum">
              <a:t>13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8558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4CF937F-A819-4FA3-9F37-9270381C1523}" type="slidenum">
              <a:t>14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011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79C3509-3D8D-4F1E-9853-9919021D7F7F}" type="slidenum">
              <a:t>15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9259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7FF7579-B782-4650-AF8F-6CA6A3A68C87}" type="slidenum">
              <a:t>16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3530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CDE812-567A-442B-8D57-A0D1AB86561E}" type="slidenum">
              <a:t>17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4978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B148303-6E7E-456D-B0B9-0E61D8CCF297}" type="slidenum">
              <a:t>18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1683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7285179-9375-4807-A7AC-7CADC48A0305}" type="slidenum">
              <a:t>19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4131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37BA1DD-CCFA-4E83-BD6B-1BA62DFA10CF}" type="slidenum">
              <a:t>2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7150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5AD7D4E-567E-4B9E-9E3F-5C0ECCF472D7}" type="slidenum">
              <a:t>20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7405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E3D3FB6-FF1B-461B-92FE-C1D1A5ED8F1B}" type="slidenum">
              <a:t>21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33207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7FA4D5F-2D79-4B5A-AB60-EF1841675AE3}" type="slidenum">
              <a:t>22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1617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F092AC4-D050-4FB7-A15F-7D611F60388D}" type="slidenum">
              <a:t>3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920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56165FB-608D-4493-BA09-85F24C921F61}" type="slidenum">
              <a:t>4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8937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EA87013-45EB-46C3-BD7F-102A088D35B1}" type="slidenum">
              <a:t>5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5344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7C6AB9C-DBD5-4239-9EF8-F172C3801D15}" type="slidenum">
              <a:t>6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523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E051C8F-C330-4434-A790-D5C764311D38}" type="slidenum">
              <a:t>7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903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E5001-1B7E-4BE8-9D03-FF1838B2106D}" type="slidenum">
              <a:t>8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0419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47AB4B5-7A82-4BF6-A87A-FF3D92F9E864}" type="slidenum">
              <a:t>9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820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FCA4A1-FF53-4142-8363-3856E556335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132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E53892-E3D1-4DCB-99FD-652687B6A08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05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FA9EE6-ACDC-4A2F-96CB-1D6C73B6C23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568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885BAB-D686-410A-AA3C-1A3DE6F9FF0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63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E535CC-B7F8-4C6C-A830-CB3245D1F20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05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FCE7D8-F41B-4236-A309-AC8B8DB6A26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728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83ACA3-0160-488D-9F2A-84FCD2741E9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337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C6FAC9-8FA2-468C-BEF1-E41BF74FB5C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448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AF029F-2573-47D9-9BE3-76CEAD0C60A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317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71FF89-DF56-4AF9-B472-0E85018A345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263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F410BA-70DE-48DE-A6F8-D238260195B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425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2"/>
          </p:nvPr>
        </p:nvSpPr>
        <p:spPr>
          <a:xfrm>
            <a:off x="457200" y="6245223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3"/>
          </p:nvPr>
        </p:nvSpPr>
        <p:spPr>
          <a:xfrm>
            <a:off x="3124203" y="6245223"/>
            <a:ext cx="2895603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4"/>
          </p:nvPr>
        </p:nvSpPr>
        <p:spPr>
          <a:xfrm>
            <a:off x="6553203" y="6245223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0311FC6A-3A27-4589-B0C0-111FB4A52327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0" cap="none" spc="0" baseline="0">
          <a:solidFill>
            <a:srgbClr val="000000"/>
          </a:solidFill>
          <a:uFillTx/>
          <a:latin typeface="Arial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SzPct val="100000"/>
        <a:buChar char="•"/>
        <a:tabLst/>
        <a:defRPr lang="cs-CZ" sz="3200" b="0" i="0" u="none" strike="noStrike" kern="0" cap="none" spc="0" baseline="0">
          <a:solidFill>
            <a:srgbClr val="000000"/>
          </a:solidFill>
          <a:uFillTx/>
          <a:latin typeface="Arial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SzPct val="100000"/>
        <a:buChar char="–"/>
        <a:tabLst/>
        <a:defRPr lang="cs-CZ" sz="2800" b="0" i="0" u="none" strike="noStrike" kern="0" cap="none" spc="0" baseline="0">
          <a:solidFill>
            <a:srgbClr val="000000"/>
          </a:solidFill>
          <a:uFillTx/>
          <a:latin typeface="Arial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SzPct val="100000"/>
        <a:buChar char="•"/>
        <a:tabLst/>
        <a:defRPr lang="cs-CZ" sz="2400" b="0" i="0" u="none" strike="noStrike" kern="0" cap="none" spc="0" baseline="0">
          <a:solidFill>
            <a:srgbClr val="000000"/>
          </a:solidFill>
          <a:uFillTx/>
          <a:latin typeface="Arial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SzPct val="100000"/>
        <a:buChar char="–"/>
        <a:tabLst/>
        <a:defRPr lang="cs-CZ" sz="2000" b="0" i="0" u="none" strike="noStrike" kern="0" cap="none" spc="0" baseline="0">
          <a:solidFill>
            <a:srgbClr val="000000"/>
          </a:solidFill>
          <a:uFillTx/>
          <a:latin typeface="Arial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SzPct val="100000"/>
        <a:buChar char="»"/>
        <a:tabLst/>
        <a:defRPr lang="cs-CZ" sz="2000" b="0" i="0" u="none" strike="noStrike" kern="0" cap="none" spc="0" baseline="0">
          <a:solidFill>
            <a:srgbClr val="000000"/>
          </a:solidFill>
          <a:uFillTx/>
          <a:latin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/>
          <p:nvPr/>
        </p:nvSpPr>
        <p:spPr>
          <a:xfrm>
            <a:off x="456483" y="1604523"/>
            <a:ext cx="8228161" cy="45259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25472" rIns="0" bIns="0" anchor="t" anchorCtr="0" compatLnSpc="1">
            <a:noAutofit/>
          </a:bodyPr>
          <a:lstStyle/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903" dirty="0">
                <a:solidFill>
                  <a:srgbClr val="000000"/>
                </a:solidFill>
                <a:latin typeface="Arial" pitchFamily="34"/>
                <a:ea typeface="Times New Roman" pitchFamily="18"/>
                <a:cs typeface=""/>
              </a:rPr>
              <a:t>Autorem materiálu a všech jeho částí, není-li uvedeno jinak, </a:t>
            </a:r>
            <a:r>
              <a:rPr lang="cs-CZ" sz="2903">
                <a:solidFill>
                  <a:srgbClr val="000000"/>
                </a:solidFill>
                <a:latin typeface="Arial" pitchFamily="34"/>
                <a:ea typeface="Times New Roman" pitchFamily="18"/>
                <a:cs typeface=""/>
              </a:rPr>
              <a:t>je </a:t>
            </a:r>
            <a:r>
              <a:rPr lang="cs-CZ" sz="2903" smtClean="0">
                <a:solidFill>
                  <a:srgbClr val="000000"/>
                </a:solidFill>
                <a:latin typeface="Arial" pitchFamily="34"/>
                <a:ea typeface="Times New Roman" pitchFamily="18"/>
                <a:cs typeface=""/>
              </a:rPr>
              <a:t>Malý Jiří.</a:t>
            </a:r>
            <a:endParaRPr lang="cs-CZ" sz="2903" dirty="0">
              <a:solidFill>
                <a:srgbClr val="000000"/>
              </a:solidFill>
              <a:latin typeface="Arial" pitchFamily="34"/>
              <a:ea typeface="Times New Roman" pitchFamily="18"/>
              <a:cs typeface=""/>
            </a:endParaRPr>
          </a:p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903" dirty="0">
              <a:solidFill>
                <a:srgbClr val="000000"/>
              </a:solidFill>
              <a:latin typeface="Arial" pitchFamily="34"/>
              <a:ea typeface="宋体" pitchFamily="2"/>
              <a:cs typeface=""/>
            </a:endParaRPr>
          </a:p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903" dirty="0">
                <a:solidFill>
                  <a:srgbClr val="000000"/>
                </a:solidFill>
                <a:latin typeface="Arial" pitchFamily="34"/>
                <a:ea typeface="Times New Roman" pitchFamily="18"/>
                <a:cs typeface=""/>
              </a:rPr>
              <a:t>Dostupné ze Školského portálu Karlovarského kraje www.kvkskoly.cz, materiál vznikl v rámci projektu Gymnázia Cheb s názvem Rozvoj školského portálu Karlovarského kraj</a:t>
            </a:r>
            <a:endParaRPr lang="cs-CZ" sz="2903" dirty="0">
              <a:solidFill>
                <a:srgbClr val="000000"/>
              </a:solidFill>
              <a:latin typeface="Arial"/>
              <a:ea typeface="Microsoft YaHei" pitchFamily="34"/>
              <a:cs typeface="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40200"/>
            <a:ext cx="167573" cy="33504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82944" tIns="41472" rIns="82944" bIns="41472" anchor="ctr" anchorCtr="0" compatLnSpc="1">
            <a:spAutoFit/>
          </a:bodyPr>
          <a:lstStyle/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633">
              <a:solidFill>
                <a:srgbClr val="000000"/>
              </a:solidFill>
              <a:latin typeface="Calibri"/>
              <a:ea typeface=""/>
              <a:cs typeface=""/>
            </a:endParaRPr>
          </a:p>
        </p:txBody>
      </p:sp>
      <p:pic>
        <p:nvPicPr>
          <p:cNvPr id="4" name="obrázky1"/>
          <p:cNvPicPr>
            <a:picLocks noChangeAspect="1"/>
          </p:cNvPicPr>
          <p:nvPr/>
        </p:nvPicPr>
        <p:blipFill>
          <a:blip r:embed="rId3">
            <a:lum bright="-50000"/>
          </a:blip>
          <a:srcRect/>
          <a:stretch>
            <a:fillRect/>
          </a:stretch>
        </p:blipFill>
        <p:spPr>
          <a:xfrm>
            <a:off x="3350092" y="622440"/>
            <a:ext cx="2707201" cy="681119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979162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90596"/>
          </a:xfrm>
        </p:spPr>
        <p:txBody>
          <a:bodyPr/>
          <a:lstStyle/>
          <a:p>
            <a:pPr lvl="0" hangingPunct="1"/>
            <a:r>
              <a:rPr lang="cs-CZ"/>
              <a:t>1. slepý výkres - předloha</a:t>
            </a:r>
          </a:p>
        </p:txBody>
      </p:sp>
      <p:pic>
        <p:nvPicPr>
          <p:cNvPr id="3" name="Picture 4" descr="PEROVÝ SPOJ 48 HŘ K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57400" y="914400"/>
            <a:ext cx="4375147" cy="5819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152403"/>
            <a:ext cx="8229600" cy="914400"/>
          </a:xfrm>
        </p:spPr>
        <p:txBody>
          <a:bodyPr/>
          <a:lstStyle/>
          <a:p>
            <a:pPr lvl="0" hangingPunct="1"/>
            <a:r>
              <a:rPr lang="cs-CZ"/>
              <a:t>2. slepý výkres - předloha</a:t>
            </a:r>
          </a:p>
        </p:txBody>
      </p:sp>
      <p:pic>
        <p:nvPicPr>
          <p:cNvPr id="3" name="Picture 4" descr="PEROVÝ SPOJ 48 K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6000" y="1066803"/>
            <a:ext cx="4459291" cy="5691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idx="1"/>
          </p:nvPr>
        </p:nvSpPr>
        <p:spPr>
          <a:xfrm>
            <a:off x="381003" y="838203"/>
            <a:ext cx="8229600" cy="4906963"/>
          </a:xfrm>
        </p:spPr>
        <p:txBody>
          <a:bodyPr/>
          <a:lstStyle/>
          <a:p>
            <a:pPr lvl="0" hangingPunct="1">
              <a:lnSpc>
                <a:spcPct val="90000"/>
              </a:lnSpc>
              <a:spcBef>
                <a:spcPts val="1400"/>
              </a:spcBef>
            </a:pPr>
            <a:r>
              <a:rPr lang="cs-CZ" sz="6000"/>
              <a:t>Na dalších 2 snímcích je příklad řešení pro:</a:t>
            </a:r>
          </a:p>
          <a:p>
            <a:pPr lvl="0" hangingPunct="1">
              <a:lnSpc>
                <a:spcPct val="90000"/>
              </a:lnSpc>
              <a:spcBef>
                <a:spcPts val="1400"/>
              </a:spcBef>
              <a:buNone/>
            </a:pPr>
            <a:endParaRPr lang="cs-CZ" sz="6000"/>
          </a:p>
          <a:p>
            <a:pPr lvl="0" hangingPunct="1">
              <a:lnSpc>
                <a:spcPct val="90000"/>
              </a:lnSpc>
              <a:spcBef>
                <a:spcPts val="1400"/>
              </a:spcBef>
            </a:pPr>
            <a:r>
              <a:rPr lang="cs-CZ" sz="6000">
                <a:solidFill>
                  <a:srgbClr val="009999"/>
                </a:solidFill>
              </a:rPr>
              <a:t>hřídel JR </a:t>
            </a:r>
            <a:r>
              <a:rPr lang="en-US" sz="6000">
                <a:solidFill>
                  <a:srgbClr val="009999"/>
                </a:solidFill>
                <a:cs typeface="Arial"/>
              </a:rPr>
              <a:t>Ø</a:t>
            </a:r>
            <a:r>
              <a:rPr lang="cs-CZ" sz="6000">
                <a:solidFill>
                  <a:srgbClr val="009999"/>
                </a:solidFill>
              </a:rPr>
              <a:t>48mm  </a:t>
            </a:r>
          </a:p>
          <a:p>
            <a:pPr lvl="0" hangingPunct="1">
              <a:lnSpc>
                <a:spcPct val="90000"/>
              </a:lnSpc>
              <a:spcBef>
                <a:spcPts val="1400"/>
              </a:spcBef>
            </a:pPr>
            <a:r>
              <a:rPr lang="cs-CZ" sz="6000">
                <a:solidFill>
                  <a:srgbClr val="009999"/>
                </a:solidFill>
              </a:rPr>
              <a:t>DÍRU JR </a:t>
            </a:r>
            <a:r>
              <a:rPr lang="en-US" sz="6000">
                <a:solidFill>
                  <a:srgbClr val="009999"/>
                </a:solidFill>
                <a:cs typeface="Arial"/>
              </a:rPr>
              <a:t>Ø</a:t>
            </a:r>
            <a:r>
              <a:rPr lang="cs-CZ" sz="6000">
                <a:solidFill>
                  <a:srgbClr val="009999"/>
                </a:solidFill>
              </a:rPr>
              <a:t>48mm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76196"/>
            <a:ext cx="8229600" cy="914400"/>
          </a:xfrm>
        </p:spPr>
        <p:txBody>
          <a:bodyPr/>
          <a:lstStyle/>
          <a:p>
            <a:pPr lvl="0" hangingPunct="1"/>
            <a:r>
              <a:rPr lang="cs-CZ" sz="4000"/>
              <a:t>Vyřešený příklad – vzorový - hřídel</a:t>
            </a:r>
          </a:p>
        </p:txBody>
      </p:sp>
      <p:pic>
        <p:nvPicPr>
          <p:cNvPr id="3" name="Picture 4" descr="PEROVÝ SPOJ 48 HŘ K-okótovaný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51129" y="1066803"/>
            <a:ext cx="3349620" cy="55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534396" cy="914400"/>
          </a:xfrm>
        </p:spPr>
        <p:txBody>
          <a:bodyPr/>
          <a:lstStyle/>
          <a:p>
            <a:pPr lvl="0" hangingPunct="1"/>
            <a:r>
              <a:rPr lang="cs-CZ" sz="4000"/>
              <a:t>Vyřešený příklad – vzorový – DÍRA 	</a:t>
            </a:r>
            <a:r>
              <a:rPr lang="cs-CZ" sz="1600"/>
              <a:t>					</a:t>
            </a:r>
            <a:r>
              <a:rPr lang="cs-CZ" sz="4000"/>
              <a:t>             </a:t>
            </a:r>
            <a:r>
              <a:rPr lang="cs-CZ" sz="3200"/>
              <a:t>(pouzdro)</a:t>
            </a:r>
          </a:p>
        </p:txBody>
      </p:sp>
      <p:pic>
        <p:nvPicPr>
          <p:cNvPr id="3" name="Picture 6" descr="PEROVÝ SPOJ 48 K_okótovaný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38403" y="914400"/>
            <a:ext cx="4421188" cy="5791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228600" y="533396"/>
            <a:ext cx="8534396" cy="5105396"/>
          </a:xfrm>
        </p:spPr>
        <p:txBody>
          <a:bodyPr/>
          <a:lstStyle/>
          <a:p>
            <a:pPr lvl="0" hangingPunct="1"/>
            <a:r>
              <a:rPr lang="cs-CZ" sz="6000"/>
              <a:t>PRO ILUSTRACI</a:t>
            </a:r>
            <a:br>
              <a:rPr lang="cs-CZ" sz="6000"/>
            </a:br>
            <a:r>
              <a:rPr lang="cs-CZ" sz="6000"/>
              <a:t> </a:t>
            </a:r>
            <a:br>
              <a:rPr lang="cs-CZ" sz="6000"/>
            </a:br>
            <a:r>
              <a:rPr lang="cs-CZ" sz="6000"/>
              <a:t>NĚKOLIK</a:t>
            </a:r>
            <a:br>
              <a:rPr lang="cs-CZ" sz="6000"/>
            </a:br>
            <a:r>
              <a:rPr lang="cs-CZ" sz="6000"/>
              <a:t/>
            </a:r>
            <a:br>
              <a:rPr lang="cs-CZ" sz="6000"/>
            </a:br>
            <a:r>
              <a:rPr lang="cs-CZ" sz="6000"/>
              <a:t> FOTOGRAFIÍ</a:t>
            </a:r>
            <a:r>
              <a:rPr lang="cs-CZ" sz="1200"/>
              <a:t/>
            </a:r>
            <a:br>
              <a:rPr lang="cs-CZ" sz="1200"/>
            </a:br>
            <a:r>
              <a:rPr lang="cs-CZ" sz="1200"/>
              <a:t>Mý 2012</a:t>
            </a:r>
            <a:endParaRPr lang="cs-CZ" sz="6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cs-CZ"/>
              <a:t>PEROVÝ SPOJ – SKUTEČNÝ</a:t>
            </a:r>
            <a:br>
              <a:rPr lang="cs-CZ"/>
            </a:br>
            <a:r>
              <a:rPr lang="cs-CZ" sz="1800"/>
              <a:t>FOTO 1</a:t>
            </a:r>
            <a:endParaRPr lang="cs-CZ"/>
          </a:p>
        </p:txBody>
      </p:sp>
      <p:pic>
        <p:nvPicPr>
          <p:cNvPr id="3" name="Picture 4" descr="PEROVÝ SPOJ  FOTO 1WEB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66803" y="1371600"/>
            <a:ext cx="7315200" cy="517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cs-CZ"/>
              <a:t>PEROVÝ SPOJ – SKUTEČNÝ</a:t>
            </a:r>
            <a:br>
              <a:rPr lang="cs-CZ"/>
            </a:br>
            <a:r>
              <a:rPr lang="cs-CZ" sz="1800"/>
              <a:t>FOTO 2</a:t>
            </a:r>
          </a:p>
        </p:txBody>
      </p:sp>
      <p:pic>
        <p:nvPicPr>
          <p:cNvPr id="3" name="Picture 4" descr="PEROVÝ SPOJ FOTO 2 WEB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1996" y="1524003"/>
            <a:ext cx="7924803" cy="504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cs-CZ"/>
              <a:t>PEROVÝ SPOJ – SKUTEČNÝ</a:t>
            </a:r>
            <a:br>
              <a:rPr lang="cs-CZ"/>
            </a:br>
            <a:r>
              <a:rPr lang="cs-CZ" sz="1800"/>
              <a:t>FOTO 3</a:t>
            </a:r>
          </a:p>
        </p:txBody>
      </p:sp>
      <p:pic>
        <p:nvPicPr>
          <p:cNvPr id="3" name="Picture 4" descr="PEROVÝ SPOJ FOTO 3 WEB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52603" y="1600200"/>
            <a:ext cx="5867403" cy="4718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cs-CZ"/>
              <a:t>PEROVÝ SPOJ – SKUTEČNÝ</a:t>
            </a:r>
            <a:br>
              <a:rPr lang="cs-CZ"/>
            </a:br>
            <a:r>
              <a:rPr lang="cs-CZ" sz="1800"/>
              <a:t>FOTO 4</a:t>
            </a:r>
          </a:p>
        </p:txBody>
      </p:sp>
      <p:pic>
        <p:nvPicPr>
          <p:cNvPr id="3" name="Picture 4" descr="PEROVÝ SPOJ FOTO 4 WEB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43200" y="1600200"/>
            <a:ext cx="3582984" cy="50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Grp="1"/>
          </p:cNvSpPr>
          <p:nvPr>
            <p:ph type="ctrTitle"/>
          </p:nvPr>
        </p:nvSpPr>
        <p:spPr>
          <a:xfrm>
            <a:off x="685800" y="533396"/>
            <a:ext cx="7772400" cy="5410203"/>
          </a:xfrm>
        </p:spPr>
        <p:txBody>
          <a:bodyPr/>
          <a:lstStyle/>
          <a:p>
            <a:pPr lvl="0" hangingPunct="1"/>
            <a:r>
              <a:rPr lang="cs-CZ" sz="8900"/>
              <a:t>PEROVÝ SPOJ</a:t>
            </a:r>
            <a:br>
              <a:rPr lang="cs-CZ" sz="8900"/>
            </a:br>
            <a:r>
              <a:rPr lang="cs-CZ" sz="1200"/>
              <a:t/>
            </a:r>
            <a:br>
              <a:rPr lang="cs-CZ" sz="1200"/>
            </a:br>
            <a:r>
              <a:rPr lang="cs-CZ" sz="1200"/>
              <a:t/>
            </a:r>
            <a:br>
              <a:rPr lang="cs-CZ" sz="1200"/>
            </a:br>
            <a:r>
              <a:rPr lang="cs-CZ" sz="3200"/>
              <a:t>Předmět: TECHNICKÁ DOKUMENTACE</a:t>
            </a:r>
            <a:endParaRPr lang="cs-CZ" sz="8900"/>
          </a:p>
        </p:txBody>
      </p:sp>
      <p:sp>
        <p:nvSpPr>
          <p:cNvPr id="3" name="Rectangle 8"/>
          <p:cNvSpPr txBox="1">
            <a:spLocks noGrp="1"/>
          </p:cNvSpPr>
          <p:nvPr>
            <p:ph type="subTitle" idx="1"/>
          </p:nvPr>
        </p:nvSpPr>
        <p:spPr>
          <a:xfrm>
            <a:off x="761996" y="6172200"/>
            <a:ext cx="7543800" cy="381003"/>
          </a:xfrm>
        </p:spPr>
        <p:txBody>
          <a:bodyPr/>
          <a:lstStyle/>
          <a:p>
            <a:pPr lvl="0" hangingPunct="1">
              <a:spcBef>
                <a:spcPts val="400"/>
              </a:spcBef>
            </a:pPr>
            <a:r>
              <a:rPr lang="cs-CZ" sz="1800"/>
              <a:t>Mý 2012</a:t>
            </a:r>
          </a:p>
        </p:txBody>
      </p:sp>
      <p:pic>
        <p:nvPicPr>
          <p:cNvPr id="4" name="obrázek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09803" y="5105396"/>
            <a:ext cx="4699001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5821363"/>
          </a:xfrm>
        </p:spPr>
        <p:txBody>
          <a:bodyPr/>
          <a:lstStyle/>
          <a:p>
            <a:pPr lvl="0" hangingPunct="1"/>
            <a:r>
              <a:rPr lang="cs-CZ" sz="7200"/>
              <a:t>Pracuj samostatně.</a:t>
            </a:r>
            <a:br>
              <a:rPr lang="cs-CZ" sz="7200"/>
            </a:br>
            <a:r>
              <a:rPr lang="cs-CZ" sz="7200"/>
              <a:t/>
            </a:r>
            <a:br>
              <a:rPr lang="cs-CZ" sz="7200"/>
            </a:br>
            <a:r>
              <a:rPr lang="cs-CZ" sz="7200"/>
              <a:t>Mnoho úspěchu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lvl="0" hangingPunct="1"/>
            <a:r>
              <a:rPr lang="cs-CZ"/>
              <a:t>Použitá literatura: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0" y="1295403"/>
            <a:ext cx="9144000" cy="5410203"/>
          </a:xfrm>
        </p:spPr>
        <p:txBody>
          <a:bodyPr/>
          <a:lstStyle/>
          <a:p>
            <a:pPr lvl="0" hangingPunct="1">
              <a:lnSpc>
                <a:spcPct val="80000"/>
              </a:lnSpc>
              <a:spcBef>
                <a:spcPts val="700"/>
              </a:spcBef>
            </a:pPr>
            <a:endParaRPr lang="cs-CZ" sz="2800"/>
          </a:p>
          <a:p>
            <a:pPr lvl="0" hangingPunct="1">
              <a:lnSpc>
                <a:spcPct val="80000"/>
              </a:lnSpc>
              <a:spcBef>
                <a:spcPts val="700"/>
              </a:spcBef>
            </a:pPr>
            <a:r>
              <a:rPr lang="cs-CZ" sz="2800"/>
              <a:t>Autoři:</a:t>
            </a: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endParaRPr lang="cs-CZ" sz="2800"/>
          </a:p>
          <a:p>
            <a:pPr lvl="0" hangingPunct="1">
              <a:lnSpc>
                <a:spcPct val="80000"/>
              </a:lnSpc>
              <a:spcBef>
                <a:spcPts val="700"/>
              </a:spcBef>
            </a:pPr>
            <a:r>
              <a:rPr lang="cs-CZ" sz="2800"/>
              <a:t>Jaroslav Kletečka, Petr Fořt     Technické kreslení podle nových norem  ISBN978-80-251-1887-0</a:t>
            </a:r>
          </a:p>
          <a:p>
            <a:pPr lvl="0" hangingPunct="1">
              <a:lnSpc>
                <a:spcPct val="80000"/>
              </a:lnSpc>
              <a:spcBef>
                <a:spcPts val="700"/>
              </a:spcBef>
            </a:pPr>
            <a:endParaRPr lang="cs-CZ" sz="2800"/>
          </a:p>
          <a:p>
            <a:pPr lvl="0" hangingPunct="1">
              <a:lnSpc>
                <a:spcPct val="80000"/>
              </a:lnSpc>
              <a:spcBef>
                <a:spcPts val="700"/>
              </a:spcBef>
            </a:pPr>
            <a:r>
              <a:rPr lang="cs-CZ" sz="2800"/>
              <a:t>Jan Leinveber, Jaroslav Řasa, Pavel Vávra</a:t>
            </a: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cs-CZ" sz="2800"/>
              <a:t>                           Strojnické tabulky ISBN 80-7183-164-6</a:t>
            </a: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endParaRPr lang="cs-CZ" sz="2800"/>
          </a:p>
          <a:p>
            <a:pPr lvl="0" hangingPunct="1">
              <a:lnSpc>
                <a:spcPct val="80000"/>
              </a:lnSpc>
              <a:spcBef>
                <a:spcPts val="700"/>
              </a:spcBef>
            </a:pPr>
            <a:r>
              <a:rPr lang="cs-CZ" sz="2800"/>
              <a:t>AUTODESK Inventor 2012</a:t>
            </a: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cs-CZ" sz="2800"/>
              <a:t>						</a:t>
            </a:r>
          </a:p>
          <a:p>
            <a:pPr lvl="0" hangingPunct="1">
              <a:lnSpc>
                <a:spcPct val="80000"/>
              </a:lnSpc>
              <a:spcBef>
                <a:spcPts val="700"/>
              </a:spcBef>
            </a:pPr>
            <a:r>
              <a:rPr lang="cs-CZ" sz="2800"/>
              <a:t>Z vlastních zdrojů autora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Grp="1"/>
          </p:cNvSpPr>
          <p:nvPr>
            <p:ph type="title"/>
          </p:nvPr>
        </p:nvSpPr>
        <p:spPr>
          <a:xfrm>
            <a:off x="381003" y="1904996"/>
            <a:ext cx="8229600" cy="2590796"/>
          </a:xfrm>
        </p:spPr>
        <p:txBody>
          <a:bodyPr/>
          <a:lstStyle/>
          <a:p>
            <a:pPr lvl="0" hangingPunct="1"/>
            <a:r>
              <a:rPr lang="cs-CZ" sz="12000"/>
              <a:t/>
            </a:r>
            <a:br>
              <a:rPr lang="cs-CZ" sz="12000"/>
            </a:br>
            <a:r>
              <a:rPr lang="cs-CZ" sz="12000"/>
              <a:t>KONEC</a:t>
            </a:r>
            <a:br>
              <a:rPr lang="cs-CZ" sz="12000"/>
            </a:br>
            <a:r>
              <a:rPr lang="cs-CZ" sz="12000"/>
              <a:t/>
            </a:r>
            <a:br>
              <a:rPr lang="cs-CZ" sz="12000"/>
            </a:br>
            <a:r>
              <a:rPr lang="cs-CZ" sz="1200"/>
              <a:t>Mý2012</a:t>
            </a:r>
            <a:endParaRPr lang="cs-CZ" sz="1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lvl="0" hangingPunct="1"/>
            <a:r>
              <a:rPr lang="cs-CZ" sz="4800">
                <a:solidFill>
                  <a:srgbClr val="009999"/>
                </a:solidFill>
              </a:rPr>
              <a:t>CÍL PREZENTACE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57200" y="1682752"/>
            <a:ext cx="8229600" cy="4443417"/>
          </a:xfrm>
        </p:spPr>
        <p:txBody>
          <a:bodyPr/>
          <a:lstStyle/>
          <a:p>
            <a:pPr lvl="0" algn="ctr" hangingPunct="1">
              <a:lnSpc>
                <a:spcPct val="80000"/>
              </a:lnSpc>
              <a:spcBef>
                <a:spcPts val="600"/>
              </a:spcBef>
            </a:pPr>
            <a:r>
              <a:rPr lang="cs-CZ" sz="2400"/>
              <a:t>Napomoci vyučujícím při výkladu na téma:</a:t>
            </a:r>
          </a:p>
          <a:p>
            <a:pPr lvl="0" algn="ctr" hangingPunct="1">
              <a:lnSpc>
                <a:spcPct val="80000"/>
              </a:lnSpc>
              <a:spcBef>
                <a:spcPts val="600"/>
              </a:spcBef>
            </a:pPr>
            <a:endParaRPr lang="cs-CZ" sz="2400"/>
          </a:p>
          <a:p>
            <a:pPr lvl="0" hangingPunct="1">
              <a:lnSpc>
                <a:spcPct val="80000"/>
              </a:lnSpc>
            </a:pPr>
            <a:r>
              <a:rPr lang="cs-CZ"/>
              <a:t>Perový spoj</a:t>
            </a:r>
          </a:p>
          <a:p>
            <a:pPr lvl="0" hangingPunct="1">
              <a:lnSpc>
                <a:spcPct val="80000"/>
              </a:lnSpc>
            </a:pPr>
            <a:r>
              <a:rPr lang="cs-CZ"/>
              <a:t>Práce se strojnickými tabulkami</a:t>
            </a:r>
          </a:p>
          <a:p>
            <a:pPr lvl="0" hangingPunct="1">
              <a:lnSpc>
                <a:spcPct val="80000"/>
              </a:lnSpc>
            </a:pPr>
            <a:r>
              <a:rPr lang="cs-CZ"/>
              <a:t>Kótování – zápis kót</a:t>
            </a:r>
          </a:p>
          <a:p>
            <a:pPr lvl="0" hangingPunct="1">
              <a:lnSpc>
                <a:spcPct val="80000"/>
              </a:lnSpc>
            </a:pPr>
            <a:r>
              <a:rPr lang="cs-CZ"/>
              <a:t>Tolerování</a:t>
            </a:r>
          </a:p>
          <a:p>
            <a:pPr lvl="0" algn="ctr" hangingPunct="1">
              <a:lnSpc>
                <a:spcPct val="80000"/>
              </a:lnSpc>
              <a:spcBef>
                <a:spcPts val="500"/>
              </a:spcBef>
            </a:pPr>
            <a:endParaRPr lang="cs-CZ" sz="2000"/>
          </a:p>
          <a:p>
            <a:pPr lvl="0" algn="ctr" hangingPunct="1">
              <a:lnSpc>
                <a:spcPct val="80000"/>
              </a:lnSpc>
              <a:spcBef>
                <a:spcPts val="400"/>
              </a:spcBef>
            </a:pPr>
            <a:endParaRPr lang="cs-CZ" sz="1800"/>
          </a:p>
          <a:p>
            <a:pPr lvl="0" algn="ctr" hangingPunct="1">
              <a:lnSpc>
                <a:spcPct val="80000"/>
              </a:lnSpc>
              <a:spcBef>
                <a:spcPts val="400"/>
              </a:spcBef>
            </a:pPr>
            <a:r>
              <a:rPr lang="cs-CZ" sz="1800"/>
              <a:t>Určeno hlavně pro žáky KOVO OBORŮ</a:t>
            </a:r>
          </a:p>
          <a:p>
            <a:pPr lvl="0" algn="ctr" hangingPunct="1">
              <a:lnSpc>
                <a:spcPct val="80000"/>
              </a:lnSpc>
              <a:spcBef>
                <a:spcPts val="400"/>
              </a:spcBef>
            </a:pPr>
            <a:endParaRPr lang="cs-CZ" sz="1800"/>
          </a:p>
          <a:p>
            <a:pPr lvl="0" algn="ctr" hangingPunct="1">
              <a:lnSpc>
                <a:spcPct val="80000"/>
              </a:lnSpc>
              <a:spcBef>
                <a:spcPts val="400"/>
              </a:spcBef>
            </a:pPr>
            <a:r>
              <a:rPr lang="cs-CZ" sz="1800"/>
              <a:t>Autor: Jiří Malý</a:t>
            </a:r>
          </a:p>
          <a:p>
            <a:pPr lvl="0" hangingPunct="1">
              <a:lnSpc>
                <a:spcPct val="80000"/>
              </a:lnSpc>
              <a:spcBef>
                <a:spcPts val="400"/>
              </a:spcBef>
            </a:pPr>
            <a:endParaRPr lang="cs-CZ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cs-CZ" sz="5400"/>
              <a:t>1.ukázka perového spoje</a:t>
            </a:r>
          </a:p>
        </p:txBody>
      </p:sp>
      <p:pic>
        <p:nvPicPr>
          <p:cNvPr id="3" name="Picture 4" descr="PER SPOJ - SES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0596" y="1447796"/>
            <a:ext cx="6705596" cy="5210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cs-CZ" sz="5400"/>
              <a:t>2.ukázka perového spoje</a:t>
            </a:r>
          </a:p>
        </p:txBody>
      </p:sp>
      <p:pic>
        <p:nvPicPr>
          <p:cNvPr id="3" name="Picture 4" descr="PER SPOJ - SES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9196" y="1219196"/>
            <a:ext cx="6248396" cy="5351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6278563"/>
          </a:xfrm>
        </p:spPr>
        <p:txBody>
          <a:bodyPr/>
          <a:lstStyle/>
          <a:p>
            <a:pPr lvl="0" hangingPunct="1"/>
            <a:r>
              <a:rPr lang="cs-CZ" sz="5400"/>
              <a:t>Na následujícím snímku je</a:t>
            </a:r>
            <a:br>
              <a:rPr lang="cs-CZ" sz="5400"/>
            </a:br>
            <a:r>
              <a:rPr lang="cs-CZ" sz="5400"/>
              <a:t>výpis ze STROJNICKÝCH TABULEK  str.463.</a:t>
            </a:r>
            <a:br>
              <a:rPr lang="cs-CZ" sz="5400"/>
            </a:br>
            <a:r>
              <a:rPr lang="cs-CZ" sz="5400"/>
              <a:t>Jedná se o </a:t>
            </a:r>
            <a:br>
              <a:rPr lang="cs-CZ" sz="5400"/>
            </a:br>
            <a:r>
              <a:rPr lang="cs-CZ" sz="5400"/>
              <a:t>PERA TĚSNÁ.</a:t>
            </a:r>
            <a:br>
              <a:rPr lang="cs-CZ" sz="5400"/>
            </a:br>
            <a:r>
              <a:rPr lang="cs-CZ" sz="5400"/>
              <a:t>ČSN  02 2562</a:t>
            </a:r>
            <a:r>
              <a:rPr lang="cs-CZ" sz="4000"/>
              <a:t> </a:t>
            </a:r>
            <a:br>
              <a:rPr lang="cs-CZ" sz="4000"/>
            </a:br>
            <a:r>
              <a:rPr lang="cs-CZ" sz="4000">
                <a:solidFill>
                  <a:srgbClr val="009999"/>
                </a:solidFill>
              </a:rPr>
              <a:t>Tam najdeme potřebné hodnoty.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era těsná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28800" y="0"/>
            <a:ext cx="50419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cs-CZ"/>
              <a:t>Zadání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57200" y="1295403"/>
            <a:ext cx="8229600" cy="5181603"/>
          </a:xfrm>
        </p:spPr>
        <p:txBody>
          <a:bodyPr/>
          <a:lstStyle/>
          <a:p>
            <a:pPr lvl="0" hangingPunct="1">
              <a:buNone/>
            </a:pPr>
            <a:r>
              <a:rPr lang="cs-CZ"/>
              <a:t>V následující tabulce č. 1  jsou zadány hodnoty jmenovitého rozměru (JR) hřídele a DÍRY. Jedná se o doplnění rozměrů pro </a:t>
            </a:r>
            <a:r>
              <a:rPr lang="cs-CZ" b="1"/>
              <a:t>pero těsné</a:t>
            </a:r>
            <a:r>
              <a:rPr lang="cs-CZ"/>
              <a:t>. Vyučující určí číslo příkladu.</a:t>
            </a:r>
          </a:p>
          <a:p>
            <a:pPr lvl="0" hangingPunct="1">
              <a:buNone/>
            </a:pPr>
            <a:r>
              <a:rPr lang="cs-CZ"/>
              <a:t>Podle strojnických tabulek urči potřebné rozměry pro výrobu.</a:t>
            </a:r>
          </a:p>
          <a:p>
            <a:pPr lvl="0" hangingPunct="1">
              <a:buNone/>
            </a:pPr>
            <a:r>
              <a:rPr lang="cs-CZ"/>
              <a:t>Doplň do přiložených slepých výkresů pro jednotlivé příklady dle pokynů vyučujícího.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76196"/>
            <a:ext cx="8229600" cy="914400"/>
          </a:xfrm>
        </p:spPr>
        <p:txBody>
          <a:bodyPr/>
          <a:lstStyle/>
          <a:p>
            <a:pPr lvl="0" hangingPunct="1"/>
            <a:r>
              <a:rPr lang="cs-CZ" sz="4000"/>
              <a:t>Tabulka č.1 – pro zadání příkladu</a:t>
            </a:r>
          </a:p>
        </p:txBody>
      </p:sp>
      <p:pic>
        <p:nvPicPr>
          <p:cNvPr id="3" name="Picture 4" descr="PER SPOJ_TABULKA_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9196" y="1295403"/>
            <a:ext cx="6858000" cy="5346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Výchoz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434F1842-392A-4152-83D7-17B9770D61B0}"/>
</file>

<file path=customXml/itemProps2.xml><?xml version="1.0" encoding="utf-8"?>
<ds:datastoreItem xmlns:ds="http://schemas.openxmlformats.org/officeDocument/2006/customXml" ds:itemID="{619C861E-A7B1-48CB-9461-76EC8FC50D5B}"/>
</file>

<file path=customXml/itemProps3.xml><?xml version="1.0" encoding="utf-8"?>
<ds:datastoreItem xmlns:ds="http://schemas.openxmlformats.org/officeDocument/2006/customXml" ds:itemID="{BE506DF5-FE42-464B-A443-F05671A9FC0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195</Words>
  <Application>Microsoft Office PowerPoint</Application>
  <PresentationFormat>Širokoúhlá obrazovka</PresentationFormat>
  <Paragraphs>75</Paragraphs>
  <Slides>22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Microsoft YaHei</vt:lpstr>
      <vt:lpstr>宋体</vt:lpstr>
      <vt:lpstr>Arial</vt:lpstr>
      <vt:lpstr>Calibri</vt:lpstr>
      <vt:lpstr>Times New Roman</vt:lpstr>
      <vt:lpstr>Výchozí návrh</vt:lpstr>
      <vt:lpstr>Prezentace aplikace PowerPoint</vt:lpstr>
      <vt:lpstr>PEROVÝ SPOJ   Předmět: TECHNICKÁ DOKUMENTACE</vt:lpstr>
      <vt:lpstr>CÍL PREZENTACE</vt:lpstr>
      <vt:lpstr>1.ukázka perového spoje</vt:lpstr>
      <vt:lpstr>2.ukázka perového spoje</vt:lpstr>
      <vt:lpstr>Na následujícím snímku je výpis ze STROJNICKÝCH TABULEK  str.463. Jedná se o  PERA TĚSNÁ. ČSN  02 2562  Tam najdeme potřebné hodnoty.</vt:lpstr>
      <vt:lpstr>Prezentace aplikace PowerPoint</vt:lpstr>
      <vt:lpstr>Zadání</vt:lpstr>
      <vt:lpstr>Tabulka č.1 – pro zadání příkladu</vt:lpstr>
      <vt:lpstr>1. slepý výkres - předloha</vt:lpstr>
      <vt:lpstr>2. slepý výkres - předloha</vt:lpstr>
      <vt:lpstr>Prezentace aplikace PowerPoint</vt:lpstr>
      <vt:lpstr>Vyřešený příklad – vzorový - hřídel</vt:lpstr>
      <vt:lpstr>Vyřešený příklad – vzorový – DÍRA                    (pouzdro)</vt:lpstr>
      <vt:lpstr>PRO ILUSTRACI   NĚKOLIK   FOTOGRAFIÍ Mý 2012</vt:lpstr>
      <vt:lpstr>PEROVÝ SPOJ – SKUTEČNÝ FOTO 1</vt:lpstr>
      <vt:lpstr>PEROVÝ SPOJ – SKUTEČNÝ FOTO 2</vt:lpstr>
      <vt:lpstr>PEROVÝ SPOJ – SKUTEČNÝ FOTO 3</vt:lpstr>
      <vt:lpstr>PEROVÝ SPOJ – SKUTEČNÝ FOTO 4</vt:lpstr>
      <vt:lpstr>Pracuj samostatně.  Mnoho úspěchu</vt:lpstr>
      <vt:lpstr>Použitá literatura:</vt:lpstr>
      <vt:lpstr> KONEC  Mý2012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Petr Svatoň</dc:creator>
  <cp:lastModifiedBy>Petr Svatoň Nemcina.org</cp:lastModifiedBy>
  <cp:revision>194</cp:revision>
  <cp:lastPrinted>1601-01-01T00:00:00Z</cp:lastPrinted>
  <dcterms:created xsi:type="dcterms:W3CDTF">1601-01-01T00:00:00Z</dcterms:created>
  <dcterms:modified xsi:type="dcterms:W3CDTF">2013-05-26T15:58:42Z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