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9" r:id="rId2"/>
    <p:sldId id="283" r:id="rId3"/>
    <p:sldId id="256" r:id="rId4"/>
    <p:sldId id="257" r:id="rId5"/>
    <p:sldId id="258" r:id="rId6"/>
    <p:sldId id="259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86" r:id="rId23"/>
    <p:sldId id="274" r:id="rId24"/>
    <p:sldId id="275" r:id="rId25"/>
    <p:sldId id="276" r:id="rId26"/>
    <p:sldId id="280" r:id="rId27"/>
    <p:sldId id="284" r:id="rId28"/>
    <p:sldId id="287" r:id="rId29"/>
    <p:sldId id="288" r:id="rId30"/>
    <p:sldId id="278" r:id="rId31"/>
    <p:sldId id="281" r:id="rId32"/>
    <p:sldId id="28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DD9E27-51BC-4F01-B1A5-EA91F6ED17C8}" type="datetimeFigureOut">
              <a:rPr lang="cs-CZ"/>
              <a:pPr>
                <a:defRPr/>
              </a:pPr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3654AD-BFED-401A-8DDC-D0337DDBBC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F190AF-1E57-4FE0-9A8E-EB7B3DBA1FAB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015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2F30B1-1796-48F4-AB28-E1013ADD3A68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8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094ACC-93EC-49FA-BA92-527FA7D67766}" type="slidenum">
              <a:rPr lang="cs-CZ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6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936443-9191-4C4F-9BBB-230D00C304F0}" type="slidenum">
              <a:rPr lang="cs-CZ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50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6610D-815B-4B76-A1C2-08436AA64588}" type="slidenum">
              <a:rPr lang="cs-CZ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27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081DD-DAA7-40C2-9CD8-94EE5C56E369}" type="slidenum">
              <a:rPr lang="cs-CZ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11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B8AC65-FDAE-4E6B-8AD5-FFB1BBBAE869}" type="slidenum">
              <a:rPr lang="cs-CZ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1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9324D5-0A42-4B23-AD4A-3EA4B34C1295}" type="slidenum">
              <a:rPr lang="cs-CZ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210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FCAD9-2C96-4779-93D2-0E70D6BB1118}" type="slidenum">
              <a:rPr lang="cs-CZ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25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A7591-9AB0-415E-830B-A7ACA9AFE4DC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818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21227-7825-42C1-9848-D934310C5B2D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47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3D52A-9514-4D79-B741-E68F89194A2E}" type="slidenum">
              <a:rPr lang="cs-CZ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46D84-C78F-4379-9039-B5DBDB7B89BD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2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8E744-3B8E-439C-9988-75B6B612DA7D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71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8F8DCA-5E5E-4F8B-8295-498377EF8CFB}" type="slidenum">
              <a:rPr lang="cs-CZ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22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DB7A1-7655-4242-9894-367089831DFC}" type="slidenum">
              <a:rPr lang="cs-CZ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431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A91E05-A8FE-47B2-8FBE-4EB6910A75B6}" type="slidenum">
              <a:rPr lang="cs-CZ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0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BDE134-A893-4F7D-BF62-F6F28050BEF3}" type="slidenum">
              <a:rPr lang="cs-CZ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463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D8001-277B-48CD-86BD-62214551EEDB}" type="slidenum">
              <a:rPr lang="cs-CZ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0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ADC0D-754F-4CE1-BE13-EEFDC0B3DE90}" type="slidenum">
              <a:rPr lang="cs-CZ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281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E274A7-135E-4235-AD06-4F314952380B}" type="slidenum">
              <a:rPr lang="cs-CZ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39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543B5-A329-4505-B1CE-4D1F74C23D32}" type="slidenum">
              <a:rPr lang="cs-CZ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94CB2-3F2E-4F18-B9DC-170BEE050A4C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384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D5895-F365-4D18-A20D-72E55CE84187}" type="slidenum">
              <a:rPr lang="cs-CZ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921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F96C0A-7910-495A-8396-C43E0169EF8B}" type="slidenum">
              <a:rPr lang="cs-CZ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8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534D2-B2D3-45A5-A03C-5BBBAB2B99E1}" type="slidenum">
              <a:rPr lang="cs-CZ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95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4EECEA-7AEE-4682-A213-F593092CEC91}" type="slidenum">
              <a:rPr lang="cs-CZ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58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016201-C7B7-4758-95D4-552E58BEE380}" type="slidenum">
              <a:rPr lang="cs-CZ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22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E7CB5-4E04-48A4-A4D4-0EECC43299B3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6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CABA7A-8210-48CF-8556-746FBDAA0ED8}" type="slidenum">
              <a:rPr lang="cs-CZ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6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07DD7F-9C0A-4DA3-B0AC-76CF83A40AFD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0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53979-2C0D-45EC-94BD-954DEB216C68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2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BF2D-3BB3-477C-A092-382E29433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6457-737B-4C66-9262-61732BB85A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650A-C7C6-496B-A24F-CE88CCAAD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E73D-2574-46C3-BD88-3127FAE94B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EFF8-52F9-4DDC-AF81-3FF980B3E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BF4B-022E-4C43-B714-040C9E840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BDA5-4841-4725-A1F9-3260B3D72B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4118-50AE-49A9-9F2C-0ABD96F56C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5A16-B469-489E-B3F2-CDA309031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7209-7E9B-4284-84AA-26067301D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B004-3487-418E-A1C7-A3CAE0A3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6A7D3F-FBE9-4F3E-8818-071C171978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ctrTitle"/>
          </p:nvPr>
        </p:nvSpPr>
        <p:spPr>
          <a:xfrm>
            <a:off x="304796" y="304796"/>
            <a:ext cx="8534396" cy="6324603"/>
          </a:xfrm>
        </p:spPr>
        <p:txBody>
          <a:bodyPr/>
          <a:lstStyle/>
          <a:p>
            <a:pPr lvl="0"/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/>
            </a:r>
            <a:br>
              <a:rPr lang="cs-CZ" sz="2000"/>
            </a:br>
            <a:r>
              <a:rPr lang="cs-CZ" sz="2000"/>
              <a:t>Autorem materiálu a všech jeho částí, není-li uvedeno jinak, je Malý Jiří.</a:t>
            </a:r>
            <a:br>
              <a:rPr lang="cs-CZ" sz="2000"/>
            </a:br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> </a:t>
            </a:r>
            <a:br>
              <a:rPr lang="cs-CZ" sz="2000"/>
            </a:br>
            <a:r>
              <a:rPr lang="cs-CZ" sz="2000"/>
              <a:t>Dostupné ze Školského portálu Karlovarského kraje www.kvkskoly.cz, materiál vznikl v rámci projektu Gymnázia Cheb s názvem Rozvoj školského portálu Karlovarského kraje</a:t>
            </a:r>
            <a:br>
              <a:rPr lang="cs-CZ" sz="2000"/>
            </a:br>
            <a:r>
              <a:rPr lang="cs-CZ" sz="2000" b="1"/>
              <a:t> </a:t>
            </a:r>
            <a:br>
              <a:rPr lang="cs-CZ" sz="2000" b="1"/>
            </a:br>
            <a:endParaRPr lang="cs-CZ" sz="2000"/>
          </a:p>
        </p:txBody>
      </p:sp>
      <p:pic>
        <p:nvPicPr>
          <p:cNvPr id="3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609603"/>
            <a:ext cx="4699001" cy="10287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3260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VÝPIS ZE STROJNICKÝCH TABULEK</a:t>
            </a:r>
            <a:endParaRPr lang="cs-CZ" sz="3200" smtClean="0"/>
          </a:p>
        </p:txBody>
      </p:sp>
      <p:sp>
        <p:nvSpPr>
          <p:cNvPr id="10243" name="Line 19"/>
          <p:cNvSpPr>
            <a:spLocks noChangeShapeType="1"/>
          </p:cNvSpPr>
          <p:nvPr/>
        </p:nvSpPr>
        <p:spPr bwMode="auto">
          <a:xfrm>
            <a:off x="1258888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0244" name="Group 29"/>
          <p:cNvGrpSpPr>
            <a:grpSpLocks/>
          </p:cNvGrpSpPr>
          <p:nvPr/>
        </p:nvGrpSpPr>
        <p:grpSpPr bwMode="auto">
          <a:xfrm>
            <a:off x="755650" y="1557338"/>
            <a:ext cx="7632700" cy="5040312"/>
            <a:chOff x="703" y="1071"/>
            <a:chExt cx="4400" cy="3129"/>
          </a:xfrm>
        </p:grpSpPr>
        <p:pic>
          <p:nvPicPr>
            <p:cNvPr id="10245" name="Picture 24" descr="VYSTRUŽOVÁNÍ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1071"/>
              <a:ext cx="4400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46" name="Group 28"/>
            <p:cNvGrpSpPr>
              <a:grpSpLocks/>
            </p:cNvGrpSpPr>
            <p:nvPr/>
          </p:nvGrpSpPr>
          <p:grpSpPr bwMode="auto">
            <a:xfrm>
              <a:off x="772" y="3204"/>
              <a:ext cx="4232" cy="661"/>
              <a:chOff x="772" y="3204"/>
              <a:chExt cx="4232" cy="661"/>
            </a:xfrm>
          </p:grpSpPr>
          <p:sp>
            <p:nvSpPr>
              <p:cNvPr id="10247" name="Freeform 25"/>
              <p:cNvSpPr>
                <a:spLocks/>
              </p:cNvSpPr>
              <p:nvPr/>
            </p:nvSpPr>
            <p:spPr bwMode="auto">
              <a:xfrm>
                <a:off x="780" y="3204"/>
                <a:ext cx="4188" cy="6"/>
              </a:xfrm>
              <a:custGeom>
                <a:avLst/>
                <a:gdLst>
                  <a:gd name="T0" fmla="*/ 0 w 4188"/>
                  <a:gd name="T1" fmla="*/ 6 h 6"/>
                  <a:gd name="T2" fmla="*/ 4188 w 4188"/>
                  <a:gd name="T3" fmla="*/ 0 h 6"/>
                  <a:gd name="T4" fmla="*/ 0 60000 65536"/>
                  <a:gd name="T5" fmla="*/ 0 60000 65536"/>
                  <a:gd name="T6" fmla="*/ 0 w 4188"/>
                  <a:gd name="T7" fmla="*/ 0 h 6"/>
                  <a:gd name="T8" fmla="*/ 4188 w 4188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88" h="6">
                    <a:moveTo>
                      <a:pt x="0" y="6"/>
                    </a:moveTo>
                    <a:lnTo>
                      <a:pt x="418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8" name="Freeform 26"/>
              <p:cNvSpPr>
                <a:spLocks/>
              </p:cNvSpPr>
              <p:nvPr/>
            </p:nvSpPr>
            <p:spPr bwMode="auto">
              <a:xfrm>
                <a:off x="772" y="3864"/>
                <a:ext cx="4232" cy="1"/>
              </a:xfrm>
              <a:custGeom>
                <a:avLst/>
                <a:gdLst>
                  <a:gd name="T0" fmla="*/ 0 w 4232"/>
                  <a:gd name="T1" fmla="*/ 0 h 1"/>
                  <a:gd name="T2" fmla="*/ 4232 w 4232"/>
                  <a:gd name="T3" fmla="*/ 0 h 1"/>
                  <a:gd name="T4" fmla="*/ 0 60000 65536"/>
                  <a:gd name="T5" fmla="*/ 0 60000 65536"/>
                  <a:gd name="T6" fmla="*/ 0 w 4232"/>
                  <a:gd name="T7" fmla="*/ 0 h 1"/>
                  <a:gd name="T8" fmla="*/ 4232 w 42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32" h="1">
                    <a:moveTo>
                      <a:pt x="0" y="0"/>
                    </a:moveTo>
                    <a:lnTo>
                      <a:pt x="423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mtClean="0"/>
              <a:t>DŮLEŽITÉ POZNÁMKY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85225" cy="5327650"/>
          </a:xfrm>
        </p:spPr>
        <p:txBody>
          <a:bodyPr/>
          <a:lstStyle/>
          <a:p>
            <a:pPr eaLnBrk="1" hangingPunct="1"/>
            <a:r>
              <a:rPr lang="cs-CZ" smtClean="0"/>
              <a:t>   U OTVORŮ MENŠÍCH NEŽ </a:t>
            </a:r>
            <a:r>
              <a:rPr lang="cs-CZ" smtClean="0">
                <a:solidFill>
                  <a:srgbClr val="FF0000"/>
                </a:solidFill>
              </a:rPr>
              <a:t>Ø10mm</a:t>
            </a:r>
            <a:r>
              <a:rPr lang="cs-CZ" smtClean="0">
                <a:solidFill>
                  <a:schemeClr val="tx2"/>
                </a:solidFill>
              </a:rPr>
              <a:t> SE VÝHRUBNÍK NEMUSÍ POUŽÍVAT A LZE HO NAHRADIT ROVNOU VRTÁKEM.</a:t>
            </a:r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  JE DOBRÉ SI OVĚŘIT ZDA VRTÁK SKUTEČNĚ VRTÁ TAKOVÝ PRŮMĚR, KTERÝ POŽADUJEME = TEDY S PŘÍDAVKEM PRO VÝSTRUŽNÍK;</a:t>
            </a:r>
          </a:p>
          <a:p>
            <a:pPr eaLnBrk="1" hangingPunct="1"/>
            <a:r>
              <a:rPr lang="cs-CZ" smtClean="0">
                <a:solidFill>
                  <a:schemeClr val="tx2"/>
                </a:solidFill>
              </a:rPr>
              <a:t>  VÝSTRUŽNÍKY I VÝHRUBNÍKY JSOU NORMALIZOVÁNY DLE ČSN; LZE JE KOUPIT PODOBNĚ JAKO VRTÁKY;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VÝHRUBNÍK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856662" cy="5400675"/>
          </a:xfrm>
        </p:spPr>
        <p:txBody>
          <a:bodyPr/>
          <a:lstStyle/>
          <a:p>
            <a:pPr eaLnBrk="1" hangingPunct="1"/>
            <a:r>
              <a:rPr lang="cs-CZ" smtClean="0"/>
              <a:t>Je nástroj, jehož úkolem je zpřesnit díru po    	vrtáku a ponechat dostatečný přídavek pro 	výstružník;</a:t>
            </a:r>
          </a:p>
          <a:p>
            <a:pPr eaLnBrk="1" hangingPunct="1"/>
            <a:r>
              <a:rPr lang="cs-CZ" smtClean="0"/>
              <a:t>Má několik břitů 3 až 5 a válcovou či 	kuželovou stopku pro upínání; může mít 	vyměnitelnou činnou část tzv.NÁSTRČNÝ 	pro více rozměrů (ušetříme drahý 	materiál);</a:t>
            </a:r>
          </a:p>
          <a:p>
            <a:pPr eaLnBrk="1" hangingPunct="1"/>
            <a:r>
              <a:rPr lang="cs-CZ" smtClean="0"/>
              <a:t>Na řezném kuželu je úhel 30°;</a:t>
            </a:r>
          </a:p>
          <a:p>
            <a:pPr eaLnBrk="1" hangingPunct="1"/>
            <a:r>
              <a:rPr lang="cs-CZ" smtClean="0"/>
              <a:t>Viz.geometrie břitu;</a:t>
            </a:r>
          </a:p>
          <a:p>
            <a:pPr eaLnBrk="1" hangingPunct="1"/>
            <a:endParaRPr lang="cs-CZ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VÝHRUBNÍK - NÁSTROJ</a:t>
            </a:r>
          </a:p>
        </p:txBody>
      </p:sp>
      <p:pic>
        <p:nvPicPr>
          <p:cNvPr id="13315" name="Picture 7" descr="VÝHRUBNÍK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12875"/>
            <a:ext cx="62642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GEOMETRIE VÝHRUBNÍKU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797425"/>
            <a:ext cx="33131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VÝSTRUŽNÍK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Výstružník je nástroj jehož úkolem je dokončit válcovou díru na přesný rozměr s kvalitním hladkým povrchem včetně správného geometrického tvaru (KRUHOVITOSTI);</a:t>
            </a:r>
          </a:p>
          <a:p>
            <a:pPr eaLnBrk="1" hangingPunct="1">
              <a:buFontTx/>
              <a:buNone/>
            </a:pPr>
            <a:r>
              <a:rPr lang="cs-CZ" smtClean="0"/>
              <a:t>Počet břitů je 6 až 14, mají nepravidelnou rozteč, aby nevznikalo chvění = kvalita povrchu a rozměru;</a:t>
            </a:r>
          </a:p>
          <a:p>
            <a:pPr eaLnBrk="1" hangingPunct="1">
              <a:buFontTx/>
              <a:buNone/>
            </a:pPr>
            <a:r>
              <a:rPr lang="cs-CZ" sz="2800" smtClean="0"/>
              <a:t>Máme více druhů: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RUČNÍ, STROJNÍ, VÁLCOVÉ,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FF0000"/>
                </a:solidFill>
              </a:rPr>
              <a:t>   KUŽELOVÉ, STAVITELNÉ, NÁSTRČNÉ;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VÝSTRUŽNÍK - NÁSTROJ</a:t>
            </a:r>
          </a:p>
        </p:txBody>
      </p:sp>
      <p:pic>
        <p:nvPicPr>
          <p:cNvPr id="15363" name="Picture 5" descr="VYSTRUŽOVÁNÍ - NÁSTROJ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727233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DALŠÍ VÝSTRUŽNÍKY</a:t>
            </a:r>
          </a:p>
        </p:txBody>
      </p:sp>
      <p:pic>
        <p:nvPicPr>
          <p:cNvPr id="16387" name="Picture 5" descr="RUČNÍ VÝSTRUŽNÍK + GEOMETRIE BŘIT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1438"/>
            <a:ext cx="7531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DALŠÍ VÝSTRUŽNÍKY</a:t>
            </a:r>
          </a:p>
        </p:txBody>
      </p:sp>
      <p:pic>
        <p:nvPicPr>
          <p:cNvPr id="17411" name="Picture 5" descr="STROJNÍ VÝSTRUŽNÍK + GEOMETRIE BŘI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7416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VÝSTRUŽNÍKY</a:t>
            </a:r>
          </a:p>
        </p:txBody>
      </p:sp>
      <p:pic>
        <p:nvPicPr>
          <p:cNvPr id="18435" name="Picture 6" descr="VÝSTRUŽNÍK STROJNÍ - TVRDOKOV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42486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DALŠÍ VÝSTRUŽNÍKY</a:t>
            </a:r>
            <a:endParaRPr lang="cs-CZ" sz="3200" smtClean="0"/>
          </a:p>
        </p:txBody>
      </p:sp>
      <p:pic>
        <p:nvPicPr>
          <p:cNvPr id="19459" name="Picture 8" descr="VÝSTRUŽNÍK- RUČNÍ - STAVITELN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4963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CÍLEM PREZENTACE JE: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895850"/>
          </a:xfrm>
        </p:spPr>
        <p:txBody>
          <a:bodyPr/>
          <a:lstStyle/>
          <a:p>
            <a:pPr algn="ctr" eaLnBrk="1" hangingPunct="1"/>
            <a:r>
              <a:rPr lang="cs-CZ" smtClean="0"/>
              <a:t>Napomoci vyučujícím při výkladu na téma „VYSTRUŽOVÁNÍ“.</a:t>
            </a:r>
          </a:p>
          <a:p>
            <a:pPr algn="ctr" eaLnBrk="1" hangingPunct="1"/>
            <a:endParaRPr lang="cs-CZ" smtClean="0"/>
          </a:p>
          <a:p>
            <a:pPr algn="ctr" eaLnBrk="1" hangingPunct="1"/>
            <a:r>
              <a:rPr lang="cs-CZ" smtClean="0"/>
              <a:t>Předmět: NÁSTROJAŘSKÁ TECHNOLOGIE</a:t>
            </a:r>
          </a:p>
          <a:p>
            <a:pPr algn="ctr" eaLnBrk="1" hangingPunct="1"/>
            <a:r>
              <a:rPr lang="cs-CZ" smtClean="0"/>
              <a:t>Určeno hlavně pro žáky KOVO OBORŮ</a:t>
            </a:r>
          </a:p>
          <a:p>
            <a:pPr algn="ctr" eaLnBrk="1" hangingPunct="1"/>
            <a:endParaRPr lang="cs-CZ" smtClean="0"/>
          </a:p>
          <a:p>
            <a:pPr algn="ctr" eaLnBrk="1" hangingPunct="1"/>
            <a:endParaRPr lang="cs-CZ" smtClean="0"/>
          </a:p>
          <a:p>
            <a:pPr algn="ctr" eaLnBrk="1" hangingPunct="1"/>
            <a:r>
              <a:rPr lang="cs-CZ" smtClean="0"/>
              <a:t>Autor: Jiří Malý</a:t>
            </a:r>
          </a:p>
          <a:p>
            <a:pPr eaLnBrk="1" hangingPunct="1"/>
            <a:endParaRPr lang="cs-CZ" smtClean="0"/>
          </a:p>
        </p:txBody>
      </p:sp>
      <p:pic>
        <p:nvPicPr>
          <p:cNvPr id="2052" name="obrázek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652963"/>
            <a:ext cx="469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VÝSTRUŽNÍKY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KUŽELOVÝ VÝSTRUŽNÍK  </a:t>
            </a:r>
            <a:r>
              <a:rPr lang="cs-CZ" sz="1200" smtClean="0"/>
              <a:t> </a:t>
            </a:r>
            <a:r>
              <a:rPr lang="cs-CZ" sz="2000" smtClean="0"/>
              <a:t>-  ruční</a:t>
            </a:r>
            <a:r>
              <a:rPr lang="cs-CZ" sz="1200" smtClean="0"/>
              <a:t>        -       </a:t>
            </a:r>
            <a:r>
              <a:rPr lang="cs-CZ" sz="1600" b="1" smtClean="0"/>
              <a:t>kuželovitost 1:50</a:t>
            </a:r>
          </a:p>
        </p:txBody>
      </p:sp>
      <p:pic>
        <p:nvPicPr>
          <p:cNvPr id="20484" name="Picture 5" descr="VÝSTRUŽNÍK RUČNÍ - KUŽELOV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82073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VÝSTRUŽNÍKY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KUŽELOVÝ VÝSTRUŽNÍK – postup práce</a:t>
            </a:r>
          </a:p>
        </p:txBody>
      </p:sp>
      <p:pic>
        <p:nvPicPr>
          <p:cNvPr id="21508" name="Picture 7" descr="V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79581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ZAJÍMAVOST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/>
            <a:r>
              <a:rPr lang="cs-CZ" smtClean="0"/>
              <a:t>ABY SE VÝSTRUŽNÍK PŘI PRÁCI NECHVĚL, TAK MÁ RŮZNÉ ROZTEČE BŘITŮ – VIZ OBRÁZEK </a:t>
            </a:r>
            <a:r>
              <a:rPr lang="cs-CZ" smtClean="0">
                <a:cs typeface="Arial" charset="0"/>
              </a:rPr>
              <a:t>→ KVALITA OTVORU;</a:t>
            </a:r>
          </a:p>
        </p:txBody>
      </p:sp>
      <p:pic>
        <p:nvPicPr>
          <p:cNvPr id="22532" name="Picture 4" descr="VÝSTRUŽNÍK-RUČ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429000"/>
            <a:ext cx="70580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KOLMOST PŘI VYSTRUŽOVÁNÍ</a:t>
            </a:r>
          </a:p>
        </p:txBody>
      </p:sp>
      <p:pic>
        <p:nvPicPr>
          <p:cNvPr id="23555" name="Picture 5" descr="VYSTRUŽOVÁNÍ - KOLMOS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28775"/>
            <a:ext cx="56165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VRATIDLA PRO RUČNÍ VYSTRUŽOVÁNÍ</a:t>
            </a:r>
          </a:p>
        </p:txBody>
      </p:sp>
      <p:pic>
        <p:nvPicPr>
          <p:cNvPr id="24579" name="Picture 5" descr="VRATID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05038"/>
            <a:ext cx="874871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ŘEZNÉ PODMÍNKY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7887" cy="5400675"/>
          </a:xfrm>
        </p:spPr>
        <p:txBody>
          <a:bodyPr/>
          <a:lstStyle/>
          <a:p>
            <a:pPr eaLnBrk="1" hangingPunct="1"/>
            <a:r>
              <a:rPr lang="cs-CZ" sz="2800" smtClean="0"/>
              <a:t>DŮLEŽITÉ JE POUŽÍVAT SPRÁVNÉ: </a:t>
            </a:r>
            <a:r>
              <a:rPr lang="cs-CZ" sz="2800" smtClean="0">
                <a:solidFill>
                  <a:srgbClr val="FF0000"/>
                </a:solidFill>
              </a:rPr>
              <a:t>OTÁČKY,</a:t>
            </a:r>
            <a:r>
              <a:rPr lang="cs-CZ" sz="2800" smtClean="0"/>
              <a:t> </a:t>
            </a:r>
            <a:r>
              <a:rPr lang="cs-CZ" sz="2800" smtClean="0">
                <a:solidFill>
                  <a:srgbClr val="FF0000"/>
                </a:solidFill>
              </a:rPr>
              <a:t>POSUVY, CHLAZENÍ A MAZÁNÍ</a:t>
            </a:r>
            <a:r>
              <a:rPr lang="cs-CZ" sz="2800" smtClean="0"/>
              <a:t>;</a:t>
            </a:r>
          </a:p>
          <a:p>
            <a:pPr eaLnBrk="1" hangingPunct="1"/>
            <a:r>
              <a:rPr lang="cs-CZ" sz="2800" smtClean="0"/>
              <a:t>VŠE NALEZNEME VE STROJNICKÝCH TABULKÁCH  </a:t>
            </a:r>
            <a:r>
              <a:rPr lang="cs-CZ" sz="2800" smtClean="0">
                <a:cs typeface="Arial" charset="0"/>
              </a:rPr>
              <a:t>→</a:t>
            </a:r>
            <a:r>
              <a:rPr lang="cs-CZ" sz="2800" smtClean="0"/>
              <a:t> NĚKDY JE OBTÍŽNÉ SE V NICH ORIENTOVAT </a:t>
            </a:r>
            <a:r>
              <a:rPr lang="cs-CZ" sz="2800" smtClean="0">
                <a:cs typeface="Arial" charset="0"/>
              </a:rPr>
              <a:t>→</a:t>
            </a:r>
            <a:r>
              <a:rPr lang="cs-CZ" sz="2800" smtClean="0"/>
              <a:t> PROTO JSOU DŮLEŽITÉ PRAKTICKÉ ZKUŠENOSTI UOV (MISTRA);</a:t>
            </a:r>
          </a:p>
          <a:p>
            <a:pPr eaLnBrk="1" hangingPunct="1"/>
            <a:r>
              <a:rPr lang="cs-CZ" sz="2800" smtClean="0"/>
              <a:t>MALÁ POMŮCKA - OBECNĚ PLATÍ: </a:t>
            </a:r>
            <a:r>
              <a:rPr lang="cs-CZ" sz="2800" smtClean="0">
                <a:solidFill>
                  <a:srgbClr val="FF0000"/>
                </a:solidFill>
              </a:rPr>
              <a:t>ČÍM VÍCE BŘITŮ A VĚTŠÍ PRŮMĚR NÁSTROJE, TÍM MENŠÍ VOLÍME OTÁČKY;</a:t>
            </a:r>
          </a:p>
          <a:p>
            <a:pPr eaLnBrk="1" hangingPunct="1"/>
            <a:r>
              <a:rPr lang="cs-CZ" sz="2800" b="1" smtClean="0">
                <a:solidFill>
                  <a:srgbClr val="FF0000"/>
                </a:solidFill>
              </a:rPr>
              <a:t>ŠPATNÉ OTÁČKY = ZNIČENÍ NÁSTROJE;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VÝPIS ZE STROJNICKÝCH TABULEK</a:t>
            </a:r>
          </a:p>
        </p:txBody>
      </p:sp>
      <p:grpSp>
        <p:nvGrpSpPr>
          <p:cNvPr id="26627" name="Group 33"/>
          <p:cNvGrpSpPr>
            <a:grpSpLocks/>
          </p:cNvGrpSpPr>
          <p:nvPr/>
        </p:nvGrpSpPr>
        <p:grpSpPr bwMode="auto">
          <a:xfrm>
            <a:off x="900113" y="1484313"/>
            <a:ext cx="7416800" cy="5040312"/>
            <a:chOff x="2318" y="1617"/>
            <a:chExt cx="7320" cy="6450"/>
          </a:xfrm>
        </p:grpSpPr>
        <p:pic>
          <p:nvPicPr>
            <p:cNvPr id="26628" name="Picture 34" descr="VYSTRUŽOVÁNÍ 1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8" y="1617"/>
              <a:ext cx="7320" cy="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29" name="Group 35"/>
            <p:cNvGrpSpPr>
              <a:grpSpLocks/>
            </p:cNvGrpSpPr>
            <p:nvPr/>
          </p:nvGrpSpPr>
          <p:grpSpPr bwMode="auto">
            <a:xfrm>
              <a:off x="2420" y="5700"/>
              <a:ext cx="7100" cy="1551"/>
              <a:chOff x="2420" y="5700"/>
              <a:chExt cx="7100" cy="1551"/>
            </a:xfrm>
          </p:grpSpPr>
          <p:sp>
            <p:nvSpPr>
              <p:cNvPr id="26630" name="Freeform 36"/>
              <p:cNvSpPr>
                <a:spLocks/>
              </p:cNvSpPr>
              <p:nvPr/>
            </p:nvSpPr>
            <p:spPr bwMode="auto">
              <a:xfrm>
                <a:off x="2420" y="5700"/>
                <a:ext cx="7090" cy="10"/>
              </a:xfrm>
              <a:custGeom>
                <a:avLst/>
                <a:gdLst>
                  <a:gd name="T0" fmla="*/ 0 w 7090"/>
                  <a:gd name="T1" fmla="*/ 10 h 10"/>
                  <a:gd name="T2" fmla="*/ 7090 w 7090"/>
                  <a:gd name="T3" fmla="*/ 0 h 10"/>
                  <a:gd name="T4" fmla="*/ 0 60000 65536"/>
                  <a:gd name="T5" fmla="*/ 0 60000 65536"/>
                  <a:gd name="T6" fmla="*/ 0 w 7090"/>
                  <a:gd name="T7" fmla="*/ 0 h 10"/>
                  <a:gd name="T8" fmla="*/ 7090 w 709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90" h="10">
                    <a:moveTo>
                      <a:pt x="0" y="10"/>
                    </a:moveTo>
                    <a:lnTo>
                      <a:pt x="709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31" name="Freeform 37"/>
              <p:cNvSpPr>
                <a:spLocks/>
              </p:cNvSpPr>
              <p:nvPr/>
            </p:nvSpPr>
            <p:spPr bwMode="auto">
              <a:xfrm>
                <a:off x="2440" y="7250"/>
                <a:ext cx="7080" cy="1"/>
              </a:xfrm>
              <a:custGeom>
                <a:avLst/>
                <a:gdLst>
                  <a:gd name="T0" fmla="*/ 0 w 7080"/>
                  <a:gd name="T1" fmla="*/ 0 h 1"/>
                  <a:gd name="T2" fmla="*/ 7080 w 7080"/>
                  <a:gd name="T3" fmla="*/ 0 h 1"/>
                  <a:gd name="T4" fmla="*/ 0 60000 65536"/>
                  <a:gd name="T5" fmla="*/ 0 60000 65536"/>
                  <a:gd name="T6" fmla="*/ 0 w 7080"/>
                  <a:gd name="T7" fmla="*/ 0 h 1"/>
                  <a:gd name="T8" fmla="*/ 7080 w 708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80" h="1">
                    <a:moveTo>
                      <a:pt x="0" y="0"/>
                    </a:moveTo>
                    <a:lnTo>
                      <a:pt x="70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VÝPIS ZE STROJNICKÝCH TABULEK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827088" y="1773238"/>
            <a:ext cx="7704137" cy="4791075"/>
            <a:chOff x="2318" y="8457"/>
            <a:chExt cx="7468" cy="7545"/>
          </a:xfrm>
        </p:grpSpPr>
        <p:pic>
          <p:nvPicPr>
            <p:cNvPr id="27652" name="Picture 5" descr="VYSTRUŽOVÁNÍ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8" y="8457"/>
              <a:ext cx="7468" cy="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3" name="Group 6"/>
            <p:cNvGrpSpPr>
              <a:grpSpLocks/>
            </p:cNvGrpSpPr>
            <p:nvPr/>
          </p:nvGrpSpPr>
          <p:grpSpPr bwMode="auto">
            <a:xfrm>
              <a:off x="2460" y="13610"/>
              <a:ext cx="7100" cy="1580"/>
              <a:chOff x="2460" y="13610"/>
              <a:chExt cx="7100" cy="1580"/>
            </a:xfrm>
          </p:grpSpPr>
          <p:sp>
            <p:nvSpPr>
              <p:cNvPr id="27654" name="Freeform 7"/>
              <p:cNvSpPr>
                <a:spLocks/>
              </p:cNvSpPr>
              <p:nvPr/>
            </p:nvSpPr>
            <p:spPr bwMode="auto">
              <a:xfrm>
                <a:off x="2460" y="13610"/>
                <a:ext cx="7100" cy="10"/>
              </a:xfrm>
              <a:custGeom>
                <a:avLst/>
                <a:gdLst>
                  <a:gd name="T0" fmla="*/ 0 w 7100"/>
                  <a:gd name="T1" fmla="*/ 0 h 10"/>
                  <a:gd name="T2" fmla="*/ 7100 w 7100"/>
                  <a:gd name="T3" fmla="*/ 10 h 10"/>
                  <a:gd name="T4" fmla="*/ 0 60000 65536"/>
                  <a:gd name="T5" fmla="*/ 0 60000 65536"/>
                  <a:gd name="T6" fmla="*/ 0 w 7100"/>
                  <a:gd name="T7" fmla="*/ 0 h 10"/>
                  <a:gd name="T8" fmla="*/ 7100 w 710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00" h="10">
                    <a:moveTo>
                      <a:pt x="0" y="0"/>
                    </a:moveTo>
                    <a:lnTo>
                      <a:pt x="710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55" name="Freeform 8"/>
              <p:cNvSpPr>
                <a:spLocks/>
              </p:cNvSpPr>
              <p:nvPr/>
            </p:nvSpPr>
            <p:spPr bwMode="auto">
              <a:xfrm>
                <a:off x="2490" y="15180"/>
                <a:ext cx="7050" cy="10"/>
              </a:xfrm>
              <a:custGeom>
                <a:avLst/>
                <a:gdLst>
                  <a:gd name="T0" fmla="*/ 0 w 7050"/>
                  <a:gd name="T1" fmla="*/ 0 h 10"/>
                  <a:gd name="T2" fmla="*/ 7050 w 7050"/>
                  <a:gd name="T3" fmla="*/ 10 h 10"/>
                  <a:gd name="T4" fmla="*/ 0 60000 65536"/>
                  <a:gd name="T5" fmla="*/ 0 60000 65536"/>
                  <a:gd name="T6" fmla="*/ 0 w 7050"/>
                  <a:gd name="T7" fmla="*/ 0 h 10"/>
                  <a:gd name="T8" fmla="*/ 7050 w 7050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50" h="10">
                    <a:moveTo>
                      <a:pt x="0" y="0"/>
                    </a:moveTo>
                    <a:lnTo>
                      <a:pt x="705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6000" smtClean="0"/>
              <a:t>CVIČENÍ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4000" smtClean="0"/>
              <a:t>VŠE SI PROCVIČÍME NA PRACOVIŠTI PODLE PŘILOŽENÉHO VÝKRESU jpg</a:t>
            </a:r>
          </a:p>
          <a:p>
            <a:pPr eaLnBrk="1" hangingPunct="1">
              <a:lnSpc>
                <a:spcPct val="90000"/>
              </a:lnSpc>
            </a:pPr>
            <a:endParaRPr lang="cs-CZ" sz="4000" smtClean="0"/>
          </a:p>
          <a:p>
            <a:pPr eaLnBrk="1" hangingPunct="1">
              <a:lnSpc>
                <a:spcPct val="90000"/>
              </a:lnSpc>
            </a:pPr>
            <a:r>
              <a:rPr lang="cs-CZ" sz="4000" smtClean="0"/>
              <a:t>SOUČÁSTÍ DUMu JE i VÝKRES VYTVOŘENÝ v „ Inventoru 2012“</a:t>
            </a:r>
          </a:p>
          <a:p>
            <a:pPr eaLnBrk="1" hangingPunct="1">
              <a:lnSpc>
                <a:spcPct val="90000"/>
              </a:lnSpc>
            </a:pPr>
            <a:endParaRPr lang="cs-CZ" sz="4000" smtClean="0"/>
          </a:p>
          <a:p>
            <a:pPr eaLnBrk="1" hangingPunct="1">
              <a:lnSpc>
                <a:spcPct val="90000"/>
              </a:lnSpc>
            </a:pPr>
            <a:r>
              <a:rPr lang="cs-CZ" sz="4000" smtClean="0"/>
              <a:t>Hodně úspěchu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765175"/>
          </a:xfrm>
        </p:spPr>
        <p:txBody>
          <a:bodyPr/>
          <a:lstStyle/>
          <a:p>
            <a:pPr eaLnBrk="1" hangingPunct="1"/>
            <a:r>
              <a:rPr lang="cs-CZ" smtClean="0"/>
              <a:t>VÝKRES a MODEL 3D</a:t>
            </a:r>
          </a:p>
        </p:txBody>
      </p:sp>
      <p:pic>
        <p:nvPicPr>
          <p:cNvPr id="29699" name="Picture 5" descr="VYSTRUŽOVÁNÍ - DESKA 3D UP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FFF"/>
              </a:clrFrom>
              <a:clrTo>
                <a:srgbClr val="F6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205038"/>
            <a:ext cx="381317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VYSTRUŽOVÁNÍ - DESKA 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765175"/>
            <a:ext cx="4100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sz="7200" b="1" smtClean="0"/>
              <a:t>VYSTRUŽOVÁNÍ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pPr eaLnBrk="1" hangingPunct="1"/>
            <a:r>
              <a:rPr lang="cs-CZ" sz="2800" b="1" smtClean="0"/>
              <a:t>ÚČEL:</a:t>
            </a:r>
            <a:r>
              <a:rPr lang="cs-CZ" sz="2800" smtClean="0"/>
              <a:t> </a:t>
            </a:r>
          </a:p>
          <a:p>
            <a:pPr eaLnBrk="1" hangingPunct="1"/>
            <a:r>
              <a:rPr lang="cs-CZ" sz="2800" smtClean="0"/>
              <a:t>   vystružování je postup třískového obrábění, který slouží pro výrobu přesných kruhových otvorů;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ZÁVĚR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/>
            <a:r>
              <a:rPr lang="cs-CZ" smtClean="0"/>
              <a:t>NEJLÉPE SE VYSTRUŽUJE NA OBRÁBĚCÍCH STROJÍCH: </a:t>
            </a:r>
            <a:r>
              <a:rPr lang="cs-CZ" smtClean="0">
                <a:solidFill>
                  <a:srgbClr val="FF0000"/>
                </a:solidFill>
              </a:rPr>
              <a:t>VRTAČKA, SOUSTRUH, FRÉZKA, CNC STROJE;</a:t>
            </a:r>
          </a:p>
          <a:p>
            <a:pPr eaLnBrk="1" hangingPunct="1"/>
            <a:r>
              <a:rPr lang="cs-CZ" smtClean="0"/>
              <a:t>RUČNÍ VYSTRUŽOVÁNÍ SE UPLATNÍ PŘI MONTÁŽI A TO PŘEDEVŠÍM U MALÝCH A KUŽELOVÝCH DĚR;</a:t>
            </a:r>
          </a:p>
          <a:p>
            <a:pPr eaLnBrk="1" hangingPunct="1"/>
            <a:r>
              <a:rPr lang="cs-CZ" smtClean="0"/>
              <a:t>VELICE PŘESNÉ OTVORY S TOLERANCÍ   </a:t>
            </a:r>
            <a:r>
              <a:rPr lang="cs-CZ" smtClean="0">
                <a:solidFill>
                  <a:srgbClr val="FF0000"/>
                </a:solidFill>
              </a:rPr>
              <a:t>H6, H5,</a:t>
            </a:r>
            <a:r>
              <a:rPr lang="cs-CZ" smtClean="0"/>
              <a:t>  SE MUSÍ PROTÁČET NOŽEM,NEBO BROUSIT;</a:t>
            </a:r>
          </a:p>
          <a:p>
            <a:pPr eaLnBrk="1" hangingPunct="1">
              <a:buFontTx/>
              <a:buNone/>
            </a:pPr>
            <a:r>
              <a:rPr lang="cs-CZ" smtClean="0"/>
              <a:t>                             </a:t>
            </a:r>
            <a:endParaRPr lang="cs-CZ" sz="2000" smtClean="0">
              <a:solidFill>
                <a:srgbClr val="0066FF"/>
              </a:solidFill>
            </a:endParaRPr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713788" cy="6034087"/>
          </a:xfrm>
        </p:spPr>
        <p:txBody>
          <a:bodyPr/>
          <a:lstStyle/>
          <a:p>
            <a:pPr algn="l" eaLnBrk="1" hangingPunct="1"/>
            <a:r>
              <a:rPr lang="cs-CZ" smtClean="0"/>
              <a:t>	POUŽITÁ LITERATURA</a:t>
            </a:r>
            <a:br>
              <a:rPr lang="cs-CZ" smtClean="0"/>
            </a:br>
            <a:r>
              <a:rPr lang="cs-CZ" sz="1800" smtClean="0"/>
              <a:t/>
            </a:r>
            <a:br>
              <a:rPr lang="cs-CZ" sz="1800" smtClean="0"/>
            </a:br>
            <a:r>
              <a:rPr lang="cs-CZ" sz="1800" smtClean="0"/>
              <a:t>Autoři:</a:t>
            </a:r>
            <a:br>
              <a:rPr lang="cs-CZ" sz="1800" smtClean="0"/>
            </a:br>
            <a:r>
              <a:rPr lang="cs-CZ" sz="1800" smtClean="0"/>
              <a:t>1)	Jaroslav Kletečka, Petr Fořt     Technické kreslení podle nových norem  </a:t>
            </a:r>
            <a:br>
              <a:rPr lang="cs-CZ" sz="1800" smtClean="0"/>
            </a:br>
            <a:r>
              <a:rPr lang="cs-CZ" sz="1800" smtClean="0"/>
              <a:t>						 ISBN978-80-251-1887-0</a:t>
            </a:r>
            <a:br>
              <a:rPr lang="cs-CZ" sz="1800" smtClean="0"/>
            </a:br>
            <a:r>
              <a:rPr lang="cs-CZ" sz="1800" smtClean="0"/>
              <a:t>2)	Dana Fialová, Václav Gradek    Zámečnické práce a údržba 1. díl: </a:t>
            </a:r>
            <a:br>
              <a:rPr lang="cs-CZ" sz="1800" smtClean="0"/>
            </a:br>
            <a:r>
              <a:rPr lang="cs-CZ" sz="1800" smtClean="0"/>
              <a:t>						 ISBN 80-7320-086-4</a:t>
            </a:r>
            <a:br>
              <a:rPr lang="cs-CZ" sz="1800" smtClean="0"/>
            </a:br>
            <a:r>
              <a:rPr lang="cs-CZ" sz="1800" smtClean="0"/>
              <a:t>3) 	 J.Švagr-J.Fojtík			 Technologie ručního zpracování kovů</a:t>
            </a:r>
            <a:br>
              <a:rPr lang="cs-CZ" sz="1800" smtClean="0"/>
            </a:br>
            <a:r>
              <a:rPr lang="cs-CZ" sz="1800" smtClean="0"/>
              <a:t>						ISBN 04-222-85</a:t>
            </a:r>
            <a:br>
              <a:rPr lang="cs-CZ" sz="1800" smtClean="0"/>
            </a:br>
            <a:r>
              <a:rPr lang="cs-CZ" sz="1800" smtClean="0"/>
              <a:t>4)  	Jan Leinveber, Jaroslav Řasa, Pavel Vávra</a:t>
            </a:r>
            <a:br>
              <a:rPr lang="cs-CZ" sz="1800" smtClean="0"/>
            </a:br>
            <a:r>
              <a:rPr lang="cs-CZ" sz="1800" smtClean="0"/>
              <a:t>                                                Strojnické tabulky ISBN 80-7183-164-6</a:t>
            </a:r>
            <a:br>
              <a:rPr lang="cs-CZ" sz="1800" smtClean="0"/>
            </a:br>
            <a:r>
              <a:rPr lang="cs-CZ" sz="1800" smtClean="0"/>
              <a:t>5) 	 Katalog firmy Hoffmann Group 2006/2007  www.hoffmann-group.com</a:t>
            </a:r>
            <a:br>
              <a:rPr lang="cs-CZ" sz="1800" smtClean="0"/>
            </a:br>
            <a:r>
              <a:rPr lang="cs-CZ" sz="1800" smtClean="0"/>
              <a:t>							</a:t>
            </a:r>
            <a:br>
              <a:rPr lang="cs-CZ" sz="1800" smtClean="0"/>
            </a:br>
            <a:r>
              <a:rPr lang="cs-CZ" sz="1800" smtClean="0"/>
              <a:t>6) 	 z vlastních zdrojů autora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 eaLnBrk="1" hangingPunct="1"/>
            <a:r>
              <a:rPr lang="cs-CZ" sz="15000" smtClean="0"/>
              <a:t>KONEC</a:t>
            </a:r>
            <a:r>
              <a:rPr lang="cs-CZ" sz="12000" smtClean="0"/>
              <a:t/>
            </a:r>
            <a:br>
              <a:rPr lang="cs-CZ" sz="12000" smtClean="0"/>
            </a:br>
            <a:r>
              <a:rPr lang="cs-CZ" sz="12000" smtClean="0"/>
              <a:t> </a:t>
            </a:r>
            <a:r>
              <a:rPr lang="cs-CZ" sz="3200" smtClean="0">
                <a:solidFill>
                  <a:srgbClr val="0066FF"/>
                </a:solidFill>
              </a:rPr>
              <a:t>Mý 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1152525"/>
          </a:xfrm>
        </p:spPr>
        <p:txBody>
          <a:bodyPr/>
          <a:lstStyle/>
          <a:p>
            <a:pPr eaLnBrk="1" hangingPunct="1"/>
            <a:r>
              <a:rPr lang="cs-CZ" sz="3200" smtClean="0"/>
              <a:t>PŘESNÝ OTVOR NA VÝKRESE POZNÁME TAK, ŽE JE PŘESNĚ </a:t>
            </a:r>
            <a:r>
              <a:rPr lang="cs-CZ" sz="3200" u="sng" smtClean="0"/>
              <a:t>TOLEROVANÝ</a:t>
            </a:r>
            <a:r>
              <a:rPr lang="cs-CZ" sz="3200" smtClean="0"/>
              <a:t> např: </a:t>
            </a:r>
            <a:r>
              <a:rPr lang="cs-CZ" sz="3200" smtClean="0">
                <a:solidFill>
                  <a:srgbClr val="FF0000"/>
                </a:solidFill>
              </a:rPr>
              <a:t>Ø8H8</a:t>
            </a:r>
            <a:r>
              <a:rPr lang="cs-CZ" sz="3200" smtClean="0"/>
              <a:t>; </a:t>
            </a:r>
            <a:r>
              <a:rPr lang="cs-CZ" sz="3200" smtClean="0">
                <a:solidFill>
                  <a:srgbClr val="FF0000"/>
                </a:solidFill>
              </a:rPr>
              <a:t>Ø12H7</a:t>
            </a:r>
            <a:r>
              <a:rPr lang="cs-CZ" sz="3200" smtClean="0"/>
              <a:t>; </a:t>
            </a:r>
            <a:r>
              <a:rPr lang="cs-CZ" sz="3200" smtClean="0">
                <a:solidFill>
                  <a:srgbClr val="FF0000"/>
                </a:solidFill>
              </a:rPr>
              <a:t>Ø20H8</a:t>
            </a:r>
            <a:r>
              <a:rPr lang="cs-CZ" sz="3200" smtClean="0"/>
              <a:t>; </a:t>
            </a:r>
            <a:r>
              <a:rPr lang="cs-CZ" sz="3200" smtClean="0">
                <a:solidFill>
                  <a:srgbClr val="FF0000"/>
                </a:solidFill>
              </a:rPr>
              <a:t>Ø50H7</a:t>
            </a:r>
            <a:r>
              <a:rPr lang="cs-CZ" sz="3200" smtClean="0"/>
              <a:t> atd.</a:t>
            </a: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4227513" y="1833563"/>
            <a:ext cx="1281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4100" name="Picture 16" descr="VÝKRES - VÝŘ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349500"/>
            <a:ext cx="559593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17"/>
          <p:cNvSpPr>
            <a:spLocks noChangeShapeType="1"/>
          </p:cNvSpPr>
          <p:nvPr/>
        </p:nvSpPr>
        <p:spPr bwMode="auto">
          <a:xfrm>
            <a:off x="3060700" y="1557338"/>
            <a:ext cx="9350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VYSTRUŽOVÁNÍ SE PROVÁDÍ POSTUPNĚ - NĚKOLIKA </a:t>
            </a:r>
            <a:r>
              <a:rPr lang="cs-CZ" sz="4000" smtClean="0">
                <a:solidFill>
                  <a:srgbClr val="FF0000"/>
                </a:solidFill>
              </a:rPr>
              <a:t>NÁSTROJI</a:t>
            </a:r>
            <a:r>
              <a:rPr lang="cs-CZ" sz="4000" smtClean="0"/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435975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1) VRTÁNÍ </a:t>
            </a:r>
            <a:r>
              <a:rPr lang="cs-CZ" smtClean="0">
                <a:solidFill>
                  <a:srgbClr val="FF0000"/>
                </a:solidFill>
              </a:rPr>
              <a:t>(vrták)</a:t>
            </a:r>
            <a:r>
              <a:rPr lang="cs-CZ" smtClean="0"/>
              <a:t> = ponecháme přídavek 					   na vyhrubování;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2) VYHRUBOVÁNÍ </a:t>
            </a:r>
            <a:r>
              <a:rPr lang="cs-CZ" smtClean="0">
                <a:solidFill>
                  <a:srgbClr val="FF0000"/>
                </a:solidFill>
              </a:rPr>
              <a:t>(výhrubník)</a:t>
            </a:r>
            <a:r>
              <a:rPr lang="cs-CZ" smtClean="0"/>
              <a:t>  = 		       	        ponecháme přídavek na vystružení;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3) VYSTRUŽOVÁNÍ </a:t>
            </a:r>
            <a:r>
              <a:rPr lang="cs-CZ" smtClean="0">
                <a:solidFill>
                  <a:srgbClr val="FF0000"/>
                </a:solidFill>
              </a:rPr>
              <a:t>(výstružník)</a:t>
            </a:r>
            <a:r>
              <a:rPr lang="cs-CZ" smtClean="0"/>
              <a:t> = 			     		dokončíme na přesný rozměr;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5575" cy="1066800"/>
          </a:xfrm>
        </p:spPr>
        <p:txBody>
          <a:bodyPr/>
          <a:lstStyle/>
          <a:p>
            <a:pPr eaLnBrk="1" hangingPunct="1"/>
            <a:r>
              <a:rPr lang="cs-CZ" sz="4000" smtClean="0"/>
              <a:t>UKÁZKA - JAK ZHOTOVIT PŘESNÝ ROZMĚR </a:t>
            </a:r>
            <a:r>
              <a:rPr lang="cs-CZ" sz="4000" b="1" smtClean="0"/>
              <a:t>Ø50H7</a:t>
            </a:r>
            <a:r>
              <a:rPr lang="cs-CZ" sz="4000" smtClean="0"/>
              <a:t>;</a:t>
            </a:r>
          </a:p>
        </p:txBody>
      </p:sp>
      <p:pic>
        <p:nvPicPr>
          <p:cNvPr id="6147" name="Picture 10" descr="VÝSTRUŽOVÁNÍ - POS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7488237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27912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UKÁZKA - JAK ZHOTOVIT PŘESNÝ ROZMĚR </a:t>
            </a:r>
            <a:r>
              <a:rPr lang="cs-CZ" sz="4000" b="1" smtClean="0"/>
              <a:t>Ø20H8</a:t>
            </a:r>
            <a:r>
              <a:rPr lang="cs-CZ" sz="4000" smtClean="0"/>
              <a:t>;</a:t>
            </a:r>
          </a:p>
        </p:txBody>
      </p:sp>
      <p:pic>
        <p:nvPicPr>
          <p:cNvPr id="7171" name="Picture 12" descr="VÝSTRUŽOVÁNÍ - POSTUP 20H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3238"/>
            <a:ext cx="43926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KONTROLU OTVORU PROVEDEME KALIBREM</a:t>
            </a:r>
          </a:p>
        </p:txBody>
      </p:sp>
      <p:pic>
        <p:nvPicPr>
          <p:cNvPr id="8195" name="Picture 5" descr="KALIBR VÁLEČKOV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284538"/>
            <a:ext cx="48958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MĚŘIDLA 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700213"/>
            <a:ext cx="42259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URČIT PŘÍDAVKY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4737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OBECNĚ PLATÍ: velký otvor = větší přídavky 						    a opačně;</a:t>
            </a:r>
          </a:p>
          <a:p>
            <a:pPr eaLnBrk="1" hangingPunct="1"/>
            <a:r>
              <a:rPr lang="cs-CZ" u="sng" smtClean="0"/>
              <a:t>PRO VÝHRUBNÍK</a:t>
            </a:r>
            <a:r>
              <a:rPr lang="cs-CZ" smtClean="0"/>
              <a:t> – jsou přídavky od 	1 do 3mm </a:t>
            </a:r>
            <a:r>
              <a:rPr lang="cs-CZ" i="1" smtClean="0"/>
              <a:t>(tedy vrták je o tuto hodnotu menší);</a:t>
            </a:r>
          </a:p>
          <a:p>
            <a:pPr eaLnBrk="1" hangingPunct="1"/>
            <a:r>
              <a:rPr lang="cs-CZ" u="sng" smtClean="0"/>
              <a:t>PRO VÝSTRUŽNÍK</a:t>
            </a:r>
            <a:r>
              <a:rPr lang="cs-CZ" smtClean="0"/>
              <a:t> – jsou přídavky od 0,1 do 0,3mm </a:t>
            </a:r>
            <a:r>
              <a:rPr lang="cs-CZ" i="1" smtClean="0"/>
              <a:t>(tedy výhrubník je o tuto hodnotu menší); 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PŘESNÉ PŘÍDAVKY A ŘEZNÉ PODMÍNKY JSOU URČENY PODLE ČSN: VIZ.STROJNICKÉ TABULKY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C209935D-4FAA-4B22-B53C-F8607E709F64}"/>
</file>

<file path=customXml/itemProps2.xml><?xml version="1.0" encoding="utf-8"?>
<ds:datastoreItem xmlns:ds="http://schemas.openxmlformats.org/officeDocument/2006/customXml" ds:itemID="{DEB464E6-0ACA-4EE3-89D9-3484A40411A5}"/>
</file>

<file path=customXml/itemProps3.xml><?xml version="1.0" encoding="utf-8"?>
<ds:datastoreItem xmlns:ds="http://schemas.openxmlformats.org/officeDocument/2006/customXml" ds:itemID="{DDCA3E14-3595-493D-A742-15AA03A697B4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482</Words>
  <Application>Microsoft Office PowerPoint</Application>
  <PresentationFormat>Předvádění na obrazovce (4:3)</PresentationFormat>
  <Paragraphs>110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Výchozí návrh</vt:lpstr>
      <vt:lpstr>         Autorem materiálu a všech jeho částí, není-li uvedeno jinak, je Malý Jiří.     Dostupné ze Školského portálu Karlovarského kraje www.kvkskoly.cz, materiál vznikl v rámci projektu Gymnázia Cheb s názvem Rozvoj školského portálu Karlovarského kraje   </vt:lpstr>
      <vt:lpstr>CÍLEM PREZENTACE JE:</vt:lpstr>
      <vt:lpstr>VYSTRUŽOVÁNÍ</vt:lpstr>
      <vt:lpstr>PŘESNÝ OTVOR NA VÝKRESE POZNÁME TAK, ŽE JE PŘESNĚ TOLEROVANÝ např: Ø8H8; Ø12H7; Ø20H8; Ø50H7 atd.</vt:lpstr>
      <vt:lpstr>VYSTRUŽOVÁNÍ SE PROVÁDÍ POSTUPNĚ - NĚKOLIKA NÁSTROJI:</vt:lpstr>
      <vt:lpstr>UKÁZKA - JAK ZHOTOVIT PŘESNÝ ROZMĚR Ø50H7;</vt:lpstr>
      <vt:lpstr>UKÁZKA - JAK ZHOTOVIT PŘESNÝ ROZMĚR Ø20H8;</vt:lpstr>
      <vt:lpstr>KONTROLU OTVORU PROVEDEME KALIBREM</vt:lpstr>
      <vt:lpstr>JAK URČIT PŘÍDAVKY</vt:lpstr>
      <vt:lpstr>VÝPIS ZE STROJNICKÝCH TABULEK</vt:lpstr>
      <vt:lpstr>DŮLEŽITÉ POZNÁMKY</vt:lpstr>
      <vt:lpstr>VÝHRUBNÍK</vt:lpstr>
      <vt:lpstr>VÝHRUBNÍK - NÁSTROJ</vt:lpstr>
      <vt:lpstr>VÝSTRUŽNÍK</vt:lpstr>
      <vt:lpstr>VÝSTRUŽNÍK - NÁSTROJ</vt:lpstr>
      <vt:lpstr>DALŠÍ VÝSTRUŽNÍKY</vt:lpstr>
      <vt:lpstr>DALŠÍ VÝSTRUŽNÍKY</vt:lpstr>
      <vt:lpstr>DALŠÍ VÝSTRUŽNÍKY</vt:lpstr>
      <vt:lpstr>DALŠÍ VÝSTRUŽNÍKY</vt:lpstr>
      <vt:lpstr>DALŠÍ VÝSTRUŽNÍKY</vt:lpstr>
      <vt:lpstr>DALŠÍ VÝSTRUŽNÍKY</vt:lpstr>
      <vt:lpstr>ZAJÍMAVOST</vt:lpstr>
      <vt:lpstr>KOLMOST PŘI VYSTRUŽOVÁNÍ</vt:lpstr>
      <vt:lpstr>VRATIDLA PRO RUČNÍ VYSTRUŽOVÁNÍ</vt:lpstr>
      <vt:lpstr>ŘEZNÉ PODMÍNKY</vt:lpstr>
      <vt:lpstr>VÝPIS ZE STROJNICKÝCH TABULEK</vt:lpstr>
      <vt:lpstr>VÝPIS ZE STROJNICKÝCH TABULEK</vt:lpstr>
      <vt:lpstr>CVIČENÍ</vt:lpstr>
      <vt:lpstr>VÝKRES a MODEL 3D</vt:lpstr>
      <vt:lpstr>ZÁVĚR</vt:lpstr>
      <vt:lpstr> POUŽITÁ LITERATURA  Autoři: 1) Jaroslav Kletečka, Petr Fořt     Technické kreslení podle nových norem          ISBN978-80-251-1887-0 2) Dana Fialová, Václav Gradek    Zámečnické práce a údržba 1. díl:         ISBN 80-7320-086-4 3)   J.Švagr-J.Fojtík    Technologie ručního zpracování kovů       ISBN 04-222-85 4)   Jan Leinveber, Jaroslav Řasa, Pavel Vávra                                                 Strojnické tabulky ISBN 80-7183-164-6 5)   Katalog firmy Hoffmann Group 2006/2007  www.hoffmann-group.com         6)   z vlastních zdrojů autora</vt:lpstr>
      <vt:lpstr>KONEC  Mý 2012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malý</dc:creator>
  <cp:lastModifiedBy>Petr Svatoň Nemcina.org</cp:lastModifiedBy>
  <cp:revision>143</cp:revision>
  <dcterms:created xsi:type="dcterms:W3CDTF">2009-02-22T15:18:43Z</dcterms:created>
  <dcterms:modified xsi:type="dcterms:W3CDTF">2013-05-26T03:56:58Z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