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9"/>
  </p:notesMasterIdLst>
  <p:sldIdLst>
    <p:sldId id="257" r:id="rId2"/>
    <p:sldId id="264" r:id="rId3"/>
    <p:sldId id="265" r:id="rId4"/>
    <p:sldId id="268" r:id="rId5"/>
    <p:sldId id="266" r:id="rId6"/>
    <p:sldId id="267" r:id="rId7"/>
    <p:sldId id="269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6BD381B-93F3-4666-9B7B-0BBB5E757D5D}" type="datetimeFigureOut">
              <a:rPr lang="cs-CZ"/>
              <a:pPr>
                <a:defRPr/>
              </a:pPr>
              <a:t>8.12.2013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7BB7E70-55DB-4570-AEB8-8FC1066890D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51AA8F-2CB8-44F1-A5A4-103C9D39E37A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8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0179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0180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0181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0182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0183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0184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0185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0186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0187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0188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0189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0190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0191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0192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50193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50194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0195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0196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9A0CE2BC-A05B-4C8C-B767-38F265AADC61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50197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0198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83B0FD3-BD96-404E-970C-2F6146ACA7E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238CBF-C755-4BD4-8AF3-DF38CD246D38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2A8FB-0511-4659-9EF8-024AB039A0D5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43185F-797D-46DD-AF1C-648E1F26B0A3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CB5AA-D18D-4DB7-B0B5-1B30FD93C94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EC039F-5EBD-491A-BEFD-91C8062D81D7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1CB1E-E87C-4ED6-8831-C3F95074179E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7E5755-4E82-4E72-9989-C450C8968B2B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1093E4-425D-4120-ABA2-75578EFD465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07C8E1-4A42-415F-8EEA-B6D1B36926BF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68A5E-CC30-4A22-924B-FF66AF3C0AE6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8E1FE4-F26F-4F95-B3A8-249CE0A8F461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26027-57B9-48B5-B899-9BF082133503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80537F-403A-4C16-B77D-B2D6C4EF93C8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C1CF6C-590F-42B5-BB67-3EBABB1FE542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787769-FB43-409A-8861-265D094C48C4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54BFB5-1C82-4BD4-AE81-08BF02511E6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49A532-2291-4EB9-BDC6-3FBB60AE0C19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18CD3-520D-4888-9A39-9BC25912D0A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7D7808-4939-4036-B9C4-BA7A7BBCA44A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238F5-6DFB-47FC-A860-589C78E982F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4915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915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915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915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915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916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916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916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916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916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916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916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916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916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916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49170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4917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81DE008-6314-44A2-B5ED-42CCBC546FB3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4917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cs-CZ"/>
          </a:p>
        </p:txBody>
      </p:sp>
      <p:sp>
        <p:nvSpPr>
          <p:cNvPr id="4917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4B02EF3-18E7-4F45-A2DF-AFF2BCC5637A}" type="slidenum">
              <a:rPr lang="cs-CZ"/>
              <a:pPr/>
              <a:t>‹#›</a:t>
            </a:fld>
            <a:endParaRPr lang="cs-CZ"/>
          </a:p>
        </p:txBody>
      </p:sp>
      <p:sp>
        <p:nvSpPr>
          <p:cNvPr id="4917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4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785937"/>
          </a:xfrm>
        </p:spPr>
        <p:txBody>
          <a:bodyPr anchorCtr="0"/>
          <a:lstStyle/>
          <a:p>
            <a:endParaRPr lang="cs-CZ"/>
          </a:p>
        </p:txBody>
      </p:sp>
      <p:sp>
        <p:nvSpPr>
          <p:cNvPr id="2051" name="Zástupný symbol pro obsah 5"/>
          <p:cNvSpPr>
            <a:spLocks noGrp="1"/>
          </p:cNvSpPr>
          <p:nvPr>
            <p:ph idx="4294967295"/>
          </p:nvPr>
        </p:nvSpPr>
        <p:spPr>
          <a:xfrm>
            <a:off x="468313" y="2133600"/>
            <a:ext cx="8218487" cy="4464050"/>
          </a:xfrm>
        </p:spPr>
        <p:txBody>
          <a:bodyPr/>
          <a:lstStyle/>
          <a:p>
            <a:r>
              <a:rPr lang="cs-CZ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Název školy: </a:t>
            </a:r>
            <a:r>
              <a:rPr lang="cs-CZ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Střední zdravotnická škola a vyšší odborná škola zdravotnická Karlovy Vary</a:t>
            </a:r>
          </a:p>
          <a:p>
            <a:r>
              <a:rPr lang="cs-CZ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Číslo projektu: CZ.1.07/1.5.00/34.0953 </a:t>
            </a:r>
          </a:p>
          <a:p>
            <a:r>
              <a:rPr lang="cs-CZ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Vzdělávací materiál: </a:t>
            </a:r>
            <a:r>
              <a:rPr lang="cs-CZ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Defekty chrupu</a:t>
            </a:r>
            <a:endParaRPr lang="cs-CZ" sz="20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cs-CZ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Šablona III/2 Inovace a zkvalitnění výuky prostřednictvím ICT</a:t>
            </a:r>
          </a:p>
          <a:p>
            <a:r>
              <a:rPr lang="cs-CZ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Název materiálu: </a:t>
            </a:r>
            <a:r>
              <a:rPr lang="cs-CZ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VY_32_INOVACE_ZSP.4.13</a:t>
            </a:r>
          </a:p>
          <a:p>
            <a:r>
              <a:rPr lang="cs-CZ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Datum tvorby: </a:t>
            </a:r>
            <a:r>
              <a:rPr lang="cs-CZ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11. 11. 2013</a:t>
            </a:r>
            <a:endParaRPr lang="cs-CZ" sz="18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alibri" pitchFamily="34" charset="0"/>
            </a:endParaRPr>
          </a:p>
          <a:p>
            <a:r>
              <a:rPr lang="cs-CZ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Vyučovací předmět, ročník, obor: ZSP, 4. ročník, Asistent zubního technika</a:t>
            </a:r>
          </a:p>
          <a:p>
            <a:r>
              <a:rPr lang="cs-CZ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Autor: </a:t>
            </a:r>
            <a:r>
              <a:rPr lang="cs-CZ" sz="1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Mgr. Martina Nová</a:t>
            </a:r>
          </a:p>
          <a:p>
            <a:r>
              <a:rPr lang="cs-CZ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Anotace:</a:t>
            </a:r>
            <a:r>
              <a:rPr lang="cs-CZ" sz="16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Vzdělávací materiál využívá ICT při výuce a tím inovuje výuku praktického vyučování, zároveň motivuje a aktivuje žáky. Seznamuje  se základním</a:t>
            </a:r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55650" y="277813"/>
            <a:ext cx="7489825" cy="1566862"/>
          </a:xfrm>
          <a:noFill/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684213" y="2276475"/>
            <a:ext cx="7705725" cy="295275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cs-CZ" sz="6000" b="1">
              <a:solidFill>
                <a:srgbClr val="E46C0A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cs-CZ" sz="6000" b="1">
                <a:solidFill>
                  <a:srgbClr val="E46C0A"/>
                </a:solidFill>
                <a:latin typeface="Arial" charset="0"/>
              </a:rPr>
              <a:t>Defekty chrupu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38225"/>
          </a:xfrm>
        </p:spPr>
        <p:txBody>
          <a:bodyPr/>
          <a:lstStyle/>
          <a:p>
            <a:r>
              <a:rPr lang="cs-CZ" sz="3600" b="1"/>
              <a:t>Defekty dolního zubního oblouku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341438"/>
            <a:ext cx="8253412" cy="51831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/>
              <a:t> Oboustranně zkrácený zubní oblouk </a:t>
            </a:r>
          </a:p>
          <a:p>
            <a:pPr algn="ctr">
              <a:buFont typeface="Wingdings" pitchFamily="2" charset="2"/>
              <a:buNone/>
            </a:pPr>
            <a:r>
              <a:rPr lang="cs-CZ"/>
              <a:t>II.třída.</a:t>
            </a:r>
          </a:p>
        </p:txBody>
      </p:sp>
      <p:pic>
        <p:nvPicPr>
          <p:cNvPr id="26629" name="Picture 5" descr="100_095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636838"/>
            <a:ext cx="3311525" cy="2636837"/>
          </a:xfrm>
          <a:prstGeom prst="rect">
            <a:avLst/>
          </a:prstGeom>
          <a:noFill/>
        </p:spPr>
      </p:pic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2708275"/>
            <a:ext cx="3203575" cy="249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611188" y="5516563"/>
            <a:ext cx="333216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/>
              <a:t>Oboustranně zkrácený zubní oblouk s mezerou II. třída – sedlová náhrada.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5343525" y="5461000"/>
            <a:ext cx="333216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/>
              <a:t>Oboustranně zkrácený zubní oblouk bez mezer II. třída – sedlová náhrada.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/>
              <a:t>Defekty dolního zubního oblouku</a:t>
            </a:r>
          </a:p>
        </p:txBody>
      </p:sp>
      <p:pic>
        <p:nvPicPr>
          <p:cNvPr id="53252" name="Picture 4" descr="100_097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356992"/>
            <a:ext cx="3384550" cy="2684463"/>
          </a:xfrm>
          <a:prstGeom prst="rect">
            <a:avLst/>
          </a:prstGeom>
          <a:noFill/>
        </p:spPr>
      </p:pic>
      <p:pic>
        <p:nvPicPr>
          <p:cNvPr id="53253" name="Picture 5" descr="100_095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932040" y="3356992"/>
            <a:ext cx="3382962" cy="2660650"/>
          </a:xfrm>
          <a:noFill/>
          <a:ln/>
        </p:spPr>
      </p:pic>
      <p:sp>
        <p:nvSpPr>
          <p:cNvPr id="5" name="TextovéPole 4"/>
          <p:cNvSpPr txBox="1"/>
          <p:nvPr/>
        </p:nvSpPr>
        <p:spPr>
          <a:xfrm>
            <a:off x="2555776" y="2204864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Urči defekty chrupu.</a:t>
            </a:r>
            <a:endParaRPr lang="cs-CZ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r>
              <a:rPr lang="cs-CZ" sz="3600" b="1"/>
              <a:t>Defekty horního zubního oblouku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endParaRPr lang="cs-CZ"/>
          </a:p>
        </p:txBody>
      </p:sp>
      <p:pic>
        <p:nvPicPr>
          <p:cNvPr id="51204" name="Picture 4" descr="100_095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2852738"/>
            <a:ext cx="3024188" cy="2540000"/>
          </a:xfrm>
          <a:prstGeom prst="rect">
            <a:avLst/>
          </a:prstGeom>
          <a:noFill/>
        </p:spPr>
      </p:pic>
      <p:pic>
        <p:nvPicPr>
          <p:cNvPr id="51205" name="Picture 5" descr="100_095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725" y="2781300"/>
            <a:ext cx="3097213" cy="2560638"/>
          </a:xfrm>
          <a:prstGeom prst="rect">
            <a:avLst/>
          </a:prstGeom>
          <a:noFill/>
        </p:spPr>
      </p:pic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827088" y="2205038"/>
            <a:ext cx="35067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/>
              <a:t>Snímatelný můstek I. třída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5148065" y="2205038"/>
            <a:ext cx="325457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cs-CZ" dirty="0"/>
              <a:t>Sedlová náhrada II. třída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r>
              <a:rPr lang="cs-CZ" sz="3200" b="1"/>
              <a:t>Defekty horního zubního oblouku</a:t>
            </a:r>
          </a:p>
        </p:txBody>
      </p:sp>
      <p:pic>
        <p:nvPicPr>
          <p:cNvPr id="52228" name="Picture 4" descr="100_097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068960"/>
            <a:ext cx="3744912" cy="2944812"/>
          </a:xfrm>
          <a:prstGeom prst="rect">
            <a:avLst/>
          </a:prstGeom>
          <a:noFill/>
        </p:spPr>
      </p:pic>
      <p:pic>
        <p:nvPicPr>
          <p:cNvPr id="52229" name="Picture 5" descr="100_097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76056" y="3140968"/>
            <a:ext cx="3384550" cy="2854325"/>
          </a:xfrm>
          <a:noFill/>
          <a:ln/>
        </p:spPr>
      </p:pic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2555776" y="2076450"/>
            <a:ext cx="50405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cs-CZ" sz="2800" dirty="0" smtClean="0"/>
              <a:t>Urči defekty chrupu.</a:t>
            </a:r>
            <a:endParaRPr lang="cs-CZ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8229600" cy="720725"/>
          </a:xfrm>
        </p:spPr>
        <p:txBody>
          <a:bodyPr/>
          <a:lstStyle/>
          <a:p>
            <a:r>
              <a:rPr lang="cs-CZ" sz="4000"/>
              <a:t>Zdroje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600"/>
              <a:t>Fotografie zhotovila, není-li uvedeno jinak, Mgr. Hana Chalupná.</a:t>
            </a:r>
          </a:p>
          <a:p>
            <a:r>
              <a:rPr lang="cs-CZ" sz="1800"/>
              <a:t>DOSTÁLOVÁ, T. </a:t>
            </a:r>
            <a:r>
              <a:rPr lang="cs-CZ" sz="1800" i="1"/>
              <a:t>Fixní a snímatelná protetika</a:t>
            </a:r>
            <a:r>
              <a:rPr lang="cs-CZ" sz="1800"/>
              <a:t>. 1. vyd. Praha: Grada, 2004. ISBN 80-247-0655-5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Útes">
  <a:themeElements>
    <a:clrScheme name="Útes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Útes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Útes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Útes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Útes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Útes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Útes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Útes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Útes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13565681-0627-426C-AEF4-07EC68E5C8E9}"/>
</file>

<file path=customXml/itemProps2.xml><?xml version="1.0" encoding="utf-8"?>
<ds:datastoreItem xmlns:ds="http://schemas.openxmlformats.org/officeDocument/2006/customXml" ds:itemID="{1F79B498-B4DB-4AB3-87B2-A00698C6B49D}"/>
</file>

<file path=customXml/itemProps3.xml><?xml version="1.0" encoding="utf-8"?>
<ds:datastoreItem xmlns:ds="http://schemas.openxmlformats.org/officeDocument/2006/customXml" ds:itemID="{EDED7F56-8140-4E19-90A0-158D0630DC9D}"/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375</TotalTime>
  <Words>193</Words>
  <Application>Microsoft Office PowerPoint</Application>
  <PresentationFormat>Předvádění na obrazovce (4:3)</PresentationFormat>
  <Paragraphs>27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Útes</vt:lpstr>
      <vt:lpstr>Snímek 1</vt:lpstr>
      <vt:lpstr>Snímek 2</vt:lpstr>
      <vt:lpstr>Defekty dolního zubního oblouku</vt:lpstr>
      <vt:lpstr>Defekty dolního zubního oblouku</vt:lpstr>
      <vt:lpstr>Defekty horního zubního oblouku</vt:lpstr>
      <vt:lpstr>Defekty horního zubního oblouku</vt:lpstr>
      <vt:lpstr>Zdroje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Hana Chalupná</dc:creator>
  <cp:lastModifiedBy>Chalupna</cp:lastModifiedBy>
  <cp:revision>62</cp:revision>
  <dcterms:created xsi:type="dcterms:W3CDTF">2012-09-08T10:46:23Z</dcterms:created>
  <dcterms:modified xsi:type="dcterms:W3CDTF">2013-12-08T16:12:18Z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