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  <p:sldId id="284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323B-7C42-4BEC-B23F-5C6F682A0B7C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9BE0-6A14-438D-B4D1-041A0357E8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0A66-6452-4ADF-BEDF-EFFEA5C826A4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E52C-5EE5-4EAD-AF89-060AC80D77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EF7B-4657-49AC-B587-63DBE94DF159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B2F7-76B3-450E-9EDD-49644146EE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BCC0-87EA-4C01-A0D3-ECC9E12A1B51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86C3-5B6F-4364-9384-8A9CF069DD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901C-E233-4CB8-8F7C-95F3458BC8D0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F2F3-C222-48E9-B63B-F75A4980FA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C1EC-74CA-41E8-BF51-1B7C9E082612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D2CF-D28A-4694-BB03-4100EC6FEA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8EF6-F2CC-408E-9B42-903CAB48C451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534D-3891-421C-AF2A-B363B17A9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BD8B-DEFE-4680-8CA4-CEB2AB350DE2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5ED9-A934-4C47-A779-50C131EEA5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308-0DA4-4E5E-90B4-F29EB922FD24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801B-5B1D-4BC5-8666-5065BDD0E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EF87-C0EA-4CCD-904D-D877D2BFB382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6A08-59C7-4230-BE55-458195F17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F28C-68A1-4C7C-A5EF-AB9CAD96A1B6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DCB6-8A68-4624-B74F-D85F0788E8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DFB66-8347-4C9C-B7A5-7E14D686E615}" type="datetimeFigureOut">
              <a:rPr lang="cs-CZ"/>
              <a:pPr>
                <a:defRPr/>
              </a:pPr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081B6-9DC7-4BD8-9D34-4EA26996E1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kakv.cz/vyuka/chemie/Analyticka_chemie_oborova_2011/AN_oborova/3_rocnik/spektrometrie/Spektrometrie_Cu_stand_pridavky.htm" TargetMode="External"/><Relationship Id="rId2" Type="http://schemas.openxmlformats.org/officeDocument/2006/relationships/hyperlink" Target="http://old.lf3.cuni.cz/chemie/cesky/praktika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a.unas.cz/biosenzory/index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nov.jergym.cz/alkaloid/prirlatk/e.html" TargetMode="External"/><Relationship Id="rId2" Type="http://schemas.openxmlformats.org/officeDocument/2006/relationships/hyperlink" Target="http://commons.wikimedia.org/wiki/File:GLO1_Homo_sapiens_small_fast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2060575"/>
            <a:ext cx="8435975" cy="45370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 smtClean="0"/>
              <a:t>Název školy: </a:t>
            </a:r>
            <a:r>
              <a:rPr lang="cs-CZ" dirty="0" smtClean="0"/>
              <a:t>Střední zdravotnická škola a vyšší odborná škola zdravotnická Karlovy Vary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Číslo projektu: CZ.1.07/1.5.00/34.0953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 smtClean="0"/>
              <a:t>Vzdělávací materiál: </a:t>
            </a:r>
            <a:r>
              <a:rPr lang="cs-CZ" sz="3800" dirty="0" smtClean="0">
                <a:latin typeface="Times New Roman" pitchFamily="18" charset="0"/>
                <a:cs typeface="Times New Roman" pitchFamily="18" charset="0"/>
              </a:rPr>
              <a:t>Enzymové reakce ve spektrofotometrii </a:t>
            </a:r>
            <a:endParaRPr lang="cs-CZ" sz="3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  Šablona III/2 Inovace a zkvalitnění výuky prostřednictvím ICT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 smtClean="0"/>
              <a:t>Název materiálu: </a:t>
            </a:r>
            <a:r>
              <a:rPr lang="cs-CZ" dirty="0" smtClean="0"/>
              <a:t>VY_32_INOVACE_CKB.3.02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 smtClean="0"/>
              <a:t>Datum tvorby</a:t>
            </a:r>
            <a:r>
              <a:rPr lang="cs-CZ" sz="4000" smtClean="0"/>
              <a:t>: </a:t>
            </a:r>
            <a:r>
              <a:rPr lang="cs-CZ" sz="4000" smtClean="0"/>
              <a:t>30</a:t>
            </a:r>
            <a:r>
              <a:rPr lang="cs-CZ" sz="4000" smtClean="0"/>
              <a:t>.01.2013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Vyučovací předmět, ročník, obor: Cvičení klinické biochemie, 3. ročník, Laboratorní asistent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 smtClean="0"/>
              <a:t>Autor: </a:t>
            </a:r>
            <a:r>
              <a:rPr lang="cs-CZ" dirty="0" smtClean="0"/>
              <a:t>Mgr. Helena </a:t>
            </a:r>
            <a:r>
              <a:rPr lang="cs-CZ" dirty="0" err="1" smtClean="0"/>
              <a:t>Pěnkavová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 smtClean="0"/>
              <a:t>Anotace:</a:t>
            </a:r>
            <a:r>
              <a:rPr lang="cs-CZ" sz="2800" dirty="0" smtClean="0"/>
              <a:t> Vzdělávací materiál využívá ICT při výuce a tím inovuje výuku. </a:t>
            </a:r>
            <a:r>
              <a:rPr lang="cs-CZ" sz="2600" dirty="0" smtClean="0"/>
              <a:t>Materiál seznamuje studenty se spektrofotometrickým stanovení </a:t>
            </a:r>
            <a:r>
              <a:rPr lang="cs-CZ" sz="2600" dirty="0" err="1" smtClean="0"/>
              <a:t>analytu</a:t>
            </a:r>
            <a:r>
              <a:rPr lang="cs-CZ" sz="2600" dirty="0" smtClean="0"/>
              <a:t>, pomocí enzymatické metody s využitím kinetických postupů analýzy.</a:t>
            </a:r>
            <a:endParaRPr lang="cs-CZ" sz="2600" dirty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0350"/>
            <a:ext cx="7489825" cy="1566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Zdroje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BALÍNOVÁ, P., KVASNICOVÁ, V. </a:t>
            </a:r>
            <a:r>
              <a:rPr lang="cs-CZ" sz="1400" i="1" dirty="0" smtClean="0"/>
              <a:t>Praktická cvičení z lékařské chemie a biochemie. </a:t>
            </a:r>
            <a:r>
              <a:rPr lang="cs-CZ" sz="1400" i="1" dirty="0" smtClean="0">
                <a:cs typeface="Times New Roman" pitchFamily="18" charset="0"/>
              </a:rPr>
              <a:t>UK 3. lékařská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i="1" dirty="0" smtClean="0">
                <a:cs typeface="Times New Roman" pitchFamily="18" charset="0"/>
              </a:rPr>
              <a:t>fakulta: Ústav biochemie, buněčné a molekulární biologie</a:t>
            </a:r>
            <a:r>
              <a:rPr lang="cs-CZ" sz="1400" dirty="0" smtClean="0">
                <a:cs typeface="Times New Roman" pitchFamily="18" charset="0"/>
              </a:rPr>
              <a:t> [online]. 2006. [cit. 2013-02-19].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Dostupné z: </a:t>
            </a:r>
            <a:r>
              <a:rPr lang="cs-CZ" sz="1400" dirty="0" smtClean="0">
                <a:latin typeface="Times New Roman"/>
                <a:cs typeface="Times New Roman"/>
              </a:rPr>
              <a:t>&lt;</a:t>
            </a:r>
            <a:r>
              <a:rPr lang="cs-CZ" sz="1400" dirty="0" smtClean="0">
                <a:hlinkClick r:id="rId2"/>
              </a:rPr>
              <a:t>http://old.lf3.cuni.cz/chemie/</a:t>
            </a:r>
            <a:r>
              <a:rPr lang="cs-CZ" sz="1400" dirty="0" err="1" smtClean="0">
                <a:hlinkClick r:id="rId2"/>
              </a:rPr>
              <a:t>cesky</a:t>
            </a:r>
            <a:r>
              <a:rPr lang="cs-CZ" sz="1400" dirty="0" smtClean="0">
                <a:hlinkClick r:id="rId2"/>
              </a:rPr>
              <a:t>/praktika/index.</a:t>
            </a:r>
            <a:r>
              <a:rPr lang="cs-CZ" sz="1400" dirty="0" err="1" smtClean="0">
                <a:hlinkClick r:id="rId2"/>
              </a:rPr>
              <a:t>htm</a:t>
            </a:r>
            <a:r>
              <a:rPr lang="cs-CZ" sz="1400" dirty="0" smtClean="0">
                <a:latin typeface="Times New Roman"/>
                <a:cs typeface="Times New Roman"/>
              </a:rPr>
              <a:t>&gt;</a:t>
            </a:r>
            <a:endParaRPr lang="cs-CZ" sz="1400" dirty="0" smtClean="0"/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DOLEŽALOVÁ, V. </a:t>
            </a:r>
            <a:r>
              <a:rPr lang="cs-CZ" sz="1400" i="1" dirty="0" smtClean="0">
                <a:cs typeface="Times New Roman" pitchFamily="18" charset="0"/>
              </a:rPr>
              <a:t>Laboratorní technika v klinické biochemii. </a:t>
            </a:r>
            <a:r>
              <a:rPr lang="cs-CZ" sz="1400" dirty="0" smtClean="0">
                <a:cs typeface="Times New Roman" pitchFamily="18" charset="0"/>
              </a:rPr>
              <a:t>Brno: Skripta IDVPZ, 1995.</a:t>
            </a:r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DOLEŽALOVÁ, V.: </a:t>
            </a:r>
            <a:r>
              <a:rPr lang="cs-CZ" sz="1400" i="1" dirty="0" smtClean="0">
                <a:cs typeface="Times New Roman" pitchFamily="18" charset="0"/>
              </a:rPr>
              <a:t>Principy klinických biochemických vyšetřovacích metod I. a II. díl. </a:t>
            </a:r>
            <a:r>
              <a:rPr lang="cs-CZ" sz="1400" dirty="0" smtClean="0">
                <a:cs typeface="Times New Roman" pitchFamily="18" charset="0"/>
              </a:rPr>
              <a:t>Brno:  Skripta IDVPZ, 1995.</a:t>
            </a:r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RACEK, J. </a:t>
            </a:r>
            <a:r>
              <a:rPr lang="cs-CZ" sz="1400" i="1" dirty="0" smtClean="0">
                <a:cs typeface="Times New Roman" pitchFamily="18" charset="0"/>
              </a:rPr>
              <a:t>Klinická biochemie</a:t>
            </a:r>
            <a:r>
              <a:rPr lang="cs-CZ" sz="1400" dirty="0" smtClean="0">
                <a:cs typeface="Times New Roman" pitchFamily="18" charset="0"/>
              </a:rPr>
              <a:t>. 1. vyd. Praha: Galén, 2006. ISBN: 80-7262-324-9.</a:t>
            </a:r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LEVKOVÁ, T. </a:t>
            </a:r>
            <a:r>
              <a:rPr lang="cs-CZ" sz="1400" i="1" dirty="0" smtClean="0">
                <a:cs typeface="Times New Roman" pitchFamily="18" charset="0"/>
              </a:rPr>
              <a:t>Cvičení z Klinické biochemie</a:t>
            </a:r>
            <a:r>
              <a:rPr lang="cs-CZ" sz="1400" dirty="0" smtClean="0">
                <a:cs typeface="Times New Roman" pitchFamily="18" charset="0"/>
              </a:rPr>
              <a:t>. 1. vyd. Hradec Králové: SZŠ a VOŠZ Hradec Králové, 2005.</a:t>
            </a:r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SCHNEIDEROVÁ, D. </a:t>
            </a:r>
            <a:r>
              <a:rPr lang="cs-CZ" sz="1400" i="1" dirty="0" smtClean="0">
                <a:cs typeface="Times New Roman" pitchFamily="18" charset="0"/>
              </a:rPr>
              <a:t> SZŠ a VOŠZ Karlovy vary. 2011 </a:t>
            </a:r>
            <a:r>
              <a:rPr lang="cs-CZ" sz="1400" dirty="0" smtClean="0">
                <a:cs typeface="Times New Roman" pitchFamily="18" charset="0"/>
              </a:rPr>
              <a:t>[online]. [cit. 2013-02-20]. Dostupné 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www:</a:t>
            </a:r>
            <a:r>
              <a:rPr lang="cs-CZ" sz="1400" dirty="0" smtClean="0">
                <a:cs typeface="Times New Roman"/>
              </a:rPr>
              <a:t>&lt;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http://www.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zdravkakv.cz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/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vyuka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/chemie/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Analyticka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_chemie_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u="sng" dirty="0" err="1" smtClean="0">
                <a:cs typeface="Times New Roman" pitchFamily="18" charset="0"/>
                <a:hlinkClick r:id="rId3"/>
              </a:rPr>
              <a:t>oborova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_2011/AN_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oborova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/3_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rocnik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/spektrometrie/Spektrometrie_Cu_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stand</a:t>
            </a:r>
            <a:r>
              <a:rPr lang="cs-CZ" sz="1400" u="sng" dirty="0" smtClean="0">
                <a:cs typeface="Times New Roman" pitchFamily="18" charset="0"/>
                <a:hlinkClick r:id="rId3"/>
              </a:rPr>
              <a:t>_</a:t>
            </a:r>
            <a:r>
              <a:rPr lang="cs-CZ" sz="1400" u="sng" dirty="0" err="1" smtClean="0">
                <a:cs typeface="Times New Roman" pitchFamily="18" charset="0"/>
                <a:hlinkClick r:id="rId3"/>
              </a:rPr>
              <a:t>pridavky.htm</a:t>
            </a:r>
            <a:r>
              <a:rPr lang="cs-CZ" sz="1400" u="sng" dirty="0" smtClean="0">
                <a:cs typeface="Times New Roman"/>
              </a:rPr>
              <a:t>&gt;</a:t>
            </a:r>
            <a:endParaRPr lang="cs-CZ" sz="1400" u="sng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MASOPUST, J. </a:t>
            </a:r>
            <a:r>
              <a:rPr lang="cs-CZ" sz="1400" i="1" dirty="0" smtClean="0">
                <a:cs typeface="Times New Roman" pitchFamily="18" charset="0"/>
              </a:rPr>
              <a:t>Klinická biochemie - požadování a hodnocení biochemických vyšetření,  část I. a II.</a:t>
            </a:r>
            <a:r>
              <a:rPr lang="cs-CZ" sz="1400" dirty="0" smtClean="0">
                <a:cs typeface="Times New Roman" pitchFamily="18" charset="0"/>
              </a:rPr>
              <a:t> 832 s.,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Praha: </a:t>
            </a:r>
            <a:r>
              <a:rPr lang="cs-CZ" sz="1400" dirty="0" err="1" smtClean="0">
                <a:cs typeface="Times New Roman" pitchFamily="18" charset="0"/>
              </a:rPr>
              <a:t>Karolinium</a:t>
            </a:r>
            <a:r>
              <a:rPr lang="cs-CZ" sz="1400" dirty="0" smtClean="0">
                <a:cs typeface="Times New Roman" pitchFamily="18" charset="0"/>
              </a:rPr>
              <a:t> UK, 1998. ISBN 80-7184-649-3.</a:t>
            </a:r>
          </a:p>
          <a:p>
            <a:pPr eaLnBrk="1" hangingPunct="1">
              <a:lnSpc>
                <a:spcPct val="80000"/>
              </a:lnSpc>
            </a:pPr>
            <a:endParaRPr lang="cs-CZ" sz="1400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KOTZIAN, P. </a:t>
            </a:r>
            <a:r>
              <a:rPr lang="cs-CZ" sz="1400" i="1" dirty="0" smtClean="0">
                <a:cs typeface="Times New Roman" pitchFamily="18" charset="0"/>
              </a:rPr>
              <a:t>Elektrochemické </a:t>
            </a:r>
            <a:r>
              <a:rPr lang="cs-CZ" sz="1400" i="1" dirty="0" err="1" smtClean="0">
                <a:cs typeface="Times New Roman" pitchFamily="18" charset="0"/>
              </a:rPr>
              <a:t>biosenzory</a:t>
            </a:r>
            <a:r>
              <a:rPr lang="cs-CZ" sz="1400" dirty="0" smtClean="0">
                <a:cs typeface="Times New Roman" pitchFamily="18" charset="0"/>
              </a:rPr>
              <a:t> [online]. 2007 [cit. 2013-02-20]. Dostupné z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400" dirty="0" smtClean="0">
                <a:cs typeface="Times New Roman" pitchFamily="18" charset="0"/>
              </a:rPr>
              <a:t>www:</a:t>
            </a:r>
            <a:r>
              <a:rPr lang="cs-CZ" sz="14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cs-CZ" sz="1400" dirty="0" smtClean="0">
                <a:cs typeface="Times New Roman"/>
              </a:rPr>
              <a:t>&lt;</a:t>
            </a:r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peta.unas.cz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biosenzory</a:t>
            </a:r>
            <a:r>
              <a:rPr lang="cs-CZ" sz="1400" dirty="0" smtClean="0">
                <a:hlinkClick r:id="rId4"/>
              </a:rPr>
              <a:t>/index.</a:t>
            </a:r>
            <a:r>
              <a:rPr lang="cs-CZ" sz="1400" dirty="0" err="1" smtClean="0">
                <a:hlinkClick r:id="rId4"/>
              </a:rPr>
              <a:t>htm</a:t>
            </a:r>
            <a:r>
              <a:rPr lang="cs-CZ" sz="1400" dirty="0" smtClean="0">
                <a:cs typeface="Times New Roman"/>
              </a:rPr>
              <a:t>&gt;</a:t>
            </a:r>
            <a:endParaRPr lang="cs-CZ" sz="1400" dirty="0" smtClean="0"/>
          </a:p>
          <a:p>
            <a:pPr eaLnBrk="1" hangingPunct="1">
              <a:lnSpc>
                <a:spcPct val="80000"/>
              </a:lnSpc>
            </a:pPr>
            <a:endParaRPr lang="cs-CZ" sz="16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Zdroje obrázků: 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600" dirty="0" smtClean="0"/>
              <a:t>Obr. č. 1: </a:t>
            </a:r>
            <a:r>
              <a:rPr lang="cs-CZ" sz="1600" dirty="0" err="1" smtClean="0"/>
              <a:t>WillowW</a:t>
            </a:r>
            <a:r>
              <a:rPr lang="cs-CZ" sz="1600" dirty="0" smtClean="0"/>
              <a:t>. </a:t>
            </a:r>
            <a:r>
              <a:rPr lang="cs-CZ" sz="1600" i="1" dirty="0" smtClean="0"/>
              <a:t>Enzym </a:t>
            </a:r>
            <a:r>
              <a:rPr lang="cs-CZ" sz="1600" i="1" dirty="0" err="1" smtClean="0"/>
              <a:t>Wikimedia</a:t>
            </a:r>
            <a:r>
              <a:rPr lang="cs-CZ" sz="1600" dirty="0" smtClean="0"/>
              <a:t> [online]. 8.3.2013 [cit. 2013-03-18]. Dostupné pod licencí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z www: </a:t>
            </a:r>
            <a:r>
              <a:rPr lang="cs-CZ" sz="1600" dirty="0" smtClean="0">
                <a:hlinkClick r:id="rId2"/>
              </a:rPr>
              <a:t>http://commons.wikimedia.org/wiki/File:GLO1_Homo_sapiens_small_fast.gif</a:t>
            </a:r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dirty="0" smtClean="0"/>
              <a:t>Obr. č. 2, 3 a 4: MAREKOVÁ, Martina. </a:t>
            </a:r>
            <a:r>
              <a:rPr lang="cs-CZ" sz="1600" i="1" dirty="0" smtClean="0"/>
              <a:t>Enzymy </a:t>
            </a:r>
            <a:r>
              <a:rPr lang="cs-CZ" sz="1600" dirty="0" smtClean="0"/>
              <a:t>[online]. 6.3.2003 [cit. 2013-03-18]. Dostupné z www: </a:t>
            </a:r>
            <a:r>
              <a:rPr lang="cs-CZ" sz="1600" dirty="0" smtClean="0">
                <a:hlinkClick r:id="rId3"/>
              </a:rPr>
              <a:t>http://canov.jergym.cz/alkaloid/prirlatk/e.html</a:t>
            </a:r>
            <a:endParaRPr lang="cs-CZ" sz="1600" dirty="0" smtClean="0"/>
          </a:p>
          <a:p>
            <a:pPr eaLnBrk="1" hangingPunct="1"/>
            <a:endParaRPr lang="cs-CZ" sz="1600" dirty="0" smtClean="0"/>
          </a:p>
          <a:p>
            <a:pPr eaLnBrk="1" hangingPunct="1"/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Enzymové reakce ve spektrofotometrii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Enzym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Enzym – bílkovina = biokatalyzátor.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Určuje povahu i rychlost chemických reakcí.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 Řídí většinu biochemických procesů v těle všech živých organismů včetně člověka.  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Složení enzymu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smtClean="0"/>
              <a:t>Bílkovina</a:t>
            </a:r>
          </a:p>
          <a:p>
            <a:pPr eaLnBrk="1" hangingPunct="1">
              <a:lnSpc>
                <a:spcPct val="200000"/>
              </a:lnSpc>
            </a:pPr>
            <a:r>
              <a:rPr lang="cs-CZ" smtClean="0"/>
              <a:t>Prostetická skupina </a:t>
            </a:r>
          </a:p>
          <a:p>
            <a:pPr eaLnBrk="1" hangingPunct="1">
              <a:lnSpc>
                <a:spcPct val="200000"/>
              </a:lnSpc>
            </a:pPr>
            <a:r>
              <a:rPr lang="cs-CZ" smtClean="0"/>
              <a:t>Kofaktor</a:t>
            </a:r>
          </a:p>
          <a:p>
            <a:pPr eaLnBrk="1" hangingPunct="1">
              <a:lnSpc>
                <a:spcPct val="200000"/>
              </a:lnSpc>
            </a:pPr>
            <a:r>
              <a:rPr lang="cs-CZ" smtClean="0"/>
              <a:t> (fialová – ionty Zinku)</a:t>
            </a:r>
          </a:p>
        </p:txBody>
      </p:sp>
      <p:pic>
        <p:nvPicPr>
          <p:cNvPr id="16387" name="Zástupný symbol pro obsah 4" descr="GLO1_Homo_sapiens[1]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1643063"/>
            <a:ext cx="4071938" cy="3500437"/>
          </a:xfrm>
        </p:spPr>
      </p:pic>
      <p:sp>
        <p:nvSpPr>
          <p:cNvPr id="16388" name="TextovéPole 5"/>
          <p:cNvSpPr txBox="1">
            <a:spLocks noChangeArrowheads="1"/>
          </p:cNvSpPr>
          <p:nvPr/>
        </p:nvSpPr>
        <p:spPr bwMode="auto">
          <a:xfrm>
            <a:off x="5148263" y="5229225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Obrázek č. 1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800" smtClean="0"/>
              <a:t>                                                                           Obr. 2</a:t>
            </a:r>
          </a:p>
        </p:txBody>
      </p:sp>
      <p:pic>
        <p:nvPicPr>
          <p:cNvPr id="17410" name="Picture 2" descr="http://canov.jergym.cz/alkaloid/prirlatk/enzym2_soubory/indp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25538"/>
            <a:ext cx="55102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canov.jergym.cz/alkaloid/prirlatk/enzym2_soubory/stru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69056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ovéPole 3"/>
          <p:cNvSpPr txBox="1">
            <a:spLocks noChangeArrowheads="1"/>
          </p:cNvSpPr>
          <p:nvPr/>
        </p:nvSpPr>
        <p:spPr bwMode="auto">
          <a:xfrm>
            <a:off x="3708400" y="6357938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Obr.3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canov.jergym.cz/alkaloid/prirlatk/enzym2_soubory/ener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214438"/>
            <a:ext cx="75152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ovéPole 2"/>
          <p:cNvSpPr txBox="1">
            <a:spLocks noChangeArrowheads="1"/>
          </p:cNvSpPr>
          <p:nvPr/>
        </p:nvSpPr>
        <p:spPr bwMode="auto">
          <a:xfrm>
            <a:off x="3348038" y="528637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Obr.4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Aktivita enzymu je ovlivněna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Koncentrací substrátu, </a:t>
            </a:r>
          </a:p>
          <a:p>
            <a:pPr eaLnBrk="1" hangingPunct="1"/>
            <a:r>
              <a:rPr lang="cs-CZ" smtClean="0"/>
              <a:t>pH, </a:t>
            </a:r>
          </a:p>
          <a:p>
            <a:pPr eaLnBrk="1" hangingPunct="1"/>
            <a:r>
              <a:rPr lang="cs-CZ" smtClean="0"/>
              <a:t>teplotou, </a:t>
            </a:r>
          </a:p>
          <a:p>
            <a:pPr eaLnBrk="1" hangingPunct="1"/>
            <a:r>
              <a:rPr lang="cs-CZ" smtClean="0"/>
              <a:t>přítomností aktivátorů a inhibitorů, </a:t>
            </a:r>
          </a:p>
          <a:p>
            <a:pPr eaLnBrk="1" hangingPunct="1"/>
            <a:r>
              <a:rPr lang="cs-CZ" smtClean="0"/>
              <a:t>redox potenciál prostředí.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Enzymatické reakce 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Stanovení analytů ve vzorcích probíhá enzymatickou reakcí.</a:t>
            </a:r>
          </a:p>
          <a:p>
            <a:pPr eaLnBrk="1" hangingPunct="1"/>
            <a:r>
              <a:rPr lang="cs-CZ" smtClean="0"/>
              <a:t>Reakce přesné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(citlivost, rychlost, reprodukovatelnost).</a:t>
            </a:r>
          </a:p>
          <a:p>
            <a:pPr eaLnBrk="1" hangingPunct="1"/>
            <a:r>
              <a:rPr lang="cs-CZ" smtClean="0"/>
              <a:t>Náročnější na manuální stanovení.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F3A6D13E-811D-4B62-ACBB-B7AF67488852}"/>
</file>

<file path=customXml/itemProps2.xml><?xml version="1.0" encoding="utf-8"?>
<ds:datastoreItem xmlns:ds="http://schemas.openxmlformats.org/officeDocument/2006/customXml" ds:itemID="{9B8D983A-985E-4A77-BC8A-024A787F9C65}"/>
</file>

<file path=customXml/itemProps3.xml><?xml version="1.0" encoding="utf-8"?>
<ds:datastoreItem xmlns:ds="http://schemas.openxmlformats.org/officeDocument/2006/customXml" ds:itemID="{32B73BDD-0A9C-4F79-B37C-1949F61F29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475</Words>
  <Application>Microsoft Office PowerPoint</Application>
  <PresentationFormat>Předvádění na obrazovce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Enzymové reakce ve spektrofotometrii </vt:lpstr>
      <vt:lpstr>Enzym</vt:lpstr>
      <vt:lpstr>Složení enzymu</vt:lpstr>
      <vt:lpstr>Snímek 5</vt:lpstr>
      <vt:lpstr>Snímek 6</vt:lpstr>
      <vt:lpstr>Snímek 7</vt:lpstr>
      <vt:lpstr>Aktivita enzymu je ovlivněna</vt:lpstr>
      <vt:lpstr>Enzymatické reakce </vt:lpstr>
      <vt:lpstr>Zdroje</vt:lpstr>
      <vt:lpstr>Zdroje obrázků: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mesinka</dc:creator>
  <cp:lastModifiedBy>Chalupna</cp:lastModifiedBy>
  <cp:revision>137</cp:revision>
  <dcterms:created xsi:type="dcterms:W3CDTF">2013-02-19T10:19:01Z</dcterms:created>
  <dcterms:modified xsi:type="dcterms:W3CDTF">2013-03-25T15:59:53Z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