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590DE9-EE6D-44FE-9506-904C1811D9DB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80D1D3D-A97C-4FEF-B757-6582976AD9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7584" y="2060848"/>
            <a:ext cx="7859216" cy="4536504"/>
          </a:xfrm>
        </p:spPr>
        <p:txBody>
          <a:bodyPr>
            <a:normAutofit fontScale="62500" lnSpcReduction="20000"/>
          </a:bodyPr>
          <a:lstStyle/>
          <a:p>
            <a:r>
              <a:rPr lang="cs-CZ" sz="4000" dirty="0" smtClean="0"/>
              <a:t>Název školy: </a:t>
            </a:r>
            <a:r>
              <a:rPr lang="cs-CZ" dirty="0" smtClean="0"/>
              <a:t>Střední zdravotnická škola a vyšší odborná škola zdravotnická Karlovy Vary</a:t>
            </a:r>
          </a:p>
          <a:p>
            <a:r>
              <a:rPr lang="cs-CZ" dirty="0" smtClean="0"/>
              <a:t>Číslo projektu: CZ.1.07/1.5.00/34.0953 </a:t>
            </a:r>
          </a:p>
          <a:p>
            <a:r>
              <a:rPr lang="cs-CZ" sz="4000" dirty="0" smtClean="0"/>
              <a:t>Vzdělávací materiál: Fyziologie a patologie </a:t>
            </a:r>
            <a:r>
              <a:rPr lang="cs-CZ" sz="4000" dirty="0" err="1" smtClean="0"/>
              <a:t>hemostázy</a:t>
            </a:r>
            <a:r>
              <a:rPr lang="cs-CZ" sz="4000" dirty="0" smtClean="0"/>
              <a:t> </a:t>
            </a:r>
            <a:endParaRPr lang="cs-CZ" sz="3600" dirty="0" smtClean="0"/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smtClean="0"/>
              <a:t>Šablona </a:t>
            </a:r>
            <a:r>
              <a:rPr lang="cs-CZ" dirty="0" smtClean="0"/>
              <a:t>III/2 Inovace a zkvalitnění výuky prostřednictvím ICT</a:t>
            </a:r>
          </a:p>
          <a:p>
            <a:r>
              <a:rPr lang="cs-CZ" sz="4000" dirty="0" smtClean="0"/>
              <a:t>Název materiálu: </a:t>
            </a:r>
            <a:r>
              <a:rPr lang="cs-CZ" dirty="0" smtClean="0"/>
              <a:t>VY_32_INOVACE_CHTS.3.05</a:t>
            </a:r>
          </a:p>
          <a:p>
            <a:r>
              <a:rPr lang="cs-CZ" sz="4000" dirty="0" smtClean="0"/>
              <a:t>Datum tvorby: </a:t>
            </a:r>
            <a:r>
              <a:rPr lang="cs-CZ" sz="4000" dirty="0" smtClean="0"/>
              <a:t>13.01.2013</a:t>
            </a:r>
            <a:endParaRPr lang="cs-CZ" dirty="0" smtClean="0"/>
          </a:p>
          <a:p>
            <a:r>
              <a:rPr lang="cs-CZ" dirty="0" smtClean="0"/>
              <a:t>Vyučovací předmět, ročník, obor: Cvičení hematologie a </a:t>
            </a:r>
            <a:r>
              <a:rPr lang="cs-CZ" dirty="0" err="1" smtClean="0"/>
              <a:t>transfúzní</a:t>
            </a:r>
            <a:r>
              <a:rPr lang="cs-CZ" dirty="0" smtClean="0"/>
              <a:t> služby, 3. ročník, laboratorní asistent </a:t>
            </a:r>
          </a:p>
          <a:p>
            <a:r>
              <a:rPr lang="cs-CZ" sz="4000" dirty="0" smtClean="0"/>
              <a:t>Autor: </a:t>
            </a:r>
            <a:r>
              <a:rPr lang="cs-CZ" dirty="0" smtClean="0"/>
              <a:t>Mgr. Helena </a:t>
            </a:r>
            <a:r>
              <a:rPr lang="cs-CZ" dirty="0" err="1" smtClean="0"/>
              <a:t>Pěnkavová</a:t>
            </a:r>
            <a:endParaRPr lang="cs-CZ" dirty="0" smtClean="0"/>
          </a:p>
          <a:p>
            <a:r>
              <a:rPr lang="cs-CZ" sz="4000" dirty="0" smtClean="0"/>
              <a:t>Anotace:</a:t>
            </a:r>
            <a:r>
              <a:rPr lang="cs-CZ" sz="2800" dirty="0" smtClean="0"/>
              <a:t> Vzdělávací materiál využívá ICT při výuce a tím inovuje výuku praktického </a:t>
            </a:r>
            <a:r>
              <a:rPr lang="cs-CZ" sz="2800" dirty="0" smtClean="0"/>
              <a:t>vyučování. </a:t>
            </a:r>
            <a:r>
              <a:rPr lang="cs-CZ" sz="2800" dirty="0" smtClean="0"/>
              <a:t>Seznamuje </a:t>
            </a:r>
            <a:r>
              <a:rPr lang="cs-CZ" sz="2800" dirty="0" smtClean="0"/>
              <a:t>žáky s fyziologií </a:t>
            </a:r>
            <a:r>
              <a:rPr lang="cs-CZ" sz="2800" dirty="0" smtClean="0"/>
              <a:t>a </a:t>
            </a:r>
            <a:r>
              <a:rPr lang="cs-CZ" sz="2800" dirty="0" smtClean="0"/>
              <a:t>patologií </a:t>
            </a:r>
            <a:r>
              <a:rPr lang="cs-CZ" sz="2800" dirty="0" err="1" smtClean="0"/>
              <a:t>hemostázy</a:t>
            </a:r>
            <a:r>
              <a:rPr lang="cs-CZ" sz="2800" dirty="0" smtClean="0"/>
              <a:t>. 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7489825" cy="1566863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ISI – přepočet INR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Hodnota ISI se pohybuje mezi 1,0 – 2,0. </a:t>
            </a:r>
          </a:p>
          <a:p>
            <a:endParaRPr lang="cs-CZ" dirty="0" smtClean="0"/>
          </a:p>
          <a:p>
            <a:r>
              <a:rPr lang="cs-CZ" dirty="0" smtClean="0"/>
              <a:t>INR se vypočte jako poměr </a:t>
            </a:r>
            <a:r>
              <a:rPr lang="cs-CZ" dirty="0" err="1" smtClean="0"/>
              <a:t>protrombinového</a:t>
            </a:r>
            <a:r>
              <a:rPr lang="cs-CZ" dirty="0" smtClean="0"/>
              <a:t> času pacienta a času normálního vzorku, který je umocněný na hodnotu ISI podle použitého analytického systému.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INR </a:t>
            </a:r>
            <a:endParaRPr lang="cs-CZ" dirty="0"/>
          </a:p>
        </p:txBody>
      </p:sp>
      <p:pic>
        <p:nvPicPr>
          <p:cNvPr id="4" name="Zástupný symbol pro obsah 3" descr="bc6e4394afb6ff99b28f8aa61f41cd1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118" y="1571612"/>
            <a:ext cx="5802962" cy="15716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Pojďme společně přepočítat</a:t>
            </a:r>
            <a:endParaRPr lang="cs-CZ" dirty="0"/>
          </a:p>
        </p:txBody>
      </p:sp>
      <p:pic>
        <p:nvPicPr>
          <p:cNvPr id="4" name="Zástupný symbol pro obsah 3" descr="bc6e4394afb6ff99b28f8aa61f41cd1c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3692794" cy="1000132"/>
          </a:xfrm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Čas pacienta je 15 sec.</a:t>
            </a:r>
          </a:p>
          <a:p>
            <a:r>
              <a:rPr lang="cs-CZ" dirty="0" smtClean="0"/>
              <a:t>Čas normální plasmy je 10 sec.</a:t>
            </a:r>
          </a:p>
          <a:p>
            <a:r>
              <a:rPr lang="cs-CZ" dirty="0" smtClean="0"/>
              <a:t>ISI 1,2 (tromboplastin)</a:t>
            </a:r>
          </a:p>
          <a:p>
            <a:r>
              <a:rPr lang="cs-CZ" dirty="0" smtClean="0"/>
              <a:t>Vypočtěte INR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 lvl="0"/>
            <a:r>
              <a:rPr lang="cs-CZ" sz="2000" dirty="0" smtClean="0">
                <a:latin typeface="Calibri" pitchFamily="34" charset="0"/>
              </a:rPr>
              <a:t>NETOUŠEK, M. </a:t>
            </a:r>
            <a:r>
              <a:rPr lang="cs-CZ" sz="2000" i="1" dirty="0" smtClean="0">
                <a:latin typeface="Calibri" pitchFamily="34" charset="0"/>
              </a:rPr>
              <a:t>Nauka o krvi</a:t>
            </a:r>
            <a:r>
              <a:rPr lang="cs-CZ" sz="2000" dirty="0" smtClean="0">
                <a:latin typeface="Calibri" pitchFamily="34" charset="0"/>
              </a:rPr>
              <a:t>. 2.vyd. Praha: Zdravotnické nakladatelství, 1957.</a:t>
            </a:r>
          </a:p>
          <a:p>
            <a:r>
              <a:rPr lang="cs-CZ" sz="2000" dirty="0" smtClean="0">
                <a:latin typeface="Calibri" pitchFamily="34" charset="0"/>
              </a:rPr>
              <a:t> HRUBIŠKO, M. </a:t>
            </a:r>
            <a:r>
              <a:rPr lang="cs-CZ" sz="2000" i="1" dirty="0" smtClean="0">
                <a:latin typeface="Calibri" pitchFamily="34" charset="0"/>
              </a:rPr>
              <a:t>Hematologie a krevní transfúze. Učebnice pro střední zdravotnické školy1.díl.</a:t>
            </a:r>
            <a:r>
              <a:rPr lang="cs-CZ" sz="2000" dirty="0" smtClean="0">
                <a:latin typeface="Calibri" pitchFamily="34" charset="0"/>
              </a:rPr>
              <a:t> 1. vyd. Praha: Avicenum, 1983.</a:t>
            </a:r>
          </a:p>
          <a:p>
            <a:r>
              <a:rPr lang="cs-CZ" sz="2000" dirty="0" smtClean="0">
                <a:latin typeface="Calibri" pitchFamily="34" charset="0"/>
              </a:rPr>
              <a:t> PECKA, M., MALÝ, J. </a:t>
            </a:r>
            <a:r>
              <a:rPr lang="cs-CZ" sz="2000" i="1" dirty="0" smtClean="0">
                <a:latin typeface="Calibri" pitchFamily="34" charset="0"/>
              </a:rPr>
              <a:t>Laboratorní hematologie. </a:t>
            </a:r>
            <a:r>
              <a:rPr lang="cs-CZ" sz="2000" dirty="0" smtClean="0">
                <a:latin typeface="Calibri" pitchFamily="34" charset="0"/>
              </a:rPr>
              <a:t>Hradec Králové: HK </a:t>
            </a:r>
            <a:r>
              <a:rPr lang="cs-CZ" sz="2000" dirty="0" err="1" smtClean="0">
                <a:latin typeface="Calibri" pitchFamily="34" charset="0"/>
              </a:rPr>
              <a:t>Credit</a:t>
            </a:r>
            <a:r>
              <a:rPr lang="cs-CZ" sz="2000" dirty="0" smtClean="0">
                <a:latin typeface="Calibri" pitchFamily="34" charset="0"/>
              </a:rPr>
              <a:t>, 2002.</a:t>
            </a:r>
          </a:p>
          <a:p>
            <a:r>
              <a:rPr lang="cs-CZ" sz="2000" dirty="0" smtClean="0">
                <a:latin typeface="Calibri" pitchFamily="34" charset="0"/>
              </a:rPr>
              <a:t> PECKA, M. </a:t>
            </a:r>
            <a:r>
              <a:rPr lang="cs-CZ" sz="2000" i="1" dirty="0" smtClean="0">
                <a:latin typeface="Calibri" pitchFamily="34" charset="0"/>
              </a:rPr>
              <a:t>Laboratorní hematologie v přehledu. Díl 1.: Buňka a krvetvorba. </a:t>
            </a:r>
            <a:r>
              <a:rPr lang="cs-CZ" sz="2000" dirty="0" smtClean="0">
                <a:latin typeface="Calibri" pitchFamily="34" charset="0"/>
              </a:rPr>
              <a:t>Český Těšín: </a:t>
            </a:r>
            <a:r>
              <a:rPr lang="cs-CZ" sz="2000" dirty="0" err="1" smtClean="0">
                <a:latin typeface="Calibri" pitchFamily="34" charset="0"/>
              </a:rPr>
              <a:t>Finidr</a:t>
            </a:r>
            <a:r>
              <a:rPr lang="cs-CZ" sz="2000" dirty="0" smtClean="0">
                <a:latin typeface="Calibri" pitchFamily="34" charset="0"/>
              </a:rPr>
              <a:t>, 2002. ISBN 80-86682-01-3</a:t>
            </a:r>
            <a:r>
              <a:rPr lang="cs-CZ" sz="2000" dirty="0" smtClean="0">
                <a:latin typeface="Calibri" pitchFamily="34" charset="0"/>
              </a:rPr>
              <a:t>.</a:t>
            </a:r>
          </a:p>
          <a:p>
            <a:endParaRPr lang="cs-CZ" sz="2000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</a:rPr>
              <a:t>Zdroje obrázků:</a:t>
            </a:r>
            <a:endParaRPr lang="cs-CZ" sz="2000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  <a:cs typeface="Arial" pitchFamily="34" charset="0"/>
              </a:rPr>
              <a:t>Obr. 1, 2, 3: Fotografie zhotovila, není-li uvedeno jinak, Mgr. </a:t>
            </a:r>
            <a:r>
              <a:rPr lang="cs-CZ" sz="2000" dirty="0" smtClean="0">
                <a:latin typeface="Calibri" pitchFamily="34" charset="0"/>
                <a:cs typeface="Arial" pitchFamily="34" charset="0"/>
              </a:rPr>
              <a:t>Helena </a:t>
            </a:r>
            <a:r>
              <a:rPr lang="cs-CZ" sz="2000" dirty="0" err="1" smtClean="0">
                <a:latin typeface="Calibri" pitchFamily="34" charset="0"/>
                <a:cs typeface="Arial" pitchFamily="34" charset="0"/>
              </a:rPr>
              <a:t>Pěnkavová</a:t>
            </a:r>
            <a:r>
              <a:rPr lang="cs-CZ" sz="2000" dirty="0" smtClean="0">
                <a:latin typeface="Calibri" pitchFamily="34" charset="0"/>
                <a:cs typeface="Arial" pitchFamily="34" charset="0"/>
              </a:rPr>
              <a:t>.</a:t>
            </a:r>
            <a:endParaRPr lang="cs-CZ" sz="2000" dirty="0" smtClean="0">
              <a:latin typeface="Calibri" pitchFamily="34" charset="0"/>
              <a:cs typeface="Arial" pitchFamily="34" charset="0"/>
            </a:endParaRP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Monitoring zevní cesty srážení </a:t>
            </a:r>
            <a:br>
              <a:rPr lang="cs-CZ" dirty="0" smtClean="0"/>
            </a:br>
            <a:r>
              <a:rPr lang="cs-CZ" dirty="0" smtClean="0"/>
              <a:t>INR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Mgr</a:t>
            </a:r>
            <a:r>
              <a:rPr lang="cs-CZ" dirty="0" smtClean="0"/>
              <a:t>. Helena </a:t>
            </a:r>
            <a:r>
              <a:rPr lang="cs-CZ" dirty="0" err="1" smtClean="0"/>
              <a:t>Pěnkavová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INR    5 a výše  </a:t>
            </a:r>
            <a:r>
              <a:rPr lang="cs-CZ" b="1" dirty="0" smtClean="0"/>
              <a:t>pravděpodobnost krvácení!</a:t>
            </a:r>
          </a:p>
          <a:p>
            <a:endParaRPr lang="cs-CZ" b="1" dirty="0" smtClean="0"/>
          </a:p>
          <a:p>
            <a:r>
              <a:rPr lang="cs-CZ" dirty="0" smtClean="0"/>
              <a:t>Normální rozsah INR u zdravých osob je </a:t>
            </a:r>
          </a:p>
          <a:p>
            <a:pPr>
              <a:buNone/>
            </a:pPr>
            <a:r>
              <a:rPr lang="cs-CZ" dirty="0" smtClean="0"/>
              <a:t>               0,8–1,2 </a:t>
            </a:r>
          </a:p>
          <a:p>
            <a:r>
              <a:rPr lang="cs-CZ" dirty="0" smtClean="0"/>
              <a:t> pro pacienty léčené </a:t>
            </a:r>
            <a:r>
              <a:rPr lang="cs-CZ" b="1" dirty="0" err="1" smtClean="0"/>
              <a:t>Warfarinem</a:t>
            </a:r>
            <a:r>
              <a:rPr lang="cs-CZ" b="1" dirty="0" smtClean="0"/>
              <a:t>  </a:t>
            </a:r>
            <a:r>
              <a:rPr lang="cs-CZ" dirty="0" smtClean="0"/>
              <a:t> 2,0–3,0,</a:t>
            </a:r>
          </a:p>
          <a:p>
            <a:endParaRPr lang="cs-CZ" dirty="0" smtClean="0"/>
          </a:p>
          <a:p>
            <a:r>
              <a:rPr lang="cs-CZ" dirty="0" smtClean="0"/>
              <a:t>hodnota INR může být v určitých situacích požadována vyšší, např. u pacientů s umělou srdeční chlopní.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Příčiny rušící stanovení (ovlivňující).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Lupus </a:t>
            </a:r>
            <a:r>
              <a:rPr lang="cs-CZ" dirty="0" err="1" smtClean="0"/>
              <a:t>antikoagulans</a:t>
            </a:r>
            <a:r>
              <a:rPr lang="cs-CZ" dirty="0" smtClean="0"/>
              <a:t> – cirkulující inhibitor.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Dispozice k trombóze.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Interference s PT (</a:t>
            </a:r>
            <a:r>
              <a:rPr lang="cs-CZ" dirty="0" err="1" smtClean="0"/>
              <a:t>Quickův</a:t>
            </a:r>
            <a:r>
              <a:rPr lang="cs-CZ" dirty="0" smtClean="0"/>
              <a:t> čas).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Manuální stanovení koagulace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                                                  Obr. 1</a:t>
            </a:r>
            <a:endParaRPr lang="cs-CZ" sz="1800" dirty="0"/>
          </a:p>
        </p:txBody>
      </p:sp>
      <p:pic>
        <p:nvPicPr>
          <p:cNvPr id="5" name="Zástupný symbol pro obsah 5" descr="koagulace manuál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844824"/>
            <a:ext cx="4536504" cy="44978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Automatické stanovení koagulace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                                              Obr. 2</a:t>
            </a:r>
            <a:endParaRPr lang="cs-CZ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5284836" cy="406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Vypočte se </a:t>
            </a:r>
            <a:r>
              <a:rPr lang="cs-CZ" dirty="0" err="1" smtClean="0"/>
              <a:t>protrombinový</a:t>
            </a:r>
            <a:r>
              <a:rPr lang="cs-CZ" dirty="0" smtClean="0"/>
              <a:t> poměr </a:t>
            </a:r>
          </a:p>
          <a:p>
            <a:pPr>
              <a:buNone/>
            </a:pPr>
            <a:r>
              <a:rPr lang="cs-CZ" dirty="0" smtClean="0"/>
              <a:t>                           </a:t>
            </a:r>
            <a:r>
              <a:rPr lang="cs-CZ" dirty="0" err="1" smtClean="0"/>
              <a:t>Protrombinový</a:t>
            </a:r>
            <a:r>
              <a:rPr lang="cs-CZ" dirty="0" smtClean="0"/>
              <a:t> čas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(</a:t>
            </a:r>
            <a:r>
              <a:rPr lang="cs-CZ" dirty="0" err="1" smtClean="0"/>
              <a:t>Quick</a:t>
            </a:r>
            <a:r>
              <a:rPr lang="cs-CZ" dirty="0" smtClean="0"/>
              <a:t>) pacienta</a:t>
            </a:r>
          </a:p>
          <a:p>
            <a:r>
              <a:rPr lang="cs-CZ" dirty="0" err="1" smtClean="0"/>
              <a:t>Quickův</a:t>
            </a:r>
            <a:r>
              <a:rPr lang="cs-CZ" dirty="0" smtClean="0"/>
              <a:t> čas = ----------------------</a:t>
            </a:r>
            <a:endParaRPr lang="cs-CZ" dirty="0"/>
          </a:p>
          <a:p>
            <a:pPr>
              <a:buNone/>
            </a:pPr>
            <a:r>
              <a:rPr lang="cs-CZ" dirty="0" smtClean="0"/>
              <a:t>                     </a:t>
            </a:r>
            <a:r>
              <a:rPr lang="cs-CZ" dirty="0" err="1" smtClean="0"/>
              <a:t>protrombinový</a:t>
            </a:r>
            <a:r>
              <a:rPr lang="cs-CZ" dirty="0" smtClean="0"/>
              <a:t> čas normální plazmy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smtClean="0"/>
              <a:t>                   </a:t>
            </a:r>
            <a:r>
              <a:rPr lang="cs-CZ" dirty="0" smtClean="0"/>
              <a:t>(</a:t>
            </a:r>
            <a:r>
              <a:rPr lang="cs-CZ" dirty="0" err="1" smtClean="0"/>
              <a:t>Quickův</a:t>
            </a:r>
            <a:r>
              <a:rPr lang="cs-CZ" dirty="0" smtClean="0"/>
              <a:t> čas zdravé plasmy)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Screeningové</a:t>
            </a:r>
            <a:r>
              <a:rPr lang="cs-CZ" dirty="0" smtClean="0"/>
              <a:t> stanovení koagulace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                                          Obr. 3</a:t>
            </a:r>
            <a:endParaRPr lang="cs-CZ" sz="1800" dirty="0"/>
          </a:p>
        </p:txBody>
      </p:sp>
      <p:pic>
        <p:nvPicPr>
          <p:cNvPr id="6" name="Zástupný symbol pro obsah 3" descr="800px-CoaguChekXS_with_SoftClix_and_test_strip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6045423" cy="45340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INR mezinárodní normalizovaný poměr.</a:t>
            </a:r>
          </a:p>
          <a:p>
            <a:r>
              <a:rPr lang="cs-CZ" dirty="0" smtClean="0"/>
              <a:t>Naměřený </a:t>
            </a:r>
            <a:r>
              <a:rPr lang="cs-CZ" dirty="0" err="1" smtClean="0"/>
              <a:t>protrombinový</a:t>
            </a:r>
            <a:r>
              <a:rPr lang="cs-CZ" dirty="0" smtClean="0"/>
              <a:t> čas u zdravého jedince – mění se dle použitého analytického systému, kterým se změří. </a:t>
            </a:r>
          </a:p>
          <a:p>
            <a:r>
              <a:rPr lang="cs-CZ" dirty="0" smtClean="0"/>
              <a:t>Potřeba standardizace výsledků – zavedení INR.</a:t>
            </a:r>
          </a:p>
          <a:p>
            <a:r>
              <a:rPr lang="cs-CZ" dirty="0" smtClean="0"/>
              <a:t>Výrobce ke tkáňovému faktoru (tromboplastinu) udává hodnotu ISI (mezinárodní index citlivosti).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4B77B588-0036-4FA0-A5E0-ADBC23428075}"/>
</file>

<file path=customXml/itemProps2.xml><?xml version="1.0" encoding="utf-8"?>
<ds:datastoreItem xmlns:ds="http://schemas.openxmlformats.org/officeDocument/2006/customXml" ds:itemID="{A2D514C6-0516-4F92-93F0-3BC4ACCDB53D}"/>
</file>

<file path=customXml/itemProps3.xml><?xml version="1.0" encoding="utf-8"?>
<ds:datastoreItem xmlns:ds="http://schemas.openxmlformats.org/officeDocument/2006/customXml" ds:itemID="{808D8234-D90F-4928-AA22-EF53D3C869BB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</TotalTime>
  <Words>340</Words>
  <Application>Microsoft Office PowerPoint</Application>
  <PresentationFormat>Předvádění na obrazovce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Slunovrat</vt:lpstr>
      <vt:lpstr>Snímek 1</vt:lpstr>
      <vt:lpstr>Monitoring zevní cesty srážení  INR</vt:lpstr>
      <vt:lpstr>INR</vt:lpstr>
      <vt:lpstr>Interference</vt:lpstr>
      <vt:lpstr>Manuální stanovení koagulace</vt:lpstr>
      <vt:lpstr>Automatické stanovení koagulace</vt:lpstr>
      <vt:lpstr>Výpočet</vt:lpstr>
      <vt:lpstr>Screeningové stanovení koagulace</vt:lpstr>
      <vt:lpstr>INR</vt:lpstr>
      <vt:lpstr>ISI – přepočet INR</vt:lpstr>
      <vt:lpstr>INR </vt:lpstr>
      <vt:lpstr>Pojďme společně přepočítat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a patologie hemostázy I</dc:title>
  <dc:creator>mesinka</dc:creator>
  <cp:lastModifiedBy>Chalupna</cp:lastModifiedBy>
  <cp:revision>9</cp:revision>
  <dcterms:created xsi:type="dcterms:W3CDTF">2013-03-13T17:57:34Z</dcterms:created>
  <dcterms:modified xsi:type="dcterms:W3CDTF">2013-03-26T18:52:46Z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