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FFEE-EAF7-4119-B6BF-161B29137639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680E-5824-4E05-A5AD-E6C9ADB90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9680E-5824-4E05-A5AD-E6C9ADB90A7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269D-60C5-43DD-91D2-7488EE1D5CCA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20AC-05A8-4F38-90F2-2E433B541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edia.cz/Okruhy-temat/Hematologie/Kombinace-antitrombotik/8-15eU.magarticle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36504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r>
              <a:rPr lang="cs-CZ" dirty="0" smtClean="0"/>
              <a:t>Číslo projektu: CZ.1.07/1.5.00/34.0953 </a:t>
            </a:r>
          </a:p>
          <a:p>
            <a:r>
              <a:rPr lang="cs-CZ" sz="4000" dirty="0" smtClean="0"/>
              <a:t>Vzdělávací materiál: Fyziologie a patologie </a:t>
            </a:r>
            <a:r>
              <a:rPr lang="cs-CZ" sz="4000" dirty="0" err="1" smtClean="0"/>
              <a:t>hemostázy</a:t>
            </a:r>
            <a:r>
              <a:rPr lang="cs-CZ" sz="4000" dirty="0" smtClean="0"/>
              <a:t> </a:t>
            </a:r>
            <a:endParaRPr lang="cs-CZ" sz="3600" dirty="0" smtClean="0"/>
          </a:p>
          <a:p>
            <a:pPr>
              <a:buNone/>
            </a:pPr>
            <a:r>
              <a:rPr lang="cs-CZ" dirty="0" smtClean="0"/>
              <a:t>       Šablona III/2 Inovace a zkvalitnění výuky prostřednictvím ICT</a:t>
            </a:r>
          </a:p>
          <a:p>
            <a:r>
              <a:rPr lang="cs-CZ" sz="4000" dirty="0" smtClean="0"/>
              <a:t>Název materiálu: </a:t>
            </a:r>
            <a:r>
              <a:rPr lang="cs-CZ" dirty="0" smtClean="0"/>
              <a:t>VY_32_INOVACE_CHTS.3.02</a:t>
            </a:r>
          </a:p>
          <a:p>
            <a:r>
              <a:rPr lang="cs-CZ" sz="4000" dirty="0" smtClean="0"/>
              <a:t>Datum tvorby: 09.01.2013</a:t>
            </a:r>
            <a:endParaRPr lang="cs-CZ" dirty="0" smtClean="0"/>
          </a:p>
          <a:p>
            <a:r>
              <a:rPr lang="cs-CZ" dirty="0" smtClean="0"/>
              <a:t>Vyučovací předmět, ročník, obor: Cvičení hematologie a </a:t>
            </a:r>
            <a:r>
              <a:rPr lang="cs-CZ" dirty="0" err="1" smtClean="0"/>
              <a:t>transfúzní</a:t>
            </a:r>
            <a:r>
              <a:rPr lang="cs-CZ" dirty="0" smtClean="0"/>
              <a:t> služby, 3. ročník, Laboratorní asistent </a:t>
            </a:r>
          </a:p>
          <a:p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 a tím inovuje výuku praktického vyučování, zároveň motivuje a aktivuje žáky. </a:t>
            </a:r>
            <a:r>
              <a:rPr lang="cs-CZ" sz="2800" dirty="0" smtClean="0"/>
              <a:t>Seznamuje žáky s fyziologií a patologií </a:t>
            </a:r>
            <a:r>
              <a:rPr lang="cs-CZ" sz="2800" dirty="0" err="1" smtClean="0"/>
              <a:t>hemostázy</a:t>
            </a:r>
            <a:r>
              <a:rPr lang="cs-CZ" sz="2800" smtClean="0"/>
              <a:t>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489825" cy="156686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sz="1800" dirty="0" smtClean="0"/>
          </a:p>
          <a:p>
            <a:pPr lvl="0">
              <a:buNone/>
            </a:pPr>
            <a:r>
              <a:rPr lang="cs-CZ" sz="2100" dirty="0" smtClean="0"/>
              <a:t>NETOUŠEK, M</a:t>
            </a:r>
            <a:r>
              <a:rPr lang="cs-CZ" sz="2100" i="1" dirty="0" smtClean="0"/>
              <a:t>. Nauka o krvi.</a:t>
            </a:r>
            <a:r>
              <a:rPr lang="cs-CZ" sz="2100" dirty="0" smtClean="0"/>
              <a:t> 2.vyd. Praha: Zdravotnické nakladatelství, 1957. </a:t>
            </a:r>
          </a:p>
          <a:p>
            <a:pPr lvl="0"/>
            <a:endParaRPr lang="cs-CZ" sz="2100" dirty="0" smtClean="0"/>
          </a:p>
          <a:p>
            <a:pPr lvl="0">
              <a:buNone/>
            </a:pPr>
            <a:r>
              <a:rPr lang="cs-CZ" sz="2100" dirty="0" smtClean="0"/>
              <a:t>HRUBIŠKO, M. </a:t>
            </a:r>
            <a:r>
              <a:rPr lang="cs-CZ" sz="2100" i="1" dirty="0" smtClean="0"/>
              <a:t>Hematologie a krevní transfúze 1.díl. Učebnice pro střední zdravotnické školy.</a:t>
            </a:r>
            <a:r>
              <a:rPr lang="cs-CZ" sz="2100" dirty="0" smtClean="0"/>
              <a:t> 1. </a:t>
            </a:r>
          </a:p>
          <a:p>
            <a:pPr lvl="0">
              <a:buNone/>
            </a:pPr>
            <a:r>
              <a:rPr lang="cs-CZ" sz="2100" dirty="0" smtClean="0"/>
              <a:t>vyd. Praha: Avicenum, 1983. </a:t>
            </a:r>
          </a:p>
          <a:p>
            <a:pPr lvl="0"/>
            <a:endParaRPr lang="cs-CZ" sz="2100" dirty="0" smtClean="0"/>
          </a:p>
          <a:p>
            <a:pPr lvl="0">
              <a:buNone/>
            </a:pPr>
            <a:r>
              <a:rPr lang="cs-CZ" sz="2100" dirty="0" smtClean="0"/>
              <a:t>PECKA, M. a J. MALÝ. </a:t>
            </a:r>
            <a:r>
              <a:rPr lang="cs-CZ" sz="2100" i="1" dirty="0" smtClean="0"/>
              <a:t>Laboratorní hematologie. </a:t>
            </a:r>
            <a:r>
              <a:rPr lang="cs-CZ" sz="2100" dirty="0" smtClean="0"/>
              <a:t>Hradec Králové: HK </a:t>
            </a:r>
            <a:r>
              <a:rPr lang="cs-CZ" sz="2100" dirty="0" err="1" smtClean="0"/>
              <a:t>Credit</a:t>
            </a:r>
            <a:r>
              <a:rPr lang="cs-CZ" sz="2100" dirty="0" smtClean="0"/>
              <a:t>,</a:t>
            </a:r>
            <a:r>
              <a:rPr lang="cs-CZ" sz="2100" i="1" dirty="0" smtClean="0"/>
              <a:t> </a:t>
            </a:r>
            <a:r>
              <a:rPr lang="cs-CZ" sz="2100" dirty="0" smtClean="0"/>
              <a:t>2002. </a:t>
            </a:r>
          </a:p>
          <a:p>
            <a:pPr lvl="0"/>
            <a:endParaRPr lang="cs-CZ" sz="2100" dirty="0" smtClean="0"/>
          </a:p>
          <a:p>
            <a:pPr lvl="0">
              <a:buNone/>
            </a:pPr>
            <a:r>
              <a:rPr lang="cs-CZ" sz="2100" dirty="0" smtClean="0"/>
              <a:t>PECKA, M. </a:t>
            </a:r>
            <a:r>
              <a:rPr lang="cs-CZ" sz="2100" i="1" dirty="0" smtClean="0"/>
              <a:t>Laboratorní hematologie v přehledu - Buňka a krvetvorba. </a:t>
            </a:r>
            <a:r>
              <a:rPr lang="cs-CZ" sz="2100" dirty="0" smtClean="0"/>
              <a:t>Český Těšín: </a:t>
            </a:r>
            <a:r>
              <a:rPr lang="cs-CZ" sz="2100" dirty="0" err="1" smtClean="0"/>
              <a:t>Finidr</a:t>
            </a:r>
            <a:r>
              <a:rPr lang="cs-CZ" sz="2100" dirty="0" smtClean="0"/>
              <a:t>, 2002. ISBN </a:t>
            </a:r>
          </a:p>
          <a:p>
            <a:pPr lvl="0">
              <a:buNone/>
            </a:pPr>
            <a:r>
              <a:rPr lang="cs-CZ" sz="2100" dirty="0" smtClean="0"/>
              <a:t>80-86682-01-3</a:t>
            </a:r>
          </a:p>
          <a:p>
            <a:pPr>
              <a:buNone/>
            </a:pPr>
            <a:endParaRPr lang="cs-CZ" sz="2100" dirty="0" smtClean="0"/>
          </a:p>
          <a:p>
            <a:pPr>
              <a:buNone/>
            </a:pPr>
            <a:endParaRPr lang="cs-CZ" sz="2100" dirty="0" smtClean="0"/>
          </a:p>
          <a:p>
            <a:pPr>
              <a:buNone/>
            </a:pPr>
            <a:r>
              <a:rPr lang="cs-CZ" sz="2100" dirty="0" smtClean="0"/>
              <a:t>Zdroje obrázků:</a:t>
            </a:r>
          </a:p>
          <a:p>
            <a:pPr>
              <a:buNone/>
            </a:pPr>
            <a:r>
              <a:rPr lang="cs-CZ" sz="2100" dirty="0" smtClean="0"/>
              <a:t>Obr. 1, 2, 3, 4, 5: REMEDIA. Schéma primární </a:t>
            </a:r>
            <a:r>
              <a:rPr lang="cs-CZ" sz="2100" dirty="0" err="1" smtClean="0"/>
              <a:t>hemostázy</a:t>
            </a:r>
            <a:r>
              <a:rPr lang="cs-CZ" sz="2100" dirty="0" smtClean="0"/>
              <a:t>, </a:t>
            </a:r>
            <a:r>
              <a:rPr lang="cs-CZ" sz="2100" i="1" dirty="0" smtClean="0"/>
              <a:t>Remedia </a:t>
            </a:r>
            <a:r>
              <a:rPr lang="cs-CZ" sz="2100" dirty="0" smtClean="0">
                <a:cs typeface="Times New Roman"/>
              </a:rPr>
              <a:t>[online</a:t>
            </a:r>
            <a:r>
              <a:rPr lang="cs-CZ" sz="2100" dirty="0" smtClean="0"/>
              <a:t> </a:t>
            </a:r>
            <a:r>
              <a:rPr lang="cs-CZ" sz="2100" dirty="0" smtClean="0">
                <a:cs typeface="Times New Roman"/>
              </a:rPr>
              <a:t>]. [cit. 2013-09-01]. </a:t>
            </a:r>
          </a:p>
          <a:p>
            <a:pPr>
              <a:buNone/>
            </a:pPr>
            <a:r>
              <a:rPr lang="cs-CZ" sz="2100" dirty="0" smtClean="0">
                <a:cs typeface="Times New Roman"/>
              </a:rPr>
              <a:t>Dostupné z www:</a:t>
            </a:r>
            <a:r>
              <a:rPr lang="cs-CZ" sz="2100" dirty="0" smtClean="0"/>
              <a:t> </a:t>
            </a:r>
            <a:r>
              <a:rPr lang="cs-CZ" sz="2100" dirty="0" smtClean="0">
                <a:hlinkClick r:id="rId2"/>
              </a:rPr>
              <a:t>http://www.remedia.</a:t>
            </a:r>
            <a:r>
              <a:rPr lang="cs-CZ" sz="2100" dirty="0" err="1" smtClean="0">
                <a:hlinkClick r:id="rId2"/>
              </a:rPr>
              <a:t>cz</a:t>
            </a:r>
            <a:r>
              <a:rPr lang="cs-CZ" sz="2100" dirty="0" smtClean="0">
                <a:hlinkClick r:id="rId2"/>
              </a:rPr>
              <a:t>/Okruhy-</a:t>
            </a:r>
            <a:r>
              <a:rPr lang="cs-CZ" sz="2100" dirty="0" err="1" smtClean="0">
                <a:hlinkClick r:id="rId2"/>
              </a:rPr>
              <a:t>temat</a:t>
            </a:r>
            <a:r>
              <a:rPr lang="cs-CZ" sz="2100" dirty="0" smtClean="0">
                <a:hlinkClick r:id="rId2"/>
              </a:rPr>
              <a:t>/Hematologie/Kombinace-</a:t>
            </a:r>
            <a:r>
              <a:rPr lang="cs-CZ" sz="2100" dirty="0" err="1" smtClean="0">
                <a:hlinkClick r:id="rId2"/>
              </a:rPr>
              <a:t>antitrombotik</a:t>
            </a:r>
            <a:r>
              <a:rPr lang="cs-CZ" sz="2100" dirty="0" smtClean="0">
                <a:hlinkClick r:id="rId2"/>
              </a:rPr>
              <a:t>/8-</a:t>
            </a:r>
          </a:p>
          <a:p>
            <a:pPr>
              <a:buNone/>
            </a:pPr>
            <a:r>
              <a:rPr lang="cs-CZ" sz="2100" dirty="0" smtClean="0">
                <a:hlinkClick r:id="rId2"/>
              </a:rPr>
              <a:t>15eU.magarticle.aspx</a:t>
            </a:r>
            <a:endParaRPr lang="cs-CZ" sz="2100" dirty="0" smtClean="0"/>
          </a:p>
          <a:p>
            <a:pPr>
              <a:buNone/>
            </a:pPr>
            <a:endParaRPr lang="cs-CZ" sz="2100" dirty="0" smtClean="0"/>
          </a:p>
          <a:p>
            <a:pPr>
              <a:buNone/>
            </a:pPr>
            <a:r>
              <a:rPr lang="cs-CZ" sz="2100" dirty="0" smtClean="0"/>
              <a:t>Obr. 6: Autorem obrázku, není-li uvedeno jinak, je Mgr. Helena </a:t>
            </a:r>
            <a:r>
              <a:rPr lang="cs-CZ" sz="2100" dirty="0" err="1" smtClean="0"/>
              <a:t>Pěnkavová</a:t>
            </a:r>
            <a:r>
              <a:rPr lang="cs-CZ" sz="2100" dirty="0" smtClean="0"/>
              <a:t>.</a:t>
            </a:r>
            <a:endParaRPr lang="cs-CZ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Fyziologie a patologie </a:t>
            </a:r>
            <a:r>
              <a:rPr lang="cs-CZ" dirty="0" err="1" smtClean="0"/>
              <a:t>hemostázy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Hemostáza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Zástava krvácení.</a:t>
            </a:r>
          </a:p>
          <a:p>
            <a:r>
              <a:rPr lang="cs-CZ" dirty="0" smtClean="0"/>
              <a:t>Několik dějů probíhajících současně 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reakci cév v místě poškození – jedná se o vazokonstrikci,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činnost krevních destiček,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srážení krve.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1600" dirty="0" smtClean="0"/>
              <a:t>                            Obr. 1      </a:t>
            </a:r>
            <a:r>
              <a:rPr lang="cs-CZ" dirty="0" smtClean="0"/>
              <a:t>Poškození cévní stěny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357299"/>
            <a:ext cx="4143404" cy="49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9" y="1412776"/>
            <a:ext cx="4042792" cy="762099"/>
          </a:xfrm>
        </p:spPr>
        <p:txBody>
          <a:bodyPr/>
          <a:lstStyle/>
          <a:p>
            <a:r>
              <a:rPr lang="cs-CZ" dirty="0" smtClean="0"/>
              <a:t>Fáze 1. - adheze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Na obnažené </a:t>
            </a:r>
            <a:r>
              <a:rPr lang="cs-CZ" dirty="0" err="1" smtClean="0"/>
              <a:t>subendoteliální</a:t>
            </a:r>
            <a:r>
              <a:rPr lang="cs-CZ" dirty="0" smtClean="0"/>
              <a:t> struktury nasedá trombocyt .</a:t>
            </a:r>
          </a:p>
          <a:p>
            <a:r>
              <a:rPr lang="cs-CZ" dirty="0" smtClean="0"/>
              <a:t>Prostřednictvím bivalentního proteinu.</a:t>
            </a:r>
          </a:p>
          <a:p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Wildebrandtova</a:t>
            </a:r>
            <a:r>
              <a:rPr lang="cs-CZ" dirty="0" smtClean="0"/>
              <a:t> faktoru.</a:t>
            </a:r>
          </a:p>
          <a:p>
            <a:r>
              <a:rPr lang="cs-CZ" dirty="0" err="1" smtClean="0"/>
              <a:t>vW</a:t>
            </a:r>
            <a:r>
              <a:rPr lang="cs-CZ" dirty="0" smtClean="0"/>
              <a:t>  faktor.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2.-Adheze trombocytů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</a:t>
            </a:r>
            <a:r>
              <a:rPr lang="cs-CZ" sz="1800" dirty="0" smtClean="0"/>
              <a:t>Obr. 2</a:t>
            </a:r>
            <a:endParaRPr lang="cs-CZ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5056851" cy="493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dirty="0" smtClean="0"/>
              <a:t>Obr. 3        </a:t>
            </a:r>
            <a:r>
              <a:rPr lang="cs-CZ" dirty="0" smtClean="0"/>
              <a:t>Fáze 3.-Aktivace trombocytů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stimulaci </a:t>
            </a:r>
            <a:r>
              <a:rPr lang="cs-CZ" dirty="0" err="1" smtClean="0"/>
              <a:t>trombocytárních</a:t>
            </a:r>
            <a:r>
              <a:rPr lang="cs-CZ" dirty="0" smtClean="0"/>
              <a:t> receptorů: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aktivována syntéza </a:t>
            </a:r>
            <a:r>
              <a:rPr lang="cs-CZ" dirty="0" err="1" smtClean="0"/>
              <a:t>trombocytárních</a:t>
            </a:r>
            <a:r>
              <a:rPr lang="cs-CZ" dirty="0" smtClean="0"/>
              <a:t> enzymů,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stimulována </a:t>
            </a:r>
            <a:r>
              <a:rPr lang="cs-CZ" dirty="0" err="1" smtClean="0"/>
              <a:t>exprexe</a:t>
            </a:r>
            <a:r>
              <a:rPr lang="cs-CZ" dirty="0" smtClean="0"/>
              <a:t> </a:t>
            </a:r>
            <a:r>
              <a:rPr lang="cs-CZ" dirty="0" err="1" smtClean="0"/>
              <a:t>trombocytárních</a:t>
            </a:r>
            <a:r>
              <a:rPr lang="cs-CZ" dirty="0" smtClean="0"/>
              <a:t> receptorů (glykoproteinů na povrchu trombocytů).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35" y="1357297"/>
            <a:ext cx="4381941" cy="503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4.- </a:t>
            </a:r>
            <a:r>
              <a:rPr lang="cs-CZ" dirty="0" err="1" smtClean="0"/>
              <a:t>Degranulace</a:t>
            </a:r>
            <a:r>
              <a:rPr lang="cs-CZ" dirty="0" smtClean="0"/>
              <a:t> trombocytů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300" dirty="0" smtClean="0"/>
              <a:t>Obr. 4</a:t>
            </a:r>
            <a:endParaRPr lang="cs-CZ" sz="4000" dirty="0" smtClean="0"/>
          </a:p>
          <a:p>
            <a:r>
              <a:rPr lang="cs-CZ" sz="4000" dirty="0" smtClean="0"/>
              <a:t>Pomocí aktivovaných receptorů dochází k vazbě trombocytů.</a:t>
            </a:r>
          </a:p>
          <a:p>
            <a:r>
              <a:rPr lang="cs-CZ" sz="4000" dirty="0" smtClean="0"/>
              <a:t>Iniciace a </a:t>
            </a:r>
            <a:r>
              <a:rPr lang="cs-CZ" sz="4000" dirty="0" err="1" smtClean="0"/>
              <a:t>potenciace</a:t>
            </a:r>
            <a:r>
              <a:rPr lang="cs-CZ" sz="4000" dirty="0" smtClean="0"/>
              <a:t> sekundární </a:t>
            </a:r>
            <a:r>
              <a:rPr lang="cs-CZ" sz="4000" dirty="0" err="1" smtClean="0"/>
              <a:t>hemostázy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Fosfolipidy na povrchu trombocytů výrazně podporují koagulaci.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48" y="1571612"/>
            <a:ext cx="4011099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5.-Agregace trombocytů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cs-CZ" sz="1600" dirty="0" smtClean="0"/>
              <a:t>Obr. 5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r>
              <a:rPr lang="cs-CZ" dirty="0" smtClean="0"/>
              <a:t>Uvolnění trombinu.</a:t>
            </a:r>
          </a:p>
          <a:p>
            <a:r>
              <a:rPr lang="cs-CZ" dirty="0" smtClean="0"/>
              <a:t>Polymerace fibrinu.</a:t>
            </a:r>
          </a:p>
          <a:p>
            <a:r>
              <a:rPr lang="cs-CZ" dirty="0" smtClean="0"/>
              <a:t>Aktivace trombocytů.</a:t>
            </a:r>
          </a:p>
          <a:p>
            <a:r>
              <a:rPr lang="cs-CZ" b="1" dirty="0" smtClean="0"/>
              <a:t>Vznik primární zátky. 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563" y="1722798"/>
            <a:ext cx="3191873" cy="42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Obr. 6</a:t>
            </a:r>
            <a:endParaRPr lang="cs-CZ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34" y="1268759"/>
            <a:ext cx="7877513" cy="531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35CD1B70-826E-49BA-9132-60F5FE556C42}"/>
</file>

<file path=customXml/itemProps2.xml><?xml version="1.0" encoding="utf-8"?>
<ds:datastoreItem xmlns:ds="http://schemas.openxmlformats.org/officeDocument/2006/customXml" ds:itemID="{CD6817F4-4953-42CB-94D2-3BFE58104AC3}"/>
</file>

<file path=customXml/itemProps3.xml><?xml version="1.0" encoding="utf-8"?>
<ds:datastoreItem xmlns:ds="http://schemas.openxmlformats.org/officeDocument/2006/customXml" ds:itemID="{3B5F5A23-F7FB-4F39-8D50-90FBFA6DE329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271</Words>
  <Application>Microsoft Office PowerPoint</Application>
  <PresentationFormat>Předvádění na obrazovce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Fyziologie a patologie hemostázy </vt:lpstr>
      <vt:lpstr>Hemostáza</vt:lpstr>
      <vt:lpstr>                            Obr. 1      Poškození cévní stěny </vt:lpstr>
      <vt:lpstr>Fáze 2.-Adheze trombocytů</vt:lpstr>
      <vt:lpstr>Obr. 3        Fáze 3.-Aktivace trombocytů</vt:lpstr>
      <vt:lpstr>Fáze 4.- Degranulace trombocytů</vt:lpstr>
      <vt:lpstr>Fáze 5.-Agregace trombocytů</vt:lpstr>
      <vt:lpstr>Obr. 6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a patologie hemostázy</dc:title>
  <dc:creator>mesinka</dc:creator>
  <cp:lastModifiedBy>Chalupna</cp:lastModifiedBy>
  <cp:revision>20</cp:revision>
  <dcterms:created xsi:type="dcterms:W3CDTF">2013-01-15T16:14:24Z</dcterms:created>
  <dcterms:modified xsi:type="dcterms:W3CDTF">2013-04-17T19:23:15Z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