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s/slide11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0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5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33" r:id="rId1"/>
  </p:sldMasterIdLst>
  <p:notesMasterIdLst>
    <p:notesMasterId r:id="rId19"/>
  </p:notesMasterIdLst>
  <p:sldIdLst>
    <p:sldId id="257" r:id="rId2"/>
    <p:sldId id="258" r:id="rId3"/>
    <p:sldId id="261" r:id="rId4"/>
    <p:sldId id="260" r:id="rId5"/>
    <p:sldId id="277" r:id="rId6"/>
    <p:sldId id="289" r:id="rId7"/>
    <p:sldId id="290" r:id="rId8"/>
    <p:sldId id="291" r:id="rId9"/>
    <p:sldId id="294" r:id="rId10"/>
    <p:sldId id="262" r:id="rId11"/>
    <p:sldId id="295" r:id="rId12"/>
    <p:sldId id="296" r:id="rId13"/>
    <p:sldId id="297" r:id="rId14"/>
    <p:sldId id="298" r:id="rId15"/>
    <p:sldId id="286" r:id="rId16"/>
    <p:sldId id="287" r:id="rId17"/>
    <p:sldId id="271" r:id="rId18"/>
  </p:sldIdLst>
  <p:sldSz cx="9144000" cy="6858000" type="screen4x3"/>
  <p:notesSz cx="6784975" cy="9918700"/>
  <p:embeddedFontLst>
    <p:embeddedFont>
      <p:font typeface="Corbel" panose="020B0503020204020204" pitchFamily="34" charset="0"/>
      <p:regular r:id="rId20"/>
      <p:bold r:id="rId21"/>
      <p:italic r:id="rId22"/>
      <p:boldItalic r:id="rId23"/>
    </p:embeddedFont>
  </p:embeddedFontLst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60066"/>
    <a:srgbClr val="FF0000"/>
    <a:srgbClr val="0000CC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tableStyles" Target="tableStyles.xml"/><Relationship Id="rId30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005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58" tIns="46529" rIns="93058" bIns="46529" numCol="1" anchor="t" anchorCtr="0" compatLnSpc="1">
            <a:prstTxWarp prst="textNoShape">
              <a:avLst/>
            </a:prstTxWarp>
          </a:bodyPr>
          <a:lstStyle>
            <a:lvl1pPr defTabSz="930275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3338" y="0"/>
            <a:ext cx="294005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58" tIns="46529" rIns="93058" bIns="46529" numCol="1" anchor="t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4400" y="744538"/>
            <a:ext cx="4957763" cy="3717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7863" y="4711700"/>
            <a:ext cx="5429250" cy="446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58" tIns="46529" rIns="93058" bIns="465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0225"/>
            <a:ext cx="294005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58" tIns="46529" rIns="93058" bIns="46529" numCol="1" anchor="b" anchorCtr="0" compatLnSpc="1">
            <a:prstTxWarp prst="textNoShape">
              <a:avLst/>
            </a:prstTxWarp>
          </a:bodyPr>
          <a:lstStyle>
            <a:lvl1pPr defTabSz="930275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3338" y="9420225"/>
            <a:ext cx="294005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58" tIns="46529" rIns="93058" bIns="46529" numCol="1" anchor="b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/>
            </a:lvl1pPr>
          </a:lstStyle>
          <a:p>
            <a:pPr>
              <a:defRPr/>
            </a:pPr>
            <a:fld id="{27E31D54-01FE-4F2E-A0B4-C43CEA08D9A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99466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4549778-F821-471C-B549-44CCB7144E42}" type="slidenum">
              <a:rPr lang="cs-CZ" smtClean="0"/>
              <a:pPr>
                <a:spcBef>
                  <a:spcPct val="0"/>
                </a:spcBef>
              </a:pPr>
              <a:t>1</a:t>
            </a:fld>
            <a:endParaRPr lang="cs-CZ" smtClean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19287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7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266E3FA-B66A-415C-97AC-7FD0A2660EB4}" type="slidenum">
              <a:rPr lang="cs-CZ" smtClean="0"/>
              <a:pPr/>
              <a:t>2</a:t>
            </a:fld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3198101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4464028"/>
            <a:ext cx="6858000" cy="1194650"/>
          </a:xfrm>
        </p:spPr>
        <p:txBody>
          <a:bodyPr wrap="none" anchor="t"/>
          <a:lstStyle>
            <a:lvl1pPr algn="r">
              <a:defRPr sz="7200" b="0" spc="-225">
                <a:gradFill flip="none" rotWithShape="1">
                  <a:gsLst>
                    <a:gs pos="0">
                      <a:schemeClr val="tx1"/>
                    </a:gs>
                    <a:gs pos="68000">
                      <a:srgbClr val="F1F1F1"/>
                    </a:gs>
                    <a:gs pos="100000">
                      <a:schemeClr val="bg1">
                        <a:lumMod val="11000"/>
                        <a:lumOff val="89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defRPr>
            </a:lvl1pPr>
          </a:lstStyle>
          <a:p>
            <a:pPr lvl="0"/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3829878"/>
            <a:ext cx="6858000" cy="618523"/>
          </a:xfrm>
        </p:spPr>
        <p:txBody>
          <a:bodyPr anchor="b"/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</a:lstStyle>
          <a:p>
            <a:pPr lvl="0"/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48486F-5ABD-4ED2-BA04-A3ACFE34531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977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367161"/>
            <a:ext cx="7886700" cy="8193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987426"/>
            <a:ext cx="7886700" cy="337973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cs-CZ" noProof="0" smtClean="0"/>
              <a:t>Kliknutím na ikonu přidáte obrázek.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5186516"/>
            <a:ext cx="7885509" cy="682472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82E49-8B0B-4C82-A788-5A954FDB0C5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9582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3534344"/>
          </a:xfrm>
        </p:spPr>
        <p:txBody>
          <a:bodyPr/>
          <a:lstStyle>
            <a:lvl1pPr>
              <a:defRPr sz="2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489399"/>
            <a:ext cx="7885509" cy="150182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7922C2-CC17-4A6B-988D-5A6B32C0DB3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44271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/>
          <p:cNvSpPr txBox="1"/>
          <p:nvPr/>
        </p:nvSpPr>
        <p:spPr>
          <a:xfrm>
            <a:off x="833438" y="787400"/>
            <a:ext cx="457200" cy="584200"/>
          </a:xfrm>
          <a:prstGeom prst="rect">
            <a:avLst/>
          </a:prstGeom>
        </p:spPr>
        <p:txBody>
          <a:bodyPr lIns="68580" tIns="34290" rIns="68580" bIns="34290"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eaLnBrk="1" hangingPunct="1">
              <a:defRPr/>
            </a:pPr>
            <a:r>
              <a:rPr lang="en-US" sz="6000" dirty="0">
                <a:effectLst/>
              </a:rPr>
              <a:t>“</a:t>
            </a:r>
          </a:p>
        </p:txBody>
      </p:sp>
      <p:sp>
        <p:nvSpPr>
          <p:cNvPr id="6" name="TextBox 9"/>
          <p:cNvSpPr txBox="1"/>
          <p:nvPr/>
        </p:nvSpPr>
        <p:spPr>
          <a:xfrm>
            <a:off x="7827963" y="2743200"/>
            <a:ext cx="457200" cy="584200"/>
          </a:xfrm>
          <a:prstGeom prst="rect">
            <a:avLst/>
          </a:prstGeom>
        </p:spPr>
        <p:txBody>
          <a:bodyPr lIns="68580" tIns="34290" rIns="68580" bIns="34290"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eaLnBrk="1" hangingPunct="1">
              <a:defRPr/>
            </a:pPr>
            <a:r>
              <a:rPr lang="en-US" sz="6000" dirty="0"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365125"/>
            <a:ext cx="6977064" cy="2992904"/>
          </a:xfrm>
        </p:spPr>
        <p:txBody>
          <a:bodyPr/>
          <a:lstStyle>
            <a:lvl1pPr>
              <a:defRPr sz="33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/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4501729"/>
            <a:ext cx="7884318" cy="148949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84E9C-D5C0-458A-9FA5-EA271DCA2EA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70404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326968"/>
            <a:ext cx="7886700" cy="2511835"/>
          </a:xfrm>
        </p:spPr>
        <p:txBody>
          <a:bodyPr anchor="b"/>
          <a:lstStyle>
            <a:lvl1pPr>
              <a:defRPr sz="405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850581"/>
            <a:ext cx="7885509" cy="114064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2C977E-2454-48A7-9A3A-E2BB2A04F57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93488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88595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598" y="2571750"/>
            <a:ext cx="2195513" cy="3589338"/>
          </a:xfrm>
        </p:spPr>
        <p:txBody>
          <a:bodyPr anchor="t"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6" y="1885950"/>
            <a:ext cx="2202181" cy="576262"/>
          </a:xfrm>
        </p:spPr>
        <p:txBody>
          <a:bodyPr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2571750"/>
            <a:ext cx="2210096" cy="3589338"/>
          </a:xfrm>
        </p:spPr>
        <p:txBody>
          <a:bodyPr anchor="t"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7" y="1885950"/>
            <a:ext cx="2199085" cy="576262"/>
          </a:xfrm>
        </p:spPr>
        <p:txBody>
          <a:bodyPr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7" y="2571750"/>
            <a:ext cx="2199085" cy="3589338"/>
          </a:xfrm>
        </p:spPr>
        <p:txBody>
          <a:bodyPr anchor="t"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0B398-156F-45DE-8445-4C3A9E612B3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8606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4297503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2256354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cs-CZ" noProof="0" smtClean="0"/>
              <a:t>Kliknutím na ikonu přidáte obrázek.</a:t>
            </a:r>
            <a:endParaRPr lang="en-US" noProof="0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4873766"/>
            <a:ext cx="2205038" cy="659189"/>
          </a:xfrm>
        </p:spPr>
        <p:txBody>
          <a:bodyPr anchor="t"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4297503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56354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cs-CZ" noProof="0" smtClean="0"/>
              <a:t>Kliknutím na ikonu přidáte obrázek.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3" y="4873765"/>
            <a:ext cx="2200805" cy="659189"/>
          </a:xfrm>
        </p:spPr>
        <p:txBody>
          <a:bodyPr anchor="t"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2" y="4297503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1" y="2256354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cs-CZ" noProof="0" smtClean="0"/>
              <a:t>Kliknutím na ikonu přidáte obrázek.</a:t>
            </a:r>
            <a:endParaRPr lang="en-US" noProof="0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4873763"/>
            <a:ext cx="2201998" cy="659189"/>
          </a:xfrm>
        </p:spPr>
        <p:txBody>
          <a:bodyPr anchor="t"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D4C372-13C5-44DE-B5DC-41BC57D30F3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92470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BCE188-5A36-4BFE-A776-9660CB15995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65517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916F58-7A6C-4A44-866E-6A8906220C1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0907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01283-212C-4BF5-8C6B-B4B1B95FFB0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5975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4464028"/>
            <a:ext cx="6858000" cy="1194650"/>
          </a:xfrm>
        </p:spPr>
        <p:txBody>
          <a:bodyPr wrap="none" anchor="t"/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32000"/>
                        <a:lumOff val="68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3829878"/>
            <a:ext cx="6858000" cy="617822"/>
          </a:xfrm>
        </p:spPr>
        <p:txBody>
          <a:bodyPr anchor="b"/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C58A6B-A182-497F-B573-D67336D38C6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3305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825625"/>
            <a:ext cx="3768912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825625"/>
            <a:ext cx="377547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0664F-B4F8-4DDF-981D-5D47CF6FC6C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7047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681163"/>
            <a:ext cx="3768912" cy="823912"/>
          </a:xfrm>
        </p:spPr>
        <p:txBody>
          <a:bodyPr anchor="b"/>
          <a:lstStyle>
            <a:lvl1pPr marL="0" indent="0">
              <a:buNone/>
              <a:defRPr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2505075"/>
            <a:ext cx="3768912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0" y="1681163"/>
            <a:ext cx="3776661" cy="823912"/>
          </a:xfrm>
        </p:spPr>
        <p:txBody>
          <a:bodyPr anchor="b"/>
          <a:lstStyle>
            <a:lvl1pPr>
              <a:buNone/>
              <a:defRPr lang="en-US"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0" y="2505075"/>
            <a:ext cx="3776661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02BD4F-ACBA-4F8B-AF92-173D7BC8F7E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554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50DBE6-CF60-477D-983D-F3780E2CAE9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467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8C562C-EA7C-4F17-8000-5E02B0D6CD4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3474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/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837168-A22A-45A6-99D4-287560A4513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1524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cs-CZ" noProof="0" smtClean="0"/>
              <a:t>Kliknutím na ikonu přidáte obrázek.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/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F3F3C-17DD-402F-A607-676C425E0CC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8567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825625"/>
            <a:ext cx="767556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>
              <a:defRPr/>
            </a:pPr>
            <a:fld id="{4302F340-CA26-457B-950E-9A836AA1980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  <p:sldLayoutId id="2147483822" r:id="rId12"/>
    <p:sldLayoutId id="2147483817" r:id="rId13"/>
    <p:sldLayoutId id="2147483818" r:id="rId14"/>
    <p:sldLayoutId id="2147483819" r:id="rId15"/>
    <p:sldLayoutId id="2147483820" r:id="rId16"/>
    <p:sldLayoutId id="2147483821" r:id="rId17"/>
  </p:sldLayoutIdLst>
  <p:transition spd="med">
    <p:circle/>
  </p:transition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anose="020B050302020402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anose="020B050302020402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anose="020B050302020402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anose="020B050302020402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anose="020B050302020402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anose="020B050302020402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anose="020B050302020402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anose="020B050302020402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Christmas_cake,_Boxing_Day_2008.jpg" TargetMode="External"/><Relationship Id="rId2" Type="http://schemas.openxmlformats.org/officeDocument/2006/relationships/hyperlink" Target="http://en.wikipedia.org/wiki/File:ChristmasDinnerScotland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n.wikipedia.org/wiki/File:Boxing_Day_at_the_Toronto_Eaton_Centre.jpg" TargetMode="External"/><Relationship Id="rId4" Type="http://schemas.openxmlformats.org/officeDocument/2006/relationships/hyperlink" Target="http://www.flickr.com/photos/melbournemermaid/4218582012/sizes/z/in/photostrea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WMF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W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9414529"/>
              </p:ext>
            </p:extLst>
          </p:nvPr>
        </p:nvGraphicFramePr>
        <p:xfrm>
          <a:off x="179388" y="1484313"/>
          <a:ext cx="8713787" cy="4907630"/>
        </p:xfrm>
        <a:graphic>
          <a:graphicData uri="http://schemas.openxmlformats.org/drawingml/2006/table">
            <a:tbl>
              <a:tblPr/>
              <a:tblGrid>
                <a:gridCol w="2058987"/>
                <a:gridCol w="6654800"/>
              </a:tblGrid>
              <a:tr h="5540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Název školy</a:t>
                      </a:r>
                    </a:p>
                  </a:txBody>
                  <a:tcPr marL="91449" marR="91449"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Hotelová škola Mariánské Lázně</a:t>
                      </a:r>
                    </a:p>
                  </a:txBody>
                  <a:tcPr marL="91449" marR="91449"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40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Adresa školy</a:t>
                      </a:r>
                    </a:p>
                  </a:txBody>
                  <a:tcPr marL="91449" marR="91449"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Komenského </a:t>
                      </a: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449/2, </a:t>
                      </a: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353 01 Mariánské Lázně</a:t>
                      </a:r>
                    </a:p>
                  </a:txBody>
                  <a:tcPr marL="91449" marR="91449"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40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Číslo projektu</a:t>
                      </a:r>
                    </a:p>
                  </a:txBody>
                  <a:tcPr marL="91449" marR="91449"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CZ.1.07/1.5.00/34.0970</a:t>
                      </a:r>
                    </a:p>
                  </a:txBody>
                  <a:tcPr marL="91449" marR="91449"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40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Číslo DUMu</a:t>
                      </a:r>
                    </a:p>
                  </a:txBody>
                  <a:tcPr marL="91449" marR="91449"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VY_32_INOVACE_G-AJ-12</a:t>
                      </a:r>
                    </a:p>
                  </a:txBody>
                  <a:tcPr marL="91449" marR="91449"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40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Předmět</a:t>
                      </a:r>
                    </a:p>
                  </a:txBody>
                  <a:tcPr marL="91449" marR="91449"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Anglický jazyk</a:t>
                      </a:r>
                    </a:p>
                  </a:txBody>
                  <a:tcPr marL="91449" marR="91449"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40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Téma</a:t>
                      </a:r>
                    </a:p>
                  </a:txBody>
                  <a:tcPr marL="91449" marR="91449"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British Christmas</a:t>
                      </a:r>
                    </a:p>
                  </a:txBody>
                  <a:tcPr marL="91449" marR="91449"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869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Autor</a:t>
                      </a:r>
                    </a:p>
                  </a:txBody>
                  <a:tcPr marL="91449" marR="91449"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Mgr. Lenka Voňavková</a:t>
                      </a:r>
                    </a:p>
                  </a:txBody>
                  <a:tcPr marL="91449" marR="91449"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7471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Metodický popis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(anotace)</a:t>
                      </a:r>
                    </a:p>
                  </a:txBody>
                  <a:tcPr marL="91449" marR="91449"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Prezentace o tradičních Vánocích ve Velké Británii, symbolech a zvycích s nimi spojenými. </a:t>
                      </a:r>
                    </a:p>
                  </a:txBody>
                  <a:tcPr marL="91449" marR="91449"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127" name="Obdélník 1"/>
          <p:cNvSpPr>
            <a:spLocks noChangeArrowheads="1"/>
          </p:cNvSpPr>
          <p:nvPr/>
        </p:nvSpPr>
        <p:spPr bwMode="auto">
          <a:xfrm>
            <a:off x="250825" y="6381750"/>
            <a:ext cx="87137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sz="1200" i="1"/>
              <a:t>Tento program je spolufinancovaný Evropským sociálním fondem a státním rozpočtem České republiky.</a:t>
            </a:r>
            <a:endParaRPr lang="cs-CZ" sz="1200"/>
          </a:p>
        </p:txBody>
      </p:sp>
      <p:pic>
        <p:nvPicPr>
          <p:cNvPr id="4128" name="Picture 36" descr="HS-logo_větší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1296987" cy="127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9" name="Picture 37" descr="ES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115888"/>
            <a:ext cx="571500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1560" y="476672"/>
            <a:ext cx="7886700" cy="93610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Christmas Day</a:t>
            </a:r>
            <a:r>
              <a:rPr lang="cs-CZ" dirty="0" smtClean="0">
                <a:solidFill>
                  <a:schemeClr val="tx1"/>
                </a:solidFill>
              </a:rPr>
              <a:t> (</a:t>
            </a:r>
            <a:r>
              <a:rPr lang="en-GB" dirty="0" smtClean="0"/>
              <a:t>25</a:t>
            </a:r>
            <a:r>
              <a:rPr lang="en-GB" baseline="30000" dirty="0" smtClean="0"/>
              <a:t>th</a:t>
            </a:r>
            <a:r>
              <a:rPr lang="en-GB" dirty="0" smtClean="0"/>
              <a:t> </a:t>
            </a:r>
            <a:r>
              <a:rPr lang="en-GB" dirty="0"/>
              <a:t>December </a:t>
            </a:r>
            <a:r>
              <a:rPr lang="cs-CZ" dirty="0" smtClean="0"/>
              <a:t>)</a:t>
            </a:r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60032" y="1628799"/>
            <a:ext cx="3467744" cy="476415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160000"/>
              </a:lnSpc>
            </a:pPr>
            <a:r>
              <a:rPr lang="cs-CZ" sz="2500" dirty="0" smtClean="0">
                <a:solidFill>
                  <a:schemeClr val="tx1"/>
                </a:solidFill>
              </a:rPr>
              <a:t> </a:t>
            </a:r>
            <a:r>
              <a:rPr lang="cs-CZ" sz="2500" dirty="0">
                <a:solidFill>
                  <a:schemeClr val="tx1"/>
                </a:solidFill>
              </a:rPr>
              <a:t>t</a:t>
            </a:r>
            <a:r>
              <a:rPr lang="en-GB" sz="2500" dirty="0" smtClean="0">
                <a:solidFill>
                  <a:schemeClr val="tx1"/>
                </a:solidFill>
              </a:rPr>
              <a:t>he most festive day</a:t>
            </a:r>
            <a:endParaRPr lang="cs-CZ" sz="2500" dirty="0" smtClean="0">
              <a:solidFill>
                <a:schemeClr val="tx1"/>
              </a:solidFill>
            </a:endParaRPr>
          </a:p>
          <a:p>
            <a:pPr>
              <a:lnSpc>
                <a:spcPct val="160000"/>
              </a:lnSpc>
            </a:pPr>
            <a:endParaRPr lang="cs-CZ" sz="1000" dirty="0" smtClean="0">
              <a:solidFill>
                <a:schemeClr val="tx1"/>
              </a:solidFill>
            </a:endParaRPr>
          </a:p>
          <a:p>
            <a:pPr>
              <a:lnSpc>
                <a:spcPct val="160000"/>
              </a:lnSpc>
            </a:pPr>
            <a:r>
              <a:rPr lang="cs-CZ" sz="2500" dirty="0">
                <a:solidFill>
                  <a:schemeClr val="tx1"/>
                </a:solidFill>
              </a:rPr>
              <a:t> </a:t>
            </a:r>
            <a:r>
              <a:rPr lang="cs-CZ" sz="2500" dirty="0" smtClean="0">
                <a:solidFill>
                  <a:schemeClr val="tx1"/>
                </a:solidFill>
              </a:rPr>
              <a:t>In </a:t>
            </a:r>
            <a:r>
              <a:rPr lang="en-GB" sz="2500" dirty="0" smtClean="0">
                <a:solidFill>
                  <a:schemeClr val="tx1"/>
                </a:solidFill>
              </a:rPr>
              <a:t>the morning children wake</a:t>
            </a:r>
            <a:r>
              <a:rPr lang="cs-CZ" sz="2500" dirty="0" smtClean="0">
                <a:solidFill>
                  <a:schemeClr val="tx1"/>
                </a:solidFill>
              </a:rPr>
              <a:t> up and </a:t>
            </a:r>
            <a:r>
              <a:rPr lang="en-GB" sz="2500" dirty="0" smtClean="0">
                <a:solidFill>
                  <a:schemeClr val="tx1"/>
                </a:solidFill>
              </a:rPr>
              <a:t>find their stockings full of small gifts. They unwrap the presents.</a:t>
            </a:r>
          </a:p>
          <a:p>
            <a:pPr>
              <a:buFontTx/>
              <a:buChar char="-"/>
            </a:pPr>
            <a:endParaRPr lang="cs-CZ" dirty="0" smtClean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endParaRPr lang="cs-CZ" dirty="0" smtClean="0">
              <a:solidFill>
                <a:schemeClr val="tx1"/>
              </a:solidFill>
            </a:endParaRPr>
          </a:p>
          <a:p>
            <a:pPr>
              <a:buFontTx/>
              <a:buNone/>
            </a:pPr>
            <a:endParaRPr lang="cs-CZ" dirty="0" smtClean="0">
              <a:solidFill>
                <a:schemeClr val="tx1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628800"/>
            <a:ext cx="3168352" cy="4764159"/>
          </a:xfrm>
          <a:prstGeom prst="rect">
            <a:avLst/>
          </a:prstGeom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1560" y="476672"/>
            <a:ext cx="7886700" cy="93610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Christmas Day</a:t>
            </a:r>
            <a:r>
              <a:rPr lang="cs-CZ" dirty="0" smtClean="0">
                <a:solidFill>
                  <a:schemeClr val="tx1"/>
                </a:solidFill>
              </a:rPr>
              <a:t> (</a:t>
            </a:r>
            <a:r>
              <a:rPr lang="en-GB" dirty="0" smtClean="0"/>
              <a:t>25</a:t>
            </a:r>
            <a:r>
              <a:rPr lang="en-GB" baseline="30000" dirty="0" smtClean="0"/>
              <a:t>th</a:t>
            </a:r>
            <a:r>
              <a:rPr lang="en-GB" dirty="0" smtClean="0"/>
              <a:t> </a:t>
            </a:r>
            <a:r>
              <a:rPr lang="en-GB" dirty="0"/>
              <a:t>December </a:t>
            </a:r>
            <a:r>
              <a:rPr lang="cs-CZ" dirty="0" smtClean="0"/>
              <a:t>)</a:t>
            </a:r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560" y="5640450"/>
            <a:ext cx="7992888" cy="5968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271463" indent="-271463">
              <a:lnSpc>
                <a:spcPct val="120000"/>
              </a:lnSpc>
            </a:pPr>
            <a:r>
              <a:rPr lang="cs-CZ" sz="2500" dirty="0" smtClean="0">
                <a:solidFill>
                  <a:schemeClr val="tx1"/>
                </a:solidFill>
              </a:rPr>
              <a:t> </a:t>
            </a:r>
            <a:r>
              <a:rPr lang="en-GB" dirty="0" smtClean="0">
                <a:solidFill>
                  <a:schemeClr val="tx1"/>
                </a:solidFill>
              </a:rPr>
              <a:t>At midday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en-GB" dirty="0" smtClean="0">
                <a:solidFill>
                  <a:schemeClr val="tx1"/>
                </a:solidFill>
              </a:rPr>
              <a:t>or in the afternoon there is a Christmas dinner.</a:t>
            </a:r>
            <a:endParaRPr lang="cs-CZ" dirty="0" smtClean="0">
              <a:solidFill>
                <a:schemeClr val="tx1"/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235" y="1677386"/>
            <a:ext cx="5543350" cy="3698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3384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1560" y="476672"/>
            <a:ext cx="7886700" cy="93610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Christmas meal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560" y="1443087"/>
            <a:ext cx="7886700" cy="191390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271463" indent="-271463">
              <a:lnSpc>
                <a:spcPct val="120000"/>
              </a:lnSpc>
            </a:pPr>
            <a:r>
              <a:rPr lang="en-GB" sz="2500" dirty="0"/>
              <a:t>The traditional meal is </a:t>
            </a:r>
            <a:r>
              <a:rPr lang="en-GB" sz="2500" dirty="0" smtClean="0"/>
              <a:t>roast </a:t>
            </a:r>
            <a:r>
              <a:rPr lang="en-GB" sz="2500" dirty="0"/>
              <a:t>turkey with </a:t>
            </a:r>
            <a:r>
              <a:rPr lang="en-GB" sz="2500" dirty="0" smtClean="0"/>
              <a:t>chestnut </a:t>
            </a:r>
            <a:r>
              <a:rPr lang="en-GB" sz="2500" dirty="0"/>
              <a:t>stuffing, </a:t>
            </a:r>
            <a:r>
              <a:rPr lang="en-GB" sz="2500" dirty="0" smtClean="0"/>
              <a:t>vegetables</a:t>
            </a:r>
            <a:r>
              <a:rPr lang="cs-CZ" sz="2500" dirty="0" smtClean="0"/>
              <a:t> (</a:t>
            </a:r>
            <a:r>
              <a:rPr lang="en-GB" sz="2500" dirty="0" smtClean="0"/>
              <a:t>usually boiled Brussels sprouts and parsnip</a:t>
            </a:r>
            <a:r>
              <a:rPr lang="cs-CZ" sz="2500" dirty="0" smtClean="0"/>
              <a:t>), </a:t>
            </a:r>
            <a:r>
              <a:rPr lang="en-GB" sz="2500" dirty="0" smtClean="0"/>
              <a:t>roast </a:t>
            </a:r>
            <a:r>
              <a:rPr lang="en-GB" sz="2500" dirty="0"/>
              <a:t>potatoes and </a:t>
            </a:r>
            <a:r>
              <a:rPr lang="en-GB" sz="2500" dirty="0" smtClean="0"/>
              <a:t>gravy</a:t>
            </a:r>
            <a:r>
              <a:rPr lang="cs-CZ" sz="2500" dirty="0" smtClean="0"/>
              <a:t>.</a:t>
            </a:r>
            <a:endParaRPr lang="cs-CZ" sz="2500" dirty="0" smtClean="0">
              <a:solidFill>
                <a:schemeClr val="tx1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9952" y="3789040"/>
            <a:ext cx="4251580" cy="24911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387304"/>
            <a:ext cx="3250962" cy="25982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14732920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1560" y="476672"/>
            <a:ext cx="7886700" cy="93610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Christmas meal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23928" y="2062087"/>
            <a:ext cx="4896544" cy="3060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pPr marL="285750" indent="-285750"/>
            <a:r>
              <a:rPr lang="en-GB" sz="2500" dirty="0" smtClean="0"/>
              <a:t>It is a </a:t>
            </a:r>
            <a:r>
              <a:rPr lang="en-GB" sz="2500" dirty="0"/>
              <a:t>special </a:t>
            </a:r>
            <a:r>
              <a:rPr lang="en-GB" sz="2500" dirty="0" smtClean="0"/>
              <a:t>heavy</a:t>
            </a:r>
            <a:r>
              <a:rPr lang="cs-CZ" sz="2500" dirty="0" smtClean="0"/>
              <a:t> </a:t>
            </a:r>
            <a:r>
              <a:rPr lang="en-GB" sz="2500" dirty="0" smtClean="0"/>
              <a:t>pudding </a:t>
            </a:r>
            <a:r>
              <a:rPr lang="en-GB" sz="2500" dirty="0"/>
              <a:t>made with dried fruit, eggs, suet </a:t>
            </a:r>
            <a:r>
              <a:rPr lang="en-GB" sz="2500" dirty="0" smtClean="0"/>
              <a:t>and</a:t>
            </a:r>
            <a:r>
              <a:rPr lang="cs-CZ" sz="2500" dirty="0" smtClean="0"/>
              <a:t> very </a:t>
            </a:r>
            <a:r>
              <a:rPr lang="en-GB" sz="2500" dirty="0" smtClean="0"/>
              <a:t>little flour</a:t>
            </a:r>
            <a:r>
              <a:rPr lang="cs-CZ" sz="2500" dirty="0" smtClean="0"/>
              <a:t>, </a:t>
            </a:r>
            <a:r>
              <a:rPr lang="en-GB" sz="2500" dirty="0" smtClean="0"/>
              <a:t>flavoured with cinnamon, nutmeg, cloves, ginger and other spices.</a:t>
            </a:r>
            <a:endParaRPr lang="cs-CZ" sz="2500" dirty="0" smtClean="0"/>
          </a:p>
          <a:p>
            <a:pPr marL="628650" lvl="1" indent="-285750"/>
            <a:endParaRPr lang="cs-CZ" sz="800" dirty="0" smtClean="0"/>
          </a:p>
          <a:p>
            <a:pPr marL="271463" lvl="1" indent="-271463"/>
            <a:r>
              <a:rPr lang="en-GB" sz="2500" dirty="0"/>
              <a:t>It is made in advance, boiled for hours and heated again on Christmas </a:t>
            </a:r>
            <a:r>
              <a:rPr lang="en-GB" sz="2500" dirty="0" smtClean="0"/>
              <a:t>Day</a:t>
            </a:r>
            <a:r>
              <a:rPr lang="cs-CZ" sz="2500" dirty="0" smtClean="0"/>
              <a:t>.</a:t>
            </a:r>
            <a:endParaRPr lang="cs-CZ" sz="800" dirty="0" smtClean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19" y="1986012"/>
            <a:ext cx="3136356" cy="3136356"/>
          </a:xfrm>
          <a:prstGeom prst="rect">
            <a:avLst/>
          </a:prstGeom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94445" y="1409948"/>
            <a:ext cx="7704856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/>
            <a:r>
              <a:rPr lang="en-GB" sz="2500" dirty="0" smtClean="0"/>
              <a:t>Christmas pudding is a typical dessert</a:t>
            </a:r>
            <a:r>
              <a:rPr lang="cs-CZ" sz="2500" dirty="0" smtClean="0"/>
              <a:t>.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79513" y="5122368"/>
            <a:ext cx="8784976" cy="1442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8650" lvl="1" indent="-285750"/>
            <a:endParaRPr lang="cs-CZ" sz="800" dirty="0" smtClean="0"/>
          </a:p>
          <a:p>
            <a:pPr marL="628650" lvl="1" indent="-285750"/>
            <a:r>
              <a:rPr lang="en-GB" sz="2500" dirty="0" smtClean="0"/>
              <a:t>It is covered in alcohol and before serving it is lit.</a:t>
            </a:r>
            <a:endParaRPr lang="cs-CZ" sz="2500" dirty="0" smtClean="0"/>
          </a:p>
          <a:p>
            <a:pPr marL="628650" lvl="1" indent="-285750"/>
            <a:endParaRPr lang="en-GB" sz="800" dirty="0" smtClean="0"/>
          </a:p>
          <a:p>
            <a:pPr marL="628650" lvl="1" indent="-285750"/>
            <a:r>
              <a:rPr lang="en-GB" sz="2500" dirty="0" smtClean="0"/>
              <a:t>It is often eaten with cream and brandy butter – a sweet sauce of sugar, butter and brandy.</a:t>
            </a:r>
            <a:endParaRPr lang="en-GB" sz="2500" dirty="0"/>
          </a:p>
        </p:txBody>
      </p:sp>
    </p:spTree>
    <p:extLst>
      <p:ext uri="{BB962C8B-B14F-4D97-AF65-F5344CB8AC3E}">
        <p14:creationId xmlns:p14="http://schemas.microsoft.com/office/powerpoint/2010/main" val="977084676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1560" y="476672"/>
            <a:ext cx="7886700" cy="93610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en-GB" dirty="0" smtClean="0">
                <a:solidFill>
                  <a:schemeClr val="tx1"/>
                </a:solidFill>
                <a:latin typeface="+mn-lt"/>
              </a:rPr>
              <a:t>Christmas meal</a:t>
            </a:r>
            <a:r>
              <a:rPr lang="cs-CZ" dirty="0" smtClean="0">
                <a:solidFill>
                  <a:schemeClr val="tx1"/>
                </a:solidFill>
                <a:latin typeface="+mn-lt"/>
              </a:rPr>
              <a:t> </a:t>
            </a:r>
            <a:endParaRPr lang="en-GB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94445" y="1409948"/>
            <a:ext cx="7704856" cy="722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/>
            <a:r>
              <a:rPr lang="en-GB" sz="2500" dirty="0"/>
              <a:t>At teatime they normally </a:t>
            </a:r>
            <a:r>
              <a:rPr lang="en-GB" sz="2500" dirty="0" smtClean="0"/>
              <a:t>serve</a:t>
            </a:r>
            <a:endParaRPr lang="cs-CZ" sz="2500" dirty="0" smtClean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829408" y="5013176"/>
            <a:ext cx="3725502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500" dirty="0" smtClean="0"/>
              <a:t> </a:t>
            </a:r>
            <a:r>
              <a:rPr lang="en-GB" sz="2500" dirty="0" smtClean="0"/>
              <a:t>fruit </a:t>
            </a:r>
            <a:r>
              <a:rPr lang="en-GB" sz="2500" dirty="0"/>
              <a:t>cake with </a:t>
            </a:r>
            <a:r>
              <a:rPr lang="en-GB" sz="2500" dirty="0" smtClean="0"/>
              <a:t>marzipan</a:t>
            </a:r>
            <a:endParaRPr lang="cs-CZ" sz="2500" dirty="0" smtClean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439431" y="5455492"/>
            <a:ext cx="576064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500" dirty="0" smtClean="0"/>
              <a:t> </a:t>
            </a:r>
            <a:r>
              <a:rPr lang="en-GB" sz="2500" dirty="0" smtClean="0"/>
              <a:t>or</a:t>
            </a:r>
            <a:endParaRPr lang="cs-CZ" sz="2500" dirty="0" smtClean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765" y="2129308"/>
            <a:ext cx="3911422" cy="2609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8036" y="2849388"/>
            <a:ext cx="3482765" cy="23073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6084168" y="5517232"/>
            <a:ext cx="2080765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500" dirty="0" smtClean="0"/>
              <a:t>mince pies</a:t>
            </a:r>
            <a:r>
              <a:rPr lang="cs-CZ" sz="25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2745475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575961"/>
            <a:ext cx="7886700" cy="65979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Christmas customs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652661" y="1449219"/>
            <a:ext cx="768776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500" dirty="0" smtClean="0">
                <a:latin typeface="+mn-lt"/>
              </a:rPr>
              <a:t>Before Christmas dinner they open Christmas crackers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500" dirty="0" smtClean="0">
                <a:latin typeface="+mn-lt"/>
              </a:rPr>
              <a:t>cardboard tubes wrapped as a bonbon which is pulled by two people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500" dirty="0" smtClean="0">
                <a:latin typeface="+mn-lt"/>
              </a:rPr>
              <a:t>It makes a noise like a firecracker</a:t>
            </a:r>
            <a:r>
              <a:rPr lang="cs-CZ" sz="2500" dirty="0" smtClean="0">
                <a:latin typeface="+mn-lt"/>
              </a:rPr>
              <a:t>.</a:t>
            </a:r>
            <a:endParaRPr lang="en-GB" sz="2500" dirty="0" smtClean="0">
              <a:latin typeface="+mn-l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500" dirty="0" smtClean="0">
                <a:latin typeface="+mn-lt"/>
              </a:rPr>
              <a:t>Inside there is a silly gift, a party hat and a Christmas joke.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latin typeface="+mn-lt"/>
            </a:endParaRPr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222121"/>
            <a:ext cx="2698531" cy="181940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717032"/>
            <a:ext cx="3712743" cy="2503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081822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5576" y="204659"/>
            <a:ext cx="7886700" cy="144462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Boxing </a:t>
            </a:r>
            <a:r>
              <a:rPr lang="en-GB" dirty="0" smtClean="0">
                <a:solidFill>
                  <a:schemeClr val="tx1"/>
                </a:solidFill>
              </a:rPr>
              <a:t>Day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>
                <a:solidFill>
                  <a:schemeClr val="tx1"/>
                </a:solidFill>
              </a:rPr>
              <a:t>(</a:t>
            </a:r>
            <a:r>
              <a:rPr lang="en-GB" dirty="0" smtClean="0"/>
              <a:t>26</a:t>
            </a:r>
            <a:r>
              <a:rPr lang="en-GB" baseline="30000" dirty="0" smtClean="0"/>
              <a:t>th</a:t>
            </a:r>
            <a:r>
              <a:rPr lang="en-GB" dirty="0" smtClean="0"/>
              <a:t> </a:t>
            </a:r>
            <a:r>
              <a:rPr lang="en-GB" dirty="0"/>
              <a:t>December </a:t>
            </a:r>
            <a:r>
              <a:rPr lang="cs-CZ" dirty="0"/>
              <a:t>)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4975" y="3212976"/>
            <a:ext cx="3577208" cy="2794988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271463" indent="-271463"/>
            <a:r>
              <a:rPr lang="en-GB" dirty="0" smtClean="0">
                <a:solidFill>
                  <a:schemeClr val="tx1"/>
                </a:solidFill>
              </a:rPr>
              <a:t>Nowadays it is a day to relax and to visit family and friends.</a:t>
            </a:r>
            <a:endParaRPr lang="cs-CZ" dirty="0" smtClean="0">
              <a:solidFill>
                <a:schemeClr val="tx1"/>
              </a:solidFill>
            </a:endParaRPr>
          </a:p>
          <a:p>
            <a:pPr marL="271463" indent="-271463"/>
            <a:r>
              <a:rPr lang="en-GB" dirty="0" smtClean="0">
                <a:solidFill>
                  <a:schemeClr val="tx1"/>
                </a:solidFill>
              </a:rPr>
              <a:t>It is also known as a  shopping holiday  when shops have huge sales.</a:t>
            </a:r>
          </a:p>
          <a:p>
            <a:pPr marL="271463" indent="-271463"/>
            <a:endParaRPr lang="en-GB" dirty="0" smtClean="0">
              <a:solidFill>
                <a:schemeClr val="tx1"/>
              </a:solidFill>
            </a:endParaRPr>
          </a:p>
          <a:p>
            <a:pPr>
              <a:defRPr/>
            </a:pPr>
            <a:endParaRPr lang="cs-CZ" sz="2100" dirty="0" smtClean="0">
              <a:solidFill>
                <a:schemeClr val="tx1"/>
              </a:solidFill>
            </a:endParaRPr>
          </a:p>
          <a:p>
            <a:pPr>
              <a:defRPr/>
            </a:pPr>
            <a:endParaRPr lang="cs-CZ" sz="2100" dirty="0" smtClean="0">
              <a:solidFill>
                <a:schemeClr val="tx1"/>
              </a:solidFill>
            </a:endParaRPr>
          </a:p>
          <a:p>
            <a:pPr>
              <a:defRPr/>
            </a:pPr>
            <a:endParaRPr lang="cs-CZ" sz="2100" dirty="0" smtClean="0">
              <a:solidFill>
                <a:schemeClr val="tx1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628650" y="1629813"/>
            <a:ext cx="345638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500" dirty="0" smtClean="0">
                <a:latin typeface="+mn-lt"/>
              </a:rPr>
              <a:t>another bank holiday</a:t>
            </a:r>
            <a:endParaRPr lang="en-GB" sz="2500" dirty="0">
              <a:latin typeface="+mn-lt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628650" y="2243442"/>
            <a:ext cx="7886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+mn-lt"/>
              </a:rPr>
              <a:t>In the past it was a day of giving money and other gifts to poor people and servants into</a:t>
            </a:r>
            <a:r>
              <a:rPr lang="cs-CZ" sz="2400" dirty="0" smtClean="0">
                <a:latin typeface="+mn-lt"/>
              </a:rPr>
              <a:t> „</a:t>
            </a:r>
            <a:r>
              <a:rPr lang="en-GB" sz="2400" dirty="0" smtClean="0">
                <a:latin typeface="+mn-lt"/>
              </a:rPr>
              <a:t>Christmas</a:t>
            </a:r>
            <a:r>
              <a:rPr lang="cs-CZ" sz="2400" dirty="0" smtClean="0">
                <a:latin typeface="+mn-lt"/>
              </a:rPr>
              <a:t> </a:t>
            </a:r>
            <a:r>
              <a:rPr lang="en-GB" sz="2400" dirty="0" smtClean="0">
                <a:latin typeface="+mn-lt"/>
              </a:rPr>
              <a:t>boxes</a:t>
            </a:r>
            <a:r>
              <a:rPr lang="cs-CZ" sz="2400" dirty="0" smtClean="0">
                <a:latin typeface="+mn-lt"/>
              </a:rPr>
              <a:t>“.</a:t>
            </a:r>
            <a:r>
              <a:rPr lang="en-GB" sz="2400" dirty="0" smtClean="0">
                <a:latin typeface="+mn-lt"/>
              </a:rPr>
              <a:t> </a:t>
            </a:r>
            <a:endParaRPr lang="en-GB" sz="2400" dirty="0">
              <a:latin typeface="+mn-lt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3377652"/>
            <a:ext cx="3943350" cy="263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526533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7886700" cy="615603"/>
          </a:xfrm>
        </p:spPr>
        <p:txBody>
          <a:bodyPr/>
          <a:lstStyle/>
          <a:p>
            <a:pPr>
              <a:defRPr/>
            </a:pPr>
            <a:r>
              <a:rPr lang="cs-CZ" sz="2800" dirty="0" smtClean="0">
                <a:latin typeface="+mn-lt"/>
              </a:rPr>
              <a:t>Obrázky a zdroje:</a:t>
            </a:r>
            <a:endParaRPr lang="cs-CZ" sz="2800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412776"/>
            <a:ext cx="8568952" cy="468052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sz="2100" dirty="0" smtClean="0"/>
              <a:t>Klipart Microsoft Office</a:t>
            </a:r>
          </a:p>
          <a:p>
            <a:pPr>
              <a:defRPr/>
            </a:pPr>
            <a:r>
              <a:rPr lang="cs-CZ" sz="1800" dirty="0"/>
              <a:t>AUTOR NEUVEDEN. </a:t>
            </a:r>
            <a:r>
              <a:rPr lang="en-GB" sz="1800" i="1" dirty="0" smtClean="0"/>
              <a:t>Wikipedia</a:t>
            </a:r>
            <a:r>
              <a:rPr lang="cs-CZ" sz="1800" dirty="0" smtClean="0"/>
              <a:t> </a:t>
            </a:r>
            <a:r>
              <a:rPr lang="cs-CZ" sz="1800" dirty="0"/>
              <a:t>[online]. [cit. </a:t>
            </a:r>
            <a:r>
              <a:rPr lang="cs-CZ" sz="1800" dirty="0" smtClean="0"/>
              <a:t>18.1.2014</a:t>
            </a:r>
            <a:r>
              <a:rPr lang="cs-CZ" sz="1800" dirty="0"/>
              <a:t>]. Dostupný na WWW: </a:t>
            </a:r>
            <a:r>
              <a:rPr lang="cs-CZ" sz="1800" dirty="0">
                <a:hlinkClick r:id="rId2"/>
              </a:rPr>
              <a:t>http://en.wikipedia.org/wiki/File:ChristmasDinnerScotland.jpg </a:t>
            </a:r>
            <a:endParaRPr lang="cs-CZ" sz="1800" dirty="0" smtClean="0"/>
          </a:p>
          <a:p>
            <a:pPr>
              <a:defRPr/>
            </a:pPr>
            <a:r>
              <a:rPr lang="cs-CZ" sz="1800" dirty="0"/>
              <a:t>SMC. </a:t>
            </a:r>
            <a:r>
              <a:rPr lang="en-GB" sz="1800" i="1" dirty="0" smtClean="0"/>
              <a:t>Wikipedia</a:t>
            </a:r>
            <a:r>
              <a:rPr lang="cs-CZ" sz="1800" dirty="0" smtClean="0"/>
              <a:t> </a:t>
            </a:r>
            <a:r>
              <a:rPr lang="cs-CZ" sz="1800" dirty="0"/>
              <a:t>[online]. [cit. </a:t>
            </a:r>
            <a:r>
              <a:rPr lang="cs-CZ" sz="1800" dirty="0" smtClean="0"/>
              <a:t>25.1.2014</a:t>
            </a:r>
            <a:r>
              <a:rPr lang="cs-CZ" sz="1800" dirty="0"/>
              <a:t>]. Dostupný na WWW: </a:t>
            </a:r>
            <a:r>
              <a:rPr lang="cs-CZ" sz="1800" dirty="0">
                <a:hlinkClick r:id="rId3"/>
              </a:rPr>
              <a:t>http://en.wikipedia.org/wiki/File:Christmas_cake,_Boxing_Day_2008.jpg </a:t>
            </a:r>
            <a:endParaRPr lang="cs-CZ" sz="1800" dirty="0" smtClean="0"/>
          </a:p>
          <a:p>
            <a:pPr>
              <a:defRPr/>
            </a:pPr>
            <a:r>
              <a:rPr lang="en-US" sz="1800" dirty="0"/>
              <a:t>MELBOURNE MERMAID. </a:t>
            </a:r>
            <a:r>
              <a:rPr lang="en-US" sz="1800" i="1" dirty="0"/>
              <a:t>Flickr</a:t>
            </a:r>
            <a:r>
              <a:rPr lang="en-US" sz="1800" dirty="0"/>
              <a:t> [online]. [cit. </a:t>
            </a:r>
            <a:r>
              <a:rPr lang="cs-CZ" sz="1800" dirty="0" smtClean="0"/>
              <a:t>25</a:t>
            </a:r>
            <a:r>
              <a:rPr lang="en-US" sz="1800" dirty="0" smtClean="0"/>
              <a:t>.1.2014</a:t>
            </a:r>
            <a:r>
              <a:rPr lang="en-US" sz="1800" dirty="0"/>
              <a:t>]. </a:t>
            </a:r>
            <a:r>
              <a:rPr lang="cs-CZ" sz="1800" dirty="0" smtClean="0"/>
              <a:t>Dostupný na </a:t>
            </a:r>
            <a:r>
              <a:rPr lang="en-US" sz="1800" dirty="0" smtClean="0"/>
              <a:t>WWW</a:t>
            </a:r>
            <a:r>
              <a:rPr lang="en-US" sz="1800" dirty="0"/>
              <a:t>: </a:t>
            </a:r>
            <a:r>
              <a:rPr lang="en-US" sz="1800" dirty="0">
                <a:hlinkClick r:id="rId4"/>
              </a:rPr>
              <a:t>http://www.flickr.com/photos/melbournemermaid/4218582012/sizes/z/in/photostream</a:t>
            </a:r>
            <a:r>
              <a:rPr lang="en-US" sz="1800" dirty="0" smtClean="0">
                <a:hlinkClick r:id="rId4"/>
              </a:rPr>
              <a:t>/</a:t>
            </a:r>
            <a:endParaRPr lang="cs-CZ" sz="1800" dirty="0" smtClean="0"/>
          </a:p>
          <a:p>
            <a:pPr>
              <a:defRPr/>
            </a:pPr>
            <a:r>
              <a:rPr lang="cs-CZ" altLang="ja-JP" sz="1800" dirty="0" smtClean="0"/>
              <a:t>AUTOR NEUVEDEN</a:t>
            </a:r>
            <a:r>
              <a:rPr lang="cs-CZ" sz="1800" dirty="0" smtClean="0"/>
              <a:t>. </a:t>
            </a:r>
            <a:r>
              <a:rPr lang="en-GB" sz="1800" i="1" dirty="0" smtClean="0"/>
              <a:t>Wikipedia</a:t>
            </a:r>
            <a:r>
              <a:rPr lang="cs-CZ" sz="1800" dirty="0" smtClean="0"/>
              <a:t> </a:t>
            </a:r>
            <a:r>
              <a:rPr lang="cs-CZ" sz="1800" dirty="0"/>
              <a:t>[online]. [cit. </a:t>
            </a:r>
            <a:r>
              <a:rPr lang="cs-CZ" sz="1800" dirty="0" smtClean="0"/>
              <a:t>25.1.2014</a:t>
            </a:r>
            <a:r>
              <a:rPr lang="cs-CZ" sz="1800" dirty="0"/>
              <a:t>]. Dostupný na WWW: </a:t>
            </a:r>
            <a:r>
              <a:rPr lang="cs-CZ" sz="1800" dirty="0">
                <a:hlinkClick r:id="rId5"/>
              </a:rPr>
              <a:t>http://en.wikipedia.org/wiki/File:Boxing_Day_at_the_Toronto_Eaton_Centre.jpg </a:t>
            </a:r>
            <a:r>
              <a:rPr lang="en-US" sz="1800" dirty="0" smtClean="0">
                <a:hlinkClick r:id="rId5"/>
              </a:rPr>
              <a:t> </a:t>
            </a:r>
            <a:endParaRPr lang="cs-CZ" sz="1800" dirty="0" smtClean="0"/>
          </a:p>
          <a:p>
            <a:pPr>
              <a:defRPr/>
            </a:pPr>
            <a:endParaRPr lang="cs-CZ" sz="1800" dirty="0"/>
          </a:p>
          <a:p>
            <a:r>
              <a:rPr lang="cs-CZ" sz="1600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Arial" panose="020B0604020202020204" pitchFamily="34" charset="0"/>
              </a:rPr>
              <a:t>„</a:t>
            </a:r>
            <a:r>
              <a:rPr lang="cs-CZ" sz="1600" dirty="0">
                <a:solidFill>
                  <a:schemeClr val="accent6">
                    <a:lumMod val="20000"/>
                    <a:lumOff val="80000"/>
                  </a:schemeClr>
                </a:solidFill>
                <a:cs typeface="Arial" panose="020B0604020202020204" pitchFamily="34" charset="0"/>
              </a:rPr>
              <a:t>Materiál je určen pro bezplatné používání pro potřeby výuky a vzdělávání na všech typech škol a školských zařízení. Jakékoliv další využití podléhá autorskému zákonu. Veškerá vlastní díla autora (fotografie, videa) lze bezplatně dále používat i šířit při uvedení autorova jména.“ </a:t>
            </a:r>
          </a:p>
          <a:p>
            <a:pPr>
              <a:defRPr/>
            </a:pPr>
            <a:endParaRPr lang="cs-CZ" sz="1600" dirty="0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7886700" cy="1541587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6600" dirty="0" smtClean="0"/>
              <a:t>BRITISH CHRISTMAS</a:t>
            </a:r>
            <a:endParaRPr lang="cs-CZ" sz="66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348880"/>
            <a:ext cx="4687146" cy="387379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825997" y="694294"/>
            <a:ext cx="4752528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cs-CZ" sz="6600" dirty="0" smtClean="0">
                <a:latin typeface="+mn-lt"/>
              </a:rPr>
              <a:t>CHRISTMAS</a:t>
            </a:r>
            <a:endParaRPr lang="cs-CZ" sz="6600" dirty="0">
              <a:latin typeface="+mn-lt"/>
            </a:endParaRPr>
          </a:p>
        </p:txBody>
      </p:sp>
      <p:sp>
        <p:nvSpPr>
          <p:cNvPr id="4" name="TextovéPole 3"/>
          <p:cNvSpPr txBox="1">
            <a:spLocks noChangeArrowheads="1"/>
          </p:cNvSpPr>
          <p:nvPr/>
        </p:nvSpPr>
        <p:spPr bwMode="auto">
          <a:xfrm>
            <a:off x="4464050" y="2854325"/>
            <a:ext cx="22320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sz="4000" dirty="0">
                <a:latin typeface="+mn-lt"/>
              </a:rPr>
              <a:t>Nativity</a:t>
            </a:r>
          </a:p>
        </p:txBody>
      </p:sp>
      <p:sp>
        <p:nvSpPr>
          <p:cNvPr id="5" name="TextovéPole 4"/>
          <p:cNvSpPr txBox="1">
            <a:spLocks noChangeArrowheads="1"/>
          </p:cNvSpPr>
          <p:nvPr/>
        </p:nvSpPr>
        <p:spPr bwMode="auto">
          <a:xfrm>
            <a:off x="5724128" y="3948112"/>
            <a:ext cx="15843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sz="4000" dirty="0" smtClean="0">
                <a:latin typeface="+mn-lt"/>
              </a:rPr>
              <a:t>Noel</a:t>
            </a:r>
            <a:endParaRPr lang="en-GB" sz="4000" dirty="0">
              <a:latin typeface="+mn-lt"/>
            </a:endParaRPr>
          </a:p>
        </p:txBody>
      </p:sp>
      <p:sp>
        <p:nvSpPr>
          <p:cNvPr id="6" name="TextovéPole 5"/>
          <p:cNvSpPr txBox="1">
            <a:spLocks noChangeArrowheads="1"/>
          </p:cNvSpPr>
          <p:nvPr/>
        </p:nvSpPr>
        <p:spPr bwMode="auto">
          <a:xfrm>
            <a:off x="6705748" y="4953892"/>
            <a:ext cx="15843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sz="4000" dirty="0" smtClean="0">
                <a:latin typeface="+mn-lt"/>
              </a:rPr>
              <a:t>Xmas</a:t>
            </a:r>
            <a:endParaRPr lang="en-GB" sz="4000" dirty="0">
              <a:latin typeface="+mn-lt"/>
            </a:endParaRPr>
          </a:p>
        </p:txBody>
      </p:sp>
      <p:sp>
        <p:nvSpPr>
          <p:cNvPr id="8198" name="TextovéPole 6"/>
          <p:cNvSpPr txBox="1">
            <a:spLocks noChangeArrowheads="1"/>
          </p:cNvSpPr>
          <p:nvPr/>
        </p:nvSpPr>
        <p:spPr bwMode="auto">
          <a:xfrm>
            <a:off x="1584325" y="1882775"/>
            <a:ext cx="32400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3200" dirty="0">
                <a:latin typeface="+mn-lt"/>
              </a:rPr>
              <a:t>also known as</a:t>
            </a:r>
          </a:p>
        </p:txBody>
      </p:sp>
      <p:pic>
        <p:nvPicPr>
          <p:cNvPr id="8199" name="Obrázek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3068638"/>
            <a:ext cx="1352550" cy="296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Obrázek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963" y="3938588"/>
            <a:ext cx="879475" cy="202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Obrázek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175" y="3627438"/>
            <a:ext cx="1114425" cy="238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9592" y="1412776"/>
            <a:ext cx="7886700" cy="864096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200" dirty="0" smtClean="0">
                <a:latin typeface="+mn-lt"/>
              </a:rPr>
              <a:t>Why do people</a:t>
            </a:r>
            <a:r>
              <a:rPr lang="cs-CZ" sz="3200" dirty="0" smtClean="0">
                <a:latin typeface="+mn-lt"/>
              </a:rPr>
              <a:t> </a:t>
            </a:r>
            <a:r>
              <a:rPr lang="en-GB" sz="3200" dirty="0" smtClean="0">
                <a:latin typeface="+mn-lt"/>
              </a:rPr>
              <a:t>celebrate Christmas?</a:t>
            </a:r>
            <a:endParaRPr lang="en-GB" sz="3200" dirty="0">
              <a:latin typeface="+mn-lt"/>
            </a:endParaRPr>
          </a:p>
        </p:txBody>
      </p:sp>
      <p:pic>
        <p:nvPicPr>
          <p:cNvPr id="9219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56239" y="2889572"/>
            <a:ext cx="1360116" cy="1360116"/>
          </a:xfrm>
        </p:spPr>
      </p:pic>
      <p:sp>
        <p:nvSpPr>
          <p:cNvPr id="5" name="TextovéPole 4"/>
          <p:cNvSpPr txBox="1">
            <a:spLocks noChangeArrowheads="1"/>
          </p:cNvSpPr>
          <p:nvPr/>
        </p:nvSpPr>
        <p:spPr bwMode="auto">
          <a:xfrm>
            <a:off x="1619672" y="2276872"/>
            <a:ext cx="62198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sz="2400" dirty="0" smtClean="0">
                <a:latin typeface="+mn-lt"/>
              </a:rPr>
              <a:t>They</a:t>
            </a:r>
            <a:r>
              <a:rPr lang="cs-CZ" sz="2400" dirty="0" smtClean="0">
                <a:latin typeface="+mn-lt"/>
              </a:rPr>
              <a:t> </a:t>
            </a:r>
            <a:r>
              <a:rPr lang="en-GB" sz="2400" dirty="0" smtClean="0">
                <a:latin typeface="+mn-lt"/>
              </a:rPr>
              <a:t>commemorate</a:t>
            </a:r>
            <a:r>
              <a:rPr lang="cs-CZ" sz="2400" dirty="0" smtClean="0">
                <a:latin typeface="+mn-lt"/>
              </a:rPr>
              <a:t> </a:t>
            </a:r>
            <a:r>
              <a:rPr lang="en-GB" sz="2400" dirty="0" smtClean="0">
                <a:latin typeface="+mn-lt"/>
              </a:rPr>
              <a:t>the </a:t>
            </a:r>
            <a:r>
              <a:rPr lang="en-GB" sz="2400" dirty="0">
                <a:latin typeface="+mn-lt"/>
              </a:rPr>
              <a:t>birth of Jesus</a:t>
            </a:r>
            <a:r>
              <a:rPr lang="cs-CZ" sz="2400" dirty="0">
                <a:latin typeface="+mn-lt"/>
              </a:rPr>
              <a:t> </a:t>
            </a:r>
            <a:r>
              <a:rPr lang="en-GB" sz="2400" dirty="0" smtClean="0">
                <a:latin typeface="+mn-lt"/>
              </a:rPr>
              <a:t>Christ</a:t>
            </a:r>
            <a:r>
              <a:rPr lang="cs-CZ" sz="2400" dirty="0" smtClean="0">
                <a:latin typeface="+mn-lt"/>
              </a:rPr>
              <a:t>. </a:t>
            </a:r>
            <a:endParaRPr lang="en-GB" sz="2400" dirty="0">
              <a:latin typeface="+mn-lt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899592" y="692696"/>
            <a:ext cx="4176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>
                <a:latin typeface="+mn-lt"/>
              </a:rPr>
              <a:t>REMEMBER</a:t>
            </a:r>
            <a:endParaRPr lang="cs-CZ" sz="3200" dirty="0">
              <a:latin typeface="+mn-lt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899592" y="3579656"/>
            <a:ext cx="788670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GB" sz="3200" dirty="0" smtClean="0">
                <a:latin typeface="+mn-lt"/>
              </a:rPr>
              <a:t>What</a:t>
            </a:r>
            <a:r>
              <a:rPr lang="cs-CZ" sz="3200" dirty="0" smtClean="0">
                <a:latin typeface="+mn-lt"/>
              </a:rPr>
              <a:t> </a:t>
            </a:r>
            <a:r>
              <a:rPr lang="en-GB" sz="3200" dirty="0" smtClean="0">
                <a:latin typeface="+mn-lt"/>
              </a:rPr>
              <a:t>is</a:t>
            </a:r>
            <a:r>
              <a:rPr lang="cs-CZ" sz="3200" dirty="0" smtClean="0">
                <a:latin typeface="+mn-lt"/>
              </a:rPr>
              <a:t> Advent</a:t>
            </a:r>
            <a:r>
              <a:rPr lang="en-GB" sz="3200" dirty="0" smtClean="0">
                <a:latin typeface="+mn-lt"/>
              </a:rPr>
              <a:t>?</a:t>
            </a:r>
            <a:endParaRPr lang="en-GB" sz="3200" dirty="0">
              <a:latin typeface="+mn-lt"/>
            </a:endParaRPr>
          </a:p>
        </p:txBody>
      </p:sp>
      <p:sp>
        <p:nvSpPr>
          <p:cNvPr id="7" name="TextovéPole 6"/>
          <p:cNvSpPr txBox="1">
            <a:spLocks noChangeArrowheads="1"/>
          </p:cNvSpPr>
          <p:nvPr/>
        </p:nvSpPr>
        <p:spPr bwMode="auto">
          <a:xfrm>
            <a:off x="1619673" y="4450790"/>
            <a:ext cx="561662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 eaLnBrk="1" hangingPunct="1">
              <a:buFontTx/>
              <a:buChar char="-"/>
              <a:defRPr/>
            </a:pPr>
            <a:r>
              <a:rPr lang="en-GB" sz="2400" dirty="0" smtClean="0">
                <a:latin typeface="+mn-lt"/>
              </a:rPr>
              <a:t>the four-week period before Christmas</a:t>
            </a:r>
            <a:endParaRPr lang="cs-CZ" sz="2400" dirty="0" smtClean="0">
              <a:latin typeface="+mn-lt"/>
            </a:endParaRPr>
          </a:p>
          <a:p>
            <a:pPr marL="342900" indent="-342900" eaLnBrk="1" hangingPunct="1">
              <a:buFontTx/>
              <a:buChar char="-"/>
              <a:defRPr/>
            </a:pPr>
            <a:r>
              <a:rPr lang="cs-CZ" sz="2400" dirty="0" smtClean="0">
                <a:latin typeface="+mn-lt"/>
              </a:rPr>
              <a:t>a </a:t>
            </a:r>
            <a:r>
              <a:rPr lang="en-GB" sz="2400" dirty="0" smtClean="0">
                <a:latin typeface="+mn-lt"/>
              </a:rPr>
              <a:t>season</a:t>
            </a:r>
            <a:r>
              <a:rPr lang="cs-CZ" sz="2400" dirty="0" smtClean="0">
                <a:latin typeface="+mn-lt"/>
              </a:rPr>
              <a:t> </a:t>
            </a:r>
            <a:r>
              <a:rPr lang="en-GB" sz="2400" dirty="0" smtClean="0">
                <a:latin typeface="+mn-lt"/>
              </a:rPr>
              <a:t>of preparation</a:t>
            </a:r>
            <a:r>
              <a:rPr lang="cs-CZ" sz="2400" dirty="0" smtClean="0">
                <a:latin typeface="+mn-lt"/>
              </a:rPr>
              <a:t> </a:t>
            </a:r>
            <a:r>
              <a:rPr lang="en-GB" sz="2400" dirty="0" smtClean="0">
                <a:latin typeface="+mn-lt"/>
              </a:rPr>
              <a:t>for</a:t>
            </a:r>
            <a:r>
              <a:rPr lang="cs-CZ" sz="2400" dirty="0" smtClean="0">
                <a:latin typeface="+mn-lt"/>
              </a:rPr>
              <a:t> </a:t>
            </a:r>
            <a:r>
              <a:rPr lang="en-GB" sz="2400" dirty="0" smtClean="0">
                <a:latin typeface="+mn-lt"/>
              </a:rPr>
              <a:t> Christmas</a:t>
            </a:r>
            <a:endParaRPr lang="cs-CZ" sz="2400" dirty="0" smtClean="0">
              <a:latin typeface="+mn-lt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60351"/>
            <a:ext cx="7886700" cy="120329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Symbols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9788" y="1585913"/>
            <a:ext cx="2868116" cy="4742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>
              <a:buBlip>
                <a:blip r:embed="rId2"/>
              </a:buBlip>
            </a:pPr>
            <a:r>
              <a:rPr lang="cs-CZ" sz="2800" dirty="0" smtClean="0">
                <a:solidFill>
                  <a:schemeClr val="tx1"/>
                </a:solidFill>
              </a:rPr>
              <a:t>  </a:t>
            </a:r>
            <a:r>
              <a:rPr lang="en-GB" sz="2800" dirty="0" smtClean="0">
                <a:solidFill>
                  <a:schemeClr val="tx1"/>
                </a:solidFill>
              </a:rPr>
              <a:t>Christmas tree </a:t>
            </a:r>
          </a:p>
          <a:p>
            <a:endParaRPr lang="cs-CZ" sz="3000" dirty="0" smtClean="0">
              <a:solidFill>
                <a:schemeClr val="tx1"/>
              </a:solidFill>
            </a:endParaRPr>
          </a:p>
          <a:p>
            <a:endParaRPr lang="cs-CZ" sz="3000" dirty="0" smtClean="0">
              <a:solidFill>
                <a:schemeClr val="tx1"/>
              </a:solidFill>
            </a:endParaRPr>
          </a:p>
          <a:p>
            <a:endParaRPr lang="cs-CZ" sz="3000" dirty="0" smtClean="0">
              <a:solidFill>
                <a:schemeClr val="tx1"/>
              </a:solidFill>
            </a:endParaRPr>
          </a:p>
          <a:p>
            <a:endParaRPr lang="cs-CZ" sz="3000" dirty="0">
              <a:solidFill>
                <a:schemeClr val="tx1"/>
              </a:solidFill>
            </a:endParaRPr>
          </a:p>
          <a:p>
            <a:endParaRPr lang="cs-CZ" sz="3000" dirty="0" smtClean="0">
              <a:solidFill>
                <a:schemeClr val="tx1"/>
              </a:solidFill>
            </a:endParaRPr>
          </a:p>
          <a:p>
            <a:endParaRPr lang="cs-CZ" sz="3000" dirty="0" smtClean="0">
              <a:solidFill>
                <a:schemeClr val="tx1"/>
              </a:solidFill>
            </a:endParaRPr>
          </a:p>
        </p:txBody>
      </p:sp>
      <p:pic>
        <p:nvPicPr>
          <p:cNvPr id="29700" name="Picture 4" descr="MP900440281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9104" y="2060200"/>
            <a:ext cx="1351072" cy="18125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5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01206" y="2078832"/>
            <a:ext cx="2015388" cy="17716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9" name="Picture 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6130" y="4425941"/>
            <a:ext cx="1538997" cy="1999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4334836" y="1550216"/>
            <a:ext cx="3333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7188" indent="-357188">
              <a:buBlip>
                <a:blip r:embed="rId2"/>
              </a:buBlip>
            </a:pPr>
            <a:r>
              <a:rPr lang="en-GB" sz="2800" dirty="0" smtClean="0">
                <a:latin typeface="+mn-lt"/>
              </a:rPr>
              <a:t>Father Christmas</a:t>
            </a:r>
            <a:endParaRPr lang="en-GB" dirty="0">
              <a:latin typeface="+mn-lt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858230" y="4810946"/>
            <a:ext cx="2345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7188" indent="-357188">
              <a:buBlip>
                <a:blip r:embed="rId2"/>
              </a:buBlip>
            </a:pPr>
            <a:r>
              <a:rPr lang="en-GB" sz="2800" dirty="0" smtClean="0">
                <a:latin typeface="+mn-lt"/>
              </a:rPr>
              <a:t>reindeer</a:t>
            </a:r>
            <a:endParaRPr lang="en-GB" dirty="0">
              <a:latin typeface="+mn-lt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4334836" y="3987669"/>
            <a:ext cx="38042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7188" indent="-357188">
              <a:buBlip>
                <a:blip r:embed="rId2"/>
              </a:buBlip>
            </a:pPr>
            <a:r>
              <a:rPr lang="en-GB" sz="2800" dirty="0" smtClean="0">
                <a:latin typeface="+mn-lt"/>
              </a:rPr>
              <a:t>Christmas stocking</a:t>
            </a:r>
            <a:endParaRPr lang="en-GB" dirty="0">
              <a:latin typeface="+mn-lt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9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3039" y="4632542"/>
            <a:ext cx="1159655" cy="18147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225933814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6667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00"/>
                            </p:stCondLst>
                            <p:childTnLst>
                              <p:par>
                                <p:cTn id="2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50"/>
                            </p:stCondLst>
                            <p:childTnLst>
                              <p:par>
                                <p:cTn id="4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9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300"/>
                            </p:stCondLst>
                            <p:childTnLst>
                              <p:par>
                                <p:cTn id="5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60351"/>
            <a:ext cx="7886700" cy="120329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Symbols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9788" y="1585913"/>
            <a:ext cx="2868116" cy="4742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>
              <a:buBlip>
                <a:blip r:embed="rId2"/>
              </a:buBlip>
            </a:pPr>
            <a:r>
              <a:rPr lang="cs-CZ" sz="2800" dirty="0" smtClean="0">
                <a:solidFill>
                  <a:schemeClr val="tx1"/>
                </a:solidFill>
              </a:rPr>
              <a:t>  </a:t>
            </a:r>
            <a:r>
              <a:rPr lang="en-GB" sz="2800" dirty="0" smtClean="0">
                <a:solidFill>
                  <a:schemeClr val="tx1"/>
                </a:solidFill>
              </a:rPr>
              <a:t>jingle bells</a:t>
            </a:r>
          </a:p>
          <a:p>
            <a:endParaRPr lang="cs-CZ" sz="3000" dirty="0" smtClean="0">
              <a:solidFill>
                <a:schemeClr val="tx1"/>
              </a:solidFill>
            </a:endParaRPr>
          </a:p>
          <a:p>
            <a:endParaRPr lang="cs-CZ" sz="3000" dirty="0" smtClean="0">
              <a:solidFill>
                <a:schemeClr val="tx1"/>
              </a:solidFill>
            </a:endParaRPr>
          </a:p>
          <a:p>
            <a:endParaRPr lang="cs-CZ" sz="3000" dirty="0" smtClean="0">
              <a:solidFill>
                <a:schemeClr val="tx1"/>
              </a:solidFill>
            </a:endParaRPr>
          </a:p>
          <a:p>
            <a:endParaRPr lang="cs-CZ" sz="3000" dirty="0">
              <a:solidFill>
                <a:schemeClr val="tx1"/>
              </a:solidFill>
            </a:endParaRPr>
          </a:p>
          <a:p>
            <a:endParaRPr lang="cs-CZ" sz="3000" dirty="0" smtClean="0">
              <a:solidFill>
                <a:schemeClr val="tx1"/>
              </a:solidFill>
            </a:endParaRPr>
          </a:p>
          <a:p>
            <a:endParaRPr lang="cs-CZ" sz="3000" dirty="0" smtClean="0">
              <a:solidFill>
                <a:schemeClr val="tx1"/>
              </a:solidFill>
            </a:endParaRPr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31640" y="2118099"/>
            <a:ext cx="1596558" cy="19961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5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38216" y="2304351"/>
            <a:ext cx="1771623" cy="1771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9" name="Picture 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66042" y="2417225"/>
            <a:ext cx="1538997" cy="9308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sp>
        <p:nvSpPr>
          <p:cNvPr id="2" name="TextovéPole 1"/>
          <p:cNvSpPr txBox="1"/>
          <p:nvPr/>
        </p:nvSpPr>
        <p:spPr>
          <a:xfrm>
            <a:off x="3862016" y="1507876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7188" indent="-357188">
              <a:buBlip>
                <a:blip r:embed="rId2"/>
              </a:buBlip>
            </a:pPr>
            <a:r>
              <a:rPr lang="en-GB" sz="2800" dirty="0" smtClean="0">
                <a:latin typeface="+mn-lt"/>
              </a:rPr>
              <a:t>holly</a:t>
            </a:r>
            <a:endParaRPr lang="en-GB" dirty="0">
              <a:latin typeface="+mn-lt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6495783" y="1507876"/>
            <a:ext cx="13375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7188" indent="-357188">
              <a:buBlip>
                <a:blip r:embed="rId2"/>
              </a:buBlip>
            </a:pPr>
            <a:r>
              <a:rPr lang="en-GB" sz="2800" dirty="0" smtClean="0">
                <a:latin typeface="+mn-lt"/>
              </a:rPr>
              <a:t>ivy</a:t>
            </a:r>
            <a:endParaRPr lang="en-GB" dirty="0">
              <a:latin typeface="+mn-lt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673700" y="4451603"/>
            <a:ext cx="22544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7188" indent="-357188">
              <a:buBlip>
                <a:blip r:embed="rId2"/>
              </a:buBlip>
            </a:pPr>
            <a:r>
              <a:rPr lang="en-GB" sz="2800" dirty="0" smtClean="0">
                <a:latin typeface="+mn-lt"/>
              </a:rPr>
              <a:t>mistletoe</a:t>
            </a:r>
            <a:endParaRPr lang="en-GB" dirty="0">
              <a:latin typeface="+mn-lt"/>
            </a:endParaRP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59991">
            <a:off x="2064184" y="4976359"/>
            <a:ext cx="1457871" cy="1456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ovéPole 11"/>
          <p:cNvSpPr txBox="1"/>
          <p:nvPr/>
        </p:nvSpPr>
        <p:spPr>
          <a:xfrm>
            <a:off x="4499992" y="4469104"/>
            <a:ext cx="28589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7188" indent="-357188">
              <a:buBlip>
                <a:blip r:embed="rId2"/>
              </a:buBlip>
            </a:pPr>
            <a:r>
              <a:rPr lang="cs-CZ" sz="2800" dirty="0" smtClean="0">
                <a:latin typeface="+mn-lt"/>
              </a:rPr>
              <a:t>nativity </a:t>
            </a:r>
          </a:p>
          <a:p>
            <a:r>
              <a:rPr lang="cs-CZ" sz="2800">
                <a:latin typeface="+mn-lt"/>
              </a:rPr>
              <a:t> </a:t>
            </a:r>
            <a:r>
              <a:rPr lang="cs-CZ" sz="2800" smtClean="0">
                <a:latin typeface="+mn-lt"/>
              </a:rPr>
              <a:t>    </a:t>
            </a:r>
            <a:r>
              <a:rPr lang="en-GB" sz="2800" dirty="0" smtClean="0">
                <a:latin typeface="+mn-lt"/>
              </a:rPr>
              <a:t>scene</a:t>
            </a:r>
            <a:endParaRPr lang="en-GB" dirty="0">
              <a:latin typeface="+mn-lt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145" y="4218253"/>
            <a:ext cx="1448825" cy="2106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354142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6667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33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"/>
                            </p:stCondLst>
                            <p:childTnLst>
                              <p:par>
                                <p:cTn id="2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"/>
                            </p:stCondLst>
                            <p:childTnLst>
                              <p:par>
                                <p:cTn id="4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9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00"/>
                            </p:stCondLst>
                            <p:childTnLst>
                              <p:par>
                                <p:cTn id="5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50"/>
                            </p:stCondLst>
                            <p:childTnLst>
                              <p:par>
                                <p:cTn id="7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 smtClean="0"/>
              <a:t>Christmas Eve</a:t>
            </a:r>
            <a:r>
              <a:rPr lang="cs-CZ" dirty="0" smtClean="0"/>
              <a:t> (</a:t>
            </a:r>
            <a:r>
              <a:rPr lang="en-GB" dirty="0"/>
              <a:t>24</a:t>
            </a:r>
            <a:r>
              <a:rPr lang="en-GB" baseline="30000" dirty="0"/>
              <a:t>th</a:t>
            </a:r>
            <a:r>
              <a:rPr lang="en-GB" dirty="0"/>
              <a:t> December </a:t>
            </a:r>
            <a:r>
              <a:rPr lang="cs-CZ" dirty="0" smtClean="0">
                <a:latin typeface="+mn-lt"/>
              </a:rPr>
              <a:t>) </a:t>
            </a:r>
            <a:endParaRPr lang="en-GB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34219" y="1690688"/>
            <a:ext cx="7675562" cy="4351338"/>
          </a:xfrm>
        </p:spPr>
        <p:txBody>
          <a:bodyPr/>
          <a:lstStyle/>
          <a:p>
            <a:pPr marL="185738" indent="-185738">
              <a:lnSpc>
                <a:spcPct val="100000"/>
              </a:lnSpc>
            </a:pPr>
            <a:r>
              <a:rPr lang="cs-CZ" dirty="0" smtClean="0"/>
              <a:t> </a:t>
            </a:r>
            <a:r>
              <a:rPr lang="cs-CZ" dirty="0"/>
              <a:t>T</a:t>
            </a:r>
            <a:r>
              <a:rPr lang="en-GB" dirty="0" smtClean="0"/>
              <a:t>he </a:t>
            </a:r>
            <a:r>
              <a:rPr lang="en-GB" dirty="0"/>
              <a:t>day is often reserved for the “office parties</a:t>
            </a:r>
            <a:r>
              <a:rPr lang="en-GB" dirty="0" smtClean="0"/>
              <a:t>”</a:t>
            </a:r>
            <a:r>
              <a:rPr lang="cs-CZ" dirty="0" smtClean="0"/>
              <a:t>.</a:t>
            </a:r>
            <a:endParaRPr lang="cs-CZ" sz="800" dirty="0" smtClean="0"/>
          </a:p>
          <a:p>
            <a:pPr marL="185738" indent="-185738">
              <a:lnSpc>
                <a:spcPct val="100000"/>
              </a:lnSpc>
            </a:pPr>
            <a:r>
              <a:rPr lang="en-GB" dirty="0" smtClean="0"/>
              <a:t>Before going </a:t>
            </a:r>
            <a:r>
              <a:rPr lang="en-GB" dirty="0"/>
              <a:t>to bed </a:t>
            </a:r>
            <a:r>
              <a:rPr lang="en-GB" dirty="0" smtClean="0"/>
              <a:t>children</a:t>
            </a:r>
            <a:r>
              <a:rPr lang="cs-CZ" dirty="0" smtClean="0"/>
              <a:t> </a:t>
            </a:r>
            <a:r>
              <a:rPr lang="en-GB" dirty="0" smtClean="0"/>
              <a:t>hang </a:t>
            </a:r>
            <a:r>
              <a:rPr lang="en-GB" dirty="0"/>
              <a:t>up their Christmas stockings at the fireplace or their </a:t>
            </a:r>
            <a:r>
              <a:rPr lang="en-GB" dirty="0" smtClean="0"/>
              <a:t>beds</a:t>
            </a:r>
            <a:r>
              <a:rPr lang="cs-CZ" dirty="0" smtClean="0"/>
              <a:t>.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621" y="3284984"/>
            <a:ext cx="3462487" cy="23083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ovéPole 5"/>
          <p:cNvSpPr txBox="1"/>
          <p:nvPr/>
        </p:nvSpPr>
        <p:spPr>
          <a:xfrm>
            <a:off x="745108" y="3016251"/>
            <a:ext cx="40922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5738" indent="-185738">
              <a:buFont typeface="Arial" panose="020B0604020202020204" pitchFamily="34" charset="0"/>
              <a:buChar char="•"/>
            </a:pPr>
            <a:r>
              <a:rPr lang="cs-CZ" sz="2400" dirty="0" smtClean="0">
                <a:latin typeface="+mn-lt"/>
              </a:rPr>
              <a:t>T</a:t>
            </a:r>
            <a:r>
              <a:rPr lang="en-GB" sz="2400" dirty="0" smtClean="0">
                <a:latin typeface="+mn-lt"/>
              </a:rPr>
              <a:t>hey</a:t>
            </a:r>
            <a:r>
              <a:rPr lang="cs-CZ" sz="2400" dirty="0" smtClean="0">
                <a:latin typeface="+mn-lt"/>
              </a:rPr>
              <a:t> </a:t>
            </a:r>
            <a:r>
              <a:rPr lang="en-GB" sz="2400" dirty="0" smtClean="0">
                <a:latin typeface="+mn-lt"/>
              </a:rPr>
              <a:t>traditionally </a:t>
            </a:r>
            <a:r>
              <a:rPr lang="en-GB" sz="2400" dirty="0">
                <a:latin typeface="+mn-lt"/>
              </a:rPr>
              <a:t>leave mince pies (sweets made of </a:t>
            </a:r>
            <a:r>
              <a:rPr lang="en-GB" sz="2400" dirty="0" smtClean="0">
                <a:latin typeface="+mn-lt"/>
              </a:rPr>
              <a:t>flour</a:t>
            </a:r>
            <a:r>
              <a:rPr lang="cs-CZ" sz="2400" dirty="0" smtClean="0">
                <a:latin typeface="+mn-lt"/>
              </a:rPr>
              <a:t>,</a:t>
            </a:r>
            <a:r>
              <a:rPr lang="en-GB" sz="2400" dirty="0" smtClean="0">
                <a:latin typeface="+mn-lt"/>
              </a:rPr>
              <a:t> dried fruit</a:t>
            </a:r>
            <a:r>
              <a:rPr lang="cs-CZ" sz="2400" dirty="0" smtClean="0">
                <a:latin typeface="+mn-lt"/>
              </a:rPr>
              <a:t> and </a:t>
            </a:r>
            <a:r>
              <a:rPr lang="en-GB" sz="2400" dirty="0" smtClean="0">
                <a:latin typeface="+mn-lt"/>
              </a:rPr>
              <a:t>nuts) </a:t>
            </a:r>
            <a:r>
              <a:rPr lang="en-GB" sz="2400" dirty="0">
                <a:latin typeface="+mn-lt"/>
              </a:rPr>
              <a:t>and a glass of milk for Father </a:t>
            </a:r>
            <a:r>
              <a:rPr lang="en-GB" sz="2400" dirty="0" smtClean="0">
                <a:latin typeface="+mn-lt"/>
              </a:rPr>
              <a:t>Christmas</a:t>
            </a:r>
            <a:r>
              <a:rPr lang="cs-CZ" sz="2400" dirty="0" smtClean="0">
                <a:latin typeface="+mn-lt"/>
              </a:rPr>
              <a:t> and a </a:t>
            </a:r>
            <a:r>
              <a:rPr lang="en-GB" sz="2400" dirty="0" smtClean="0">
                <a:latin typeface="+mn-lt"/>
              </a:rPr>
              <a:t>carrot for his reindeer</a:t>
            </a:r>
            <a:r>
              <a:rPr lang="cs-CZ" sz="2400" dirty="0" smtClean="0">
                <a:latin typeface="+mn-lt"/>
              </a:rPr>
              <a:t>.</a:t>
            </a:r>
            <a:endParaRPr lang="en-GB" sz="2400" dirty="0">
              <a:latin typeface="+mn-lt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498" y="5027980"/>
            <a:ext cx="1728470" cy="139354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99116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" presetClass="entr" presetSubtype="32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903635"/>
          </a:xfrm>
        </p:spPr>
        <p:txBody>
          <a:bodyPr/>
          <a:lstStyle/>
          <a:p>
            <a:pPr algn="ctr"/>
            <a:r>
              <a:rPr lang="en-GB" dirty="0" smtClean="0"/>
              <a:t>Father Christmas </a:t>
            </a:r>
            <a:endParaRPr lang="en-GB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3035" y="4221088"/>
            <a:ext cx="1163411" cy="2189887"/>
          </a:xfrm>
        </p:spPr>
      </p:pic>
      <p:sp>
        <p:nvSpPr>
          <p:cNvPr id="9" name="TextovéPole 8"/>
          <p:cNvSpPr txBox="1"/>
          <p:nvPr/>
        </p:nvSpPr>
        <p:spPr>
          <a:xfrm>
            <a:off x="4067944" y="1574242"/>
            <a:ext cx="410445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+mn-lt"/>
              </a:rPr>
              <a:t>a</a:t>
            </a:r>
            <a:r>
              <a:rPr lang="cs-CZ" sz="2400" dirty="0" smtClean="0">
                <a:latin typeface="+mn-lt"/>
              </a:rPr>
              <a:t>n </a:t>
            </a:r>
            <a:r>
              <a:rPr lang="en-GB" sz="2400" dirty="0" smtClean="0">
                <a:latin typeface="+mn-lt"/>
              </a:rPr>
              <a:t>old large</a:t>
            </a:r>
            <a:r>
              <a:rPr lang="cs-CZ" sz="2400" dirty="0" smtClean="0">
                <a:latin typeface="+mn-lt"/>
              </a:rPr>
              <a:t>, </a:t>
            </a:r>
            <a:r>
              <a:rPr lang="en-GB" sz="2400" dirty="0" smtClean="0">
                <a:latin typeface="+mn-lt"/>
              </a:rPr>
              <a:t>joyous</a:t>
            </a:r>
            <a:r>
              <a:rPr lang="cs-CZ" sz="2400" dirty="0" smtClean="0">
                <a:latin typeface="+mn-lt"/>
              </a:rPr>
              <a:t> man </a:t>
            </a:r>
            <a:r>
              <a:rPr lang="en-GB" sz="2400" dirty="0" smtClean="0">
                <a:latin typeface="+mn-lt"/>
              </a:rPr>
              <a:t>with white beard</a:t>
            </a:r>
            <a:r>
              <a:rPr lang="cs-CZ" sz="2400" dirty="0" smtClean="0">
                <a:latin typeface="+mn-lt"/>
              </a:rPr>
              <a:t>, </a:t>
            </a:r>
            <a:r>
              <a:rPr lang="en-GB" sz="2400" dirty="0" smtClean="0">
                <a:latin typeface="+mn-lt"/>
              </a:rPr>
              <a:t>sometimes with glasses</a:t>
            </a:r>
          </a:p>
          <a:p>
            <a:pPr marL="271463" indent="-271463">
              <a:buFont typeface="Arial" panose="020B0604020202020204" pitchFamily="34" charset="0"/>
              <a:buChar char="•"/>
            </a:pPr>
            <a:endParaRPr lang="cs-CZ" sz="1000" dirty="0" smtClean="0">
              <a:latin typeface="+mn-lt"/>
            </a:endParaRPr>
          </a:p>
          <a:p>
            <a:pPr marL="271463" indent="-271463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+mn-lt"/>
              </a:rPr>
              <a:t>wears </a:t>
            </a:r>
            <a:r>
              <a:rPr lang="en-GB" sz="2400" dirty="0">
                <a:latin typeface="+mn-lt"/>
              </a:rPr>
              <a:t>a red coat and a hat with white fur, a black </a:t>
            </a:r>
            <a:r>
              <a:rPr lang="en-GB" sz="2400" dirty="0" smtClean="0">
                <a:latin typeface="+mn-lt"/>
              </a:rPr>
              <a:t>leather</a:t>
            </a:r>
            <a:r>
              <a:rPr lang="cs-CZ" sz="2400" dirty="0" smtClean="0">
                <a:latin typeface="+mn-lt"/>
              </a:rPr>
              <a:t> </a:t>
            </a:r>
            <a:r>
              <a:rPr lang="en-GB" sz="2400" dirty="0" smtClean="0">
                <a:latin typeface="+mn-lt"/>
              </a:rPr>
              <a:t>belt</a:t>
            </a:r>
            <a:r>
              <a:rPr lang="cs-CZ" sz="2400" dirty="0" smtClean="0">
                <a:latin typeface="+mn-lt"/>
              </a:rPr>
              <a:t> and </a:t>
            </a:r>
            <a:r>
              <a:rPr lang="en-GB" sz="2400" dirty="0" smtClean="0">
                <a:latin typeface="+mn-lt"/>
              </a:rPr>
              <a:t>boots </a:t>
            </a:r>
            <a:endParaRPr lang="cs-CZ" sz="2400" dirty="0" smtClean="0">
              <a:latin typeface="+mn-lt"/>
            </a:endParaRPr>
          </a:p>
          <a:p>
            <a:pPr marL="271463" indent="-271463">
              <a:buFont typeface="Arial" panose="020B0604020202020204" pitchFamily="34" charset="0"/>
              <a:buChar char="•"/>
            </a:pPr>
            <a:endParaRPr lang="cs-CZ" sz="1000" dirty="0">
              <a:latin typeface="+mn-lt"/>
            </a:endParaRPr>
          </a:p>
          <a:p>
            <a:pPr marL="271463" indent="-271463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+mn-lt"/>
              </a:rPr>
              <a:t>carries </a:t>
            </a:r>
            <a:r>
              <a:rPr lang="en-GB" sz="2400" dirty="0">
                <a:latin typeface="+mn-lt"/>
              </a:rPr>
              <a:t>a large bag with </a:t>
            </a:r>
            <a:r>
              <a:rPr lang="en-GB" sz="2400" dirty="0" smtClean="0">
                <a:latin typeface="+mn-lt"/>
              </a:rPr>
              <a:t>presents</a:t>
            </a:r>
            <a:endParaRPr lang="cs-CZ" sz="2400" dirty="0" smtClean="0">
              <a:latin typeface="+mn-lt"/>
            </a:endParaRPr>
          </a:p>
          <a:p>
            <a:pPr marL="271463" indent="-271463">
              <a:buFont typeface="Arial" panose="020B0604020202020204" pitchFamily="34" charset="0"/>
              <a:buChar char="•"/>
            </a:pPr>
            <a:endParaRPr lang="cs-CZ" sz="1000" dirty="0">
              <a:latin typeface="+mn-lt"/>
            </a:endParaRPr>
          </a:p>
          <a:p>
            <a:pPr marL="271463" indent="-271463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+mn-lt"/>
              </a:rPr>
              <a:t>It is said he lives at </a:t>
            </a:r>
            <a:r>
              <a:rPr lang="cs-CZ" sz="2400" dirty="0" smtClean="0">
                <a:latin typeface="+mn-lt"/>
              </a:rPr>
              <a:t>               </a:t>
            </a:r>
            <a:r>
              <a:rPr lang="en-GB" sz="2400" dirty="0" smtClean="0">
                <a:latin typeface="+mn-lt"/>
              </a:rPr>
              <a:t>the </a:t>
            </a:r>
            <a:r>
              <a:rPr lang="cs-CZ" sz="2400" dirty="0" smtClean="0">
                <a:latin typeface="+mn-lt"/>
              </a:rPr>
              <a:t> </a:t>
            </a:r>
            <a:r>
              <a:rPr lang="en-GB" sz="2400" dirty="0" smtClean="0">
                <a:latin typeface="+mn-lt"/>
              </a:rPr>
              <a:t>North Pole.</a:t>
            </a:r>
            <a:endParaRPr lang="en-GB" sz="2400" dirty="0">
              <a:latin typeface="+mn-lt"/>
            </a:endParaRP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700808"/>
            <a:ext cx="3150926" cy="41207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03253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903635"/>
          </a:xfrm>
        </p:spPr>
        <p:txBody>
          <a:bodyPr/>
          <a:lstStyle/>
          <a:p>
            <a:pPr algn="ctr"/>
            <a:r>
              <a:rPr lang="en-GB" dirty="0" smtClean="0"/>
              <a:t>Father Christmas</a:t>
            </a:r>
            <a:endParaRPr lang="en-GB" dirty="0"/>
          </a:p>
        </p:txBody>
      </p:sp>
      <p:sp>
        <p:nvSpPr>
          <p:cNvPr id="9" name="TextovéPole 8"/>
          <p:cNvSpPr txBox="1"/>
          <p:nvPr/>
        </p:nvSpPr>
        <p:spPr>
          <a:xfrm>
            <a:off x="467544" y="2178775"/>
            <a:ext cx="4104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>
              <a:buFont typeface="Arial" panose="020B0604020202020204" pitchFamily="34" charset="0"/>
              <a:buChar char="•"/>
            </a:pPr>
            <a:r>
              <a:rPr lang="en-GB" sz="2400" dirty="0">
                <a:latin typeface="+mn-lt"/>
              </a:rPr>
              <a:t>rides through the air on a sledge drawn by </a:t>
            </a:r>
            <a:r>
              <a:rPr lang="en-GB" sz="2400" dirty="0" smtClean="0">
                <a:latin typeface="+mn-lt"/>
              </a:rPr>
              <a:t>reindeers</a:t>
            </a:r>
            <a:endParaRPr lang="cs-CZ" sz="2400" dirty="0" smtClean="0">
              <a:latin typeface="+mn-lt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943" y="1785013"/>
            <a:ext cx="2088117" cy="1462944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>
            <a:off x="1547664" y="3648994"/>
            <a:ext cx="3708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>
              <a:buFont typeface="Arial" panose="020B0604020202020204" pitchFamily="34" charset="0"/>
              <a:buChar char="•"/>
            </a:pPr>
            <a:r>
              <a:rPr lang="en-GB" sz="2400" dirty="0">
                <a:latin typeface="+mn-lt"/>
              </a:rPr>
              <a:t>comes down the </a:t>
            </a:r>
            <a:r>
              <a:rPr lang="en-GB" sz="2400" dirty="0" smtClean="0">
                <a:latin typeface="+mn-lt"/>
              </a:rPr>
              <a:t>chimney</a:t>
            </a:r>
            <a:endParaRPr lang="cs-CZ" sz="2400" dirty="0">
              <a:latin typeface="+mn-lt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467544" y="4750786"/>
            <a:ext cx="53051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>
              <a:buFont typeface="Arial" panose="020B0604020202020204" pitchFamily="34" charset="0"/>
              <a:buChar char="•"/>
            </a:pPr>
            <a:r>
              <a:rPr lang="en-GB" sz="2400" dirty="0">
                <a:latin typeface="+mn-lt"/>
              </a:rPr>
              <a:t>fills up the </a:t>
            </a:r>
            <a:r>
              <a:rPr lang="en-GB" sz="2400" dirty="0" smtClean="0">
                <a:latin typeface="+mn-lt"/>
              </a:rPr>
              <a:t>stocking</a:t>
            </a:r>
            <a:r>
              <a:rPr lang="cs-CZ" sz="2400" dirty="0" smtClean="0">
                <a:latin typeface="+mn-lt"/>
              </a:rPr>
              <a:t>s</a:t>
            </a:r>
            <a:r>
              <a:rPr lang="en-GB" sz="2400" dirty="0" smtClean="0">
                <a:latin typeface="+mn-lt"/>
              </a:rPr>
              <a:t> </a:t>
            </a:r>
            <a:r>
              <a:rPr lang="en-GB" sz="2400" dirty="0">
                <a:latin typeface="+mn-lt"/>
              </a:rPr>
              <a:t>with small presents and </a:t>
            </a:r>
            <a:r>
              <a:rPr lang="en-GB" sz="2400" dirty="0" smtClean="0">
                <a:latin typeface="+mn-lt"/>
              </a:rPr>
              <a:t>sweets</a:t>
            </a:r>
            <a:r>
              <a:rPr lang="cs-CZ" sz="2400" dirty="0" smtClean="0">
                <a:latin typeface="+mn-lt"/>
              </a:rPr>
              <a:t> and </a:t>
            </a:r>
            <a:r>
              <a:rPr lang="en-GB" sz="2400" dirty="0" smtClean="0">
                <a:latin typeface="+mn-lt"/>
              </a:rPr>
              <a:t>puts</a:t>
            </a:r>
            <a:r>
              <a:rPr lang="cs-CZ" sz="2400" dirty="0" smtClean="0">
                <a:latin typeface="+mn-lt"/>
              </a:rPr>
              <a:t> </a:t>
            </a:r>
            <a:r>
              <a:rPr lang="en-GB" sz="2400" dirty="0" smtClean="0">
                <a:latin typeface="+mn-lt"/>
              </a:rPr>
              <a:t>larger </a:t>
            </a:r>
            <a:r>
              <a:rPr lang="en-GB" sz="2400" dirty="0">
                <a:latin typeface="+mn-lt"/>
              </a:rPr>
              <a:t>presents </a:t>
            </a:r>
            <a:r>
              <a:rPr lang="en-GB" sz="2400" dirty="0" smtClean="0">
                <a:latin typeface="+mn-lt"/>
              </a:rPr>
              <a:t>under </a:t>
            </a:r>
            <a:r>
              <a:rPr lang="en-GB" sz="2400" dirty="0">
                <a:latin typeface="+mn-lt"/>
              </a:rPr>
              <a:t>the Christmas </a:t>
            </a:r>
            <a:r>
              <a:rPr lang="en-GB" sz="2400" dirty="0" smtClean="0">
                <a:latin typeface="+mn-lt"/>
              </a:rPr>
              <a:t>tree</a:t>
            </a:r>
            <a:endParaRPr lang="cs-CZ" sz="2400" dirty="0">
              <a:latin typeface="+mn-lt"/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9182" y="2783996"/>
            <a:ext cx="1689811" cy="1832458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248" y="4612319"/>
            <a:ext cx="1814170" cy="1785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237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Hloubka">
  <a:themeElements>
    <a:clrScheme name="Hloubka">
      <a:dk1>
        <a:sysClr val="windowText" lastClr="000000"/>
      </a:dk1>
      <a:lt1>
        <a:sysClr val="window" lastClr="FFFFFF"/>
      </a:lt1>
      <a:dk2>
        <a:srgbClr val="454551"/>
      </a:dk2>
      <a:lt2>
        <a:srgbClr val="F2ACD2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Hloubka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loubk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3016C5A4-E631-4977-A608-ACFB47552625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DC6CDD897236648814918DF821AA7F8" ma:contentTypeVersion="2" ma:contentTypeDescription="Vytvoří nový dokument" ma:contentTypeScope="" ma:versionID="af9887c040457a1a4961457537b6539b">
  <xsd:schema xmlns:xsd="http://www.w3.org/2001/XMLSchema" xmlns:xs="http://www.w3.org/2001/XMLSchema" xmlns:p="http://schemas.microsoft.com/office/2006/metadata/properties" xmlns:ns2="ffe072d7-0479-4921-b039-430ac4313379" targetNamespace="http://schemas.microsoft.com/office/2006/metadata/properties" ma:root="true" ma:fieldsID="1f7e674bb10f8a69f799aed2807a0a63" ns2:_="">
    <xsd:import namespace="ffe072d7-0479-4921-b039-430ac4313379"/>
    <xsd:element name="properties">
      <xsd:complexType>
        <xsd:sequence>
          <xsd:element name="documentManagement">
            <xsd:complexType>
              <xsd:all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e072d7-0479-4921-b039-430ac4313379" elementFormDefault="qualified">
    <xsd:import namespace="http://schemas.microsoft.com/office/2006/documentManagement/types"/>
    <xsd:import namespace="http://schemas.microsoft.com/office/infopath/2007/PartnerControls"/>
    <xsd:element name="TaxCatchAll" ma:index="9" nillable="true" ma:displayName="TaxCatchAll" ma:description="" ma:hidden="true" ma:list="{efe6d685-f78c-45eb-badd-b7e1a9ba9804}" ma:internalName="TaxCatchAll" ma:showField="CatchAllData" ma:web="5197a47c-fdca-4f3e-a8ed-ca0d9f74c59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fe072d7-0479-4921-b039-430ac4313379"/>
  </documentManagement>
</p:properties>
</file>

<file path=customXml/itemProps1.xml><?xml version="1.0" encoding="utf-8"?>
<ds:datastoreItem xmlns:ds="http://schemas.openxmlformats.org/officeDocument/2006/customXml" ds:itemID="{5C2D11FE-AC0D-4448-8AD6-CA372CAE87CC}"/>
</file>

<file path=customXml/itemProps2.xml><?xml version="1.0" encoding="utf-8"?>
<ds:datastoreItem xmlns:ds="http://schemas.openxmlformats.org/officeDocument/2006/customXml" ds:itemID="{FF87F760-5DB8-4C5C-ABE6-72E4BF18A12F}"/>
</file>

<file path=customXml/itemProps3.xml><?xml version="1.0" encoding="utf-8"?>
<ds:datastoreItem xmlns:ds="http://schemas.openxmlformats.org/officeDocument/2006/customXml" ds:itemID="{9ED411ED-0363-4D64-9AEE-BE3892254FAD}"/>
</file>

<file path=docProps/app.xml><?xml version="1.0" encoding="utf-8"?>
<Properties xmlns="http://schemas.openxmlformats.org/officeDocument/2006/extended-properties" xmlns:vt="http://schemas.openxmlformats.org/officeDocument/2006/docPropsVTypes">
  <Template>Hloubka</Template>
  <TotalTime>1540</TotalTime>
  <Words>698</Words>
  <Application>Microsoft Office PowerPoint</Application>
  <PresentationFormat>Předvádění na obrazovce (4:3)</PresentationFormat>
  <Paragraphs>111</Paragraphs>
  <Slides>17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1" baseType="lpstr">
      <vt:lpstr>Corbel</vt:lpstr>
      <vt:lpstr>Arial</vt:lpstr>
      <vt:lpstr>HGｺﾞｼｯｸM</vt:lpstr>
      <vt:lpstr>Hloubka</vt:lpstr>
      <vt:lpstr>Prezentace aplikace PowerPoint</vt:lpstr>
      <vt:lpstr>BRITISH CHRISTMAS</vt:lpstr>
      <vt:lpstr>Prezentace aplikace PowerPoint</vt:lpstr>
      <vt:lpstr>Why do people celebrate Christmas?</vt:lpstr>
      <vt:lpstr>Symbols</vt:lpstr>
      <vt:lpstr>Symbols</vt:lpstr>
      <vt:lpstr>Christmas Eve (24th December ) </vt:lpstr>
      <vt:lpstr>Father Christmas </vt:lpstr>
      <vt:lpstr>Father Christmas</vt:lpstr>
      <vt:lpstr>Christmas Day (25th December )</vt:lpstr>
      <vt:lpstr>Christmas Day (25th December )</vt:lpstr>
      <vt:lpstr>Christmas meal </vt:lpstr>
      <vt:lpstr>Christmas meal </vt:lpstr>
      <vt:lpstr>Christmas meal </vt:lpstr>
      <vt:lpstr>Christmas customs</vt:lpstr>
      <vt:lpstr>Boxing Day (26th December ) </vt:lpstr>
      <vt:lpstr>Obrázky a zdroje:</vt:lpstr>
    </vt:vector>
  </TitlesOfParts>
  <Company>SOU Mariánské Lázně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G-AJ-12 British Christmas</dc:title>
  <dc:creator>Mgr.Lenka Voňavková</dc:creator>
  <cp:lastModifiedBy>Uživatel</cp:lastModifiedBy>
  <cp:revision>251</cp:revision>
  <dcterms:created xsi:type="dcterms:W3CDTF">2011-11-01T21:43:19Z</dcterms:created>
  <dcterms:modified xsi:type="dcterms:W3CDTF">2014-05-15T13:17:50Z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0x0101006DC6CDD897236648814918DF821AA7F8</vt:lpwstr>
  </property>
  <property fmtid="{D5CDD505-2E9C-101B-9397-08002B2CF9AE}" pid="3" name="TaxKeywordTaxHTField">
    <vt:lpwstr/>
  </property>
  <property fmtid="{D5CDD505-2E9C-101B-9397-08002B2CF9AE}" pid="4" name="TaxKeyword">
    <vt:lpwstr/>
  </property>
</Properties>
</file>