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4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13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4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0" r:id="rId1"/>
  </p:sldMasterIdLst>
  <p:notesMasterIdLst>
    <p:notesMasterId r:id="rId25"/>
  </p:notesMasterIdLst>
  <p:sldIdLst>
    <p:sldId id="258" r:id="rId2"/>
    <p:sldId id="257" r:id="rId3"/>
    <p:sldId id="259" r:id="rId4"/>
    <p:sldId id="260" r:id="rId5"/>
    <p:sldId id="276" r:id="rId6"/>
    <p:sldId id="278" r:id="rId7"/>
    <p:sldId id="277" r:id="rId8"/>
    <p:sldId id="279" r:id="rId9"/>
    <p:sldId id="280" r:id="rId10"/>
    <p:sldId id="281" r:id="rId11"/>
    <p:sldId id="286" r:id="rId12"/>
    <p:sldId id="271" r:id="rId13"/>
    <p:sldId id="287" r:id="rId14"/>
    <p:sldId id="288" r:id="rId15"/>
    <p:sldId id="289" r:id="rId16"/>
    <p:sldId id="290" r:id="rId17"/>
    <p:sldId id="282" r:id="rId18"/>
    <p:sldId id="284" r:id="rId19"/>
    <p:sldId id="283" r:id="rId20"/>
    <p:sldId id="285" r:id="rId21"/>
    <p:sldId id="272" r:id="rId22"/>
    <p:sldId id="291" r:id="rId23"/>
    <p:sldId id="275" r:id="rId2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92A0A9-007A-49E4-B816-FBF8422A453A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49F646-13D3-4F3A-B4B6-74DE8564D26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87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hape 32"/>
          <p:cNvSpPr txBox="1">
            <a:spLocks noChangeArrowheads="1"/>
          </p:cNvSpPr>
          <p:nvPr/>
        </p:nvSpPr>
        <p:spPr bwMode="auto">
          <a:xfrm>
            <a:off x="3843338" y="9420225"/>
            <a:ext cx="294005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050" tIns="46525" rIns="93050" bIns="46525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SzPct val="25000"/>
            </a:pPr>
            <a:r>
              <a:rPr lang="en-US" b="0" i="0">
                <a:solidFill>
                  <a:srgbClr val="000000"/>
                </a:solidFill>
              </a:rPr>
              <a:t>*</a:t>
            </a:r>
          </a:p>
        </p:txBody>
      </p:sp>
      <p:sp>
        <p:nvSpPr>
          <p:cNvPr id="4099" name="Shape 33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4100" name="Shape 34"/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050" tIns="46525" rIns="93050" bIns="46525" anchor="t"/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17512313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49F646-13D3-4F3A-B4B6-74DE8564D265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9576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F178-392E-4A63-ACF4-EB5E301060A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891A3EC-35A4-4B25-A703-57E053CCD2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511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F178-392E-4A63-ACF4-EB5E301060A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891A3EC-35A4-4B25-A703-57E053CCD2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4538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F178-392E-4A63-ACF4-EB5E301060A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891A3EC-35A4-4B25-A703-57E053CCD2B5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479347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F178-392E-4A63-ACF4-EB5E301060A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91A3EC-35A4-4B25-A703-57E053CCD2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14051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F178-392E-4A63-ACF4-EB5E301060A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91A3EC-35A4-4B25-A703-57E053CCD2B5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711255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F178-392E-4A63-ACF4-EB5E301060A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91A3EC-35A4-4B25-A703-57E053CCD2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99324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F178-392E-4A63-ACF4-EB5E301060A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1A3EC-35A4-4B25-A703-57E053CCD2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49970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F178-392E-4A63-ACF4-EB5E301060A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1A3EC-35A4-4B25-A703-57E053CCD2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6942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F178-392E-4A63-ACF4-EB5E301060A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1A3EC-35A4-4B25-A703-57E053CCD2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197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F178-392E-4A63-ACF4-EB5E301060A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891A3EC-35A4-4B25-A703-57E053CCD2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5033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F178-392E-4A63-ACF4-EB5E301060A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891A3EC-35A4-4B25-A703-57E053CCD2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7343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F178-392E-4A63-ACF4-EB5E301060A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891A3EC-35A4-4B25-A703-57E053CCD2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7058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F178-392E-4A63-ACF4-EB5E301060A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1A3EC-35A4-4B25-A703-57E053CCD2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4764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F178-392E-4A63-ACF4-EB5E301060A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1A3EC-35A4-4B25-A703-57E053CCD2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1990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F178-392E-4A63-ACF4-EB5E301060A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1A3EC-35A4-4B25-A703-57E053CCD2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9584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F178-392E-4A63-ACF4-EB5E301060A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91A3EC-35A4-4B25-A703-57E053CCD2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2994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5F178-392E-4A63-ACF4-EB5E301060A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891A3EC-35A4-4B25-A703-57E053CCD2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2873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  <p:sldLayoutId id="2147483842" r:id="rId12"/>
    <p:sldLayoutId id="2147483843" r:id="rId13"/>
    <p:sldLayoutId id="2147483844" r:id="rId14"/>
    <p:sldLayoutId id="2147483845" r:id="rId15"/>
    <p:sldLayoutId id="214748384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58" name="Group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6868990"/>
              </p:ext>
            </p:extLst>
          </p:nvPr>
        </p:nvGraphicFramePr>
        <p:xfrm>
          <a:off x="1703389" y="1484314"/>
          <a:ext cx="8713787" cy="4752977"/>
        </p:xfrm>
        <a:graphic>
          <a:graphicData uri="http://schemas.openxmlformats.org/drawingml/2006/table">
            <a:tbl>
              <a:tblPr/>
              <a:tblGrid>
                <a:gridCol w="2058987"/>
                <a:gridCol w="6654800"/>
              </a:tblGrid>
              <a:tr h="554038">
                <a:tc>
                  <a:txBody>
                    <a:bodyPr/>
                    <a:lstStyle>
                      <a:lvl1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25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Název školy</a:t>
                      </a:r>
                    </a:p>
                  </a:txBody>
                  <a:tcPr marL="91450" marR="9145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25000"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Hotelová škola Mariánské Lázně</a:t>
                      </a:r>
                    </a:p>
                  </a:txBody>
                  <a:tcPr marL="91450" marR="9145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8">
                <a:tc>
                  <a:txBody>
                    <a:bodyPr/>
                    <a:lstStyle>
                      <a:lvl1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25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Adresa školy</a:t>
                      </a:r>
                    </a:p>
                  </a:txBody>
                  <a:tcPr marL="91450" marR="9145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25000"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Komenského </a:t>
                      </a: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449/2, </a:t>
                      </a: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353 01 Mariánské Lázně</a:t>
                      </a:r>
                    </a:p>
                  </a:txBody>
                  <a:tcPr marL="91450" marR="9145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8">
                <a:tc>
                  <a:txBody>
                    <a:bodyPr/>
                    <a:lstStyle>
                      <a:lvl1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25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Číslo projektu</a:t>
                      </a:r>
                    </a:p>
                  </a:txBody>
                  <a:tcPr marL="91450" marR="9145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25000"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CZ.1.07/1.5.00/34.0970</a:t>
                      </a:r>
                    </a:p>
                  </a:txBody>
                  <a:tcPr marL="91450" marR="9145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8">
                <a:tc>
                  <a:txBody>
                    <a:bodyPr/>
                    <a:lstStyle>
                      <a:lvl1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25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Číslo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DUMu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  <a:sym typeface="Arial" panose="020B0604020202020204" pitchFamily="34" charset="0"/>
                      </a:endParaRPr>
                    </a:p>
                  </a:txBody>
                  <a:tcPr marL="91450" marR="9145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25000"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VY_32_INOVACE_G-AJ-13</a:t>
                      </a:r>
                    </a:p>
                  </a:txBody>
                  <a:tcPr marL="91450" marR="9145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8">
                <a:tc>
                  <a:txBody>
                    <a:bodyPr/>
                    <a:lstStyle>
                      <a:lvl1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25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Předmět</a:t>
                      </a:r>
                    </a:p>
                  </a:txBody>
                  <a:tcPr marL="91450" marR="9145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25000"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Anglický jazyk</a:t>
                      </a:r>
                    </a:p>
                  </a:txBody>
                  <a:tcPr marL="91450" marR="9145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8">
                <a:tc>
                  <a:txBody>
                    <a:bodyPr/>
                    <a:lstStyle>
                      <a:lvl1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25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Téma</a:t>
                      </a:r>
                    </a:p>
                  </a:txBody>
                  <a:tcPr marL="91450" marR="9145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25000"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Předpřítomný čas prostý – výklad</a:t>
                      </a:r>
                      <a:endParaRPr kumimoji="0" lang="en-GB" sz="18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  <a:sym typeface="Arial" panose="020B0604020202020204" pitchFamily="34" charset="0"/>
                      </a:endParaRPr>
                    </a:p>
                  </a:txBody>
                  <a:tcPr marL="91450" marR="9145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8">
                <a:tc>
                  <a:txBody>
                    <a:bodyPr/>
                    <a:lstStyle>
                      <a:lvl1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25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Autor</a:t>
                      </a:r>
                    </a:p>
                  </a:txBody>
                  <a:tcPr marL="91450" marR="9145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25000"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Mgr. Lenka Voňavková</a:t>
                      </a:r>
                    </a:p>
                  </a:txBody>
                  <a:tcPr marL="91450" marR="9145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4711">
                <a:tc>
                  <a:txBody>
                    <a:bodyPr/>
                    <a:lstStyle>
                      <a:lvl1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25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Metodický popis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25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(anotace)</a:t>
                      </a:r>
                    </a:p>
                  </a:txBody>
                  <a:tcPr marL="91450" marR="91450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Prezentace – výklad tvoření předpřítomného času prostého; tvoření vět kladných, záporných a otázek; použití předpřítomného času – vyjádření minulé zkušenosti a přítomného výsledku minulého děje. Signální výrazy.</a:t>
                      </a:r>
                    </a:p>
                  </a:txBody>
                  <a:tcPr marL="91450" marR="91450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103" name="Shape 28"/>
          <p:cNvSpPr txBox="1">
            <a:spLocks noChangeArrowheads="1"/>
          </p:cNvSpPr>
          <p:nvPr/>
        </p:nvSpPr>
        <p:spPr bwMode="auto">
          <a:xfrm>
            <a:off x="1774825" y="6381751"/>
            <a:ext cx="8713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>
            <a:lvl1pPr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SzPct val="25000"/>
            </a:pPr>
            <a:r>
              <a:rPr lang="cs-CZ" sz="1200" b="0">
                <a:solidFill>
                  <a:srgbClr val="000000"/>
                </a:solidFill>
              </a:rPr>
              <a:t>Tento program je spolufinancovaný Evropským sociálním fondem a státním rozpočtem České republiky.</a:t>
            </a:r>
          </a:p>
        </p:txBody>
      </p:sp>
      <p:sp>
        <p:nvSpPr>
          <p:cNvPr id="3104" name="Shape 29"/>
          <p:cNvSpPr>
            <a:spLocks noChangeArrowheads="1"/>
          </p:cNvSpPr>
          <p:nvPr/>
        </p:nvSpPr>
        <p:spPr bwMode="auto">
          <a:xfrm>
            <a:off x="3757613" y="160339"/>
            <a:ext cx="5715000" cy="1247775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/>
            <a:endParaRPr lang="cs-CZ" sz="1400" b="0" i="0">
              <a:solidFill>
                <a:srgbClr val="000000"/>
              </a:solidFill>
            </a:endParaRPr>
          </a:p>
        </p:txBody>
      </p:sp>
      <p:sp>
        <p:nvSpPr>
          <p:cNvPr id="3105" name="Shape 30"/>
          <p:cNvSpPr>
            <a:spLocks noChangeArrowheads="1"/>
          </p:cNvSpPr>
          <p:nvPr/>
        </p:nvSpPr>
        <p:spPr bwMode="auto">
          <a:xfrm>
            <a:off x="1703388" y="160338"/>
            <a:ext cx="1236662" cy="1219200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/>
            <a:endParaRPr lang="cs-CZ" sz="1400" b="0" i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4591766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77070" y="638624"/>
            <a:ext cx="8911687" cy="1118965"/>
          </a:xfrm>
        </p:spPr>
        <p:txBody>
          <a:bodyPr>
            <a:normAutofit/>
          </a:bodyPr>
          <a:lstStyle/>
          <a:p>
            <a:r>
              <a:rPr lang="en-GB" sz="4000" b="1" dirty="0" smtClean="0"/>
              <a:t>Question tags</a:t>
            </a:r>
            <a:endParaRPr lang="en-GB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077070" y="1569175"/>
            <a:ext cx="9953089" cy="15368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600" dirty="0" smtClean="0">
                <a:solidFill>
                  <a:schemeClr val="tx1"/>
                </a:solidFill>
              </a:rPr>
              <a:t>Kladná věta, </a:t>
            </a:r>
            <a:r>
              <a:rPr lang="en-GB" sz="3600" b="1" dirty="0">
                <a:solidFill>
                  <a:schemeClr val="accent1"/>
                </a:solidFill>
              </a:rPr>
              <a:t>have</a:t>
            </a:r>
            <a:r>
              <a:rPr lang="en-GB" sz="3600" b="1" dirty="0">
                <a:solidFill>
                  <a:schemeClr val="accent1"/>
                </a:solidFill>
                <a:cs typeface="Arial" panose="020B0604020202020204" pitchFamily="34" charset="0"/>
              </a:rPr>
              <a:t>n't</a:t>
            </a:r>
            <a:r>
              <a:rPr lang="cs-CZ" sz="3600" b="1" dirty="0">
                <a:solidFill>
                  <a:schemeClr val="accent1"/>
                </a:solidFill>
                <a:cs typeface="Arial" panose="020B0604020202020204" pitchFamily="34" charset="0"/>
              </a:rPr>
              <a:t> / </a:t>
            </a:r>
            <a:r>
              <a:rPr lang="en-GB" sz="3600" b="1" dirty="0" smtClean="0">
                <a:solidFill>
                  <a:schemeClr val="accent1"/>
                </a:solidFill>
              </a:rPr>
              <a:t>has</a:t>
            </a:r>
            <a:r>
              <a:rPr lang="en-GB" sz="3600" b="1" dirty="0" smtClean="0">
                <a:solidFill>
                  <a:schemeClr val="accent1"/>
                </a:solidFill>
                <a:cs typeface="Arial" panose="020B0604020202020204" pitchFamily="34" charset="0"/>
              </a:rPr>
              <a:t>n't</a:t>
            </a:r>
            <a:r>
              <a:rPr lang="cs-CZ" sz="3600" b="1" dirty="0" smtClean="0">
                <a:solidFill>
                  <a:schemeClr val="accent1"/>
                </a:solidFill>
                <a:cs typeface="Arial" panose="020B0604020202020204" pitchFamily="34" charset="0"/>
              </a:rPr>
              <a:t> </a:t>
            </a:r>
            <a:r>
              <a:rPr lang="cs-CZ" sz="3600" dirty="0" smtClean="0">
                <a:solidFill>
                  <a:schemeClr val="tx1"/>
                </a:solidFill>
                <a:cs typeface="Arial" panose="020B0604020202020204" pitchFamily="34" charset="0"/>
              </a:rPr>
              <a:t>podmět? </a:t>
            </a:r>
            <a:endParaRPr lang="en-GB" sz="36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cs-CZ" sz="3600" dirty="0" smtClean="0">
                <a:solidFill>
                  <a:schemeClr val="tx1"/>
                </a:solidFill>
              </a:rPr>
              <a:t>Záporná věta, </a:t>
            </a:r>
            <a:r>
              <a:rPr lang="en-GB" sz="3600" b="1" dirty="0" smtClean="0">
                <a:solidFill>
                  <a:schemeClr val="accent1"/>
                </a:solidFill>
              </a:rPr>
              <a:t>have</a:t>
            </a:r>
            <a:r>
              <a:rPr lang="cs-CZ" sz="3600" b="1" dirty="0" smtClean="0">
                <a:solidFill>
                  <a:schemeClr val="accent1"/>
                </a:solidFill>
              </a:rPr>
              <a:t> / has </a:t>
            </a:r>
            <a:r>
              <a:rPr lang="cs-CZ" sz="3600" dirty="0">
                <a:solidFill>
                  <a:schemeClr val="tx1"/>
                </a:solidFill>
                <a:cs typeface="Arial" panose="020B0604020202020204" pitchFamily="34" charset="0"/>
              </a:rPr>
              <a:t>podmět</a:t>
            </a:r>
            <a:r>
              <a:rPr lang="cs-CZ" sz="3600" dirty="0" smtClean="0">
                <a:solidFill>
                  <a:schemeClr val="tx1"/>
                </a:solidFill>
                <a:cs typeface="Arial" panose="020B0604020202020204" pitchFamily="34" charset="0"/>
              </a:rPr>
              <a:t>?</a:t>
            </a:r>
            <a:r>
              <a:rPr lang="en-GB" sz="3600" b="1" dirty="0" smtClean="0">
                <a:solidFill>
                  <a:schemeClr val="accent1"/>
                </a:solidFill>
              </a:rPr>
              <a:t> </a:t>
            </a:r>
            <a:endParaRPr lang="cs-CZ" sz="3600" b="1" dirty="0" smtClean="0">
              <a:solidFill>
                <a:schemeClr val="accent1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2369540" y="3679763"/>
            <a:ext cx="8749846" cy="24776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smtClean="0"/>
              <a:t>You </a:t>
            </a:r>
            <a:r>
              <a:rPr lang="en-GB" sz="3200" b="1" dirty="0">
                <a:solidFill>
                  <a:schemeClr val="accent1"/>
                </a:solidFill>
              </a:rPr>
              <a:t>have</a:t>
            </a:r>
            <a:r>
              <a:rPr lang="en-GB" sz="3200" dirty="0">
                <a:solidFill>
                  <a:schemeClr val="accent1"/>
                </a:solidFill>
              </a:rPr>
              <a:t> been </a:t>
            </a:r>
            <a:r>
              <a:rPr lang="en-GB" sz="3200" dirty="0"/>
              <a:t>to</a:t>
            </a:r>
            <a:r>
              <a:rPr lang="cs-CZ" sz="3200" dirty="0"/>
              <a:t> </a:t>
            </a:r>
            <a:r>
              <a:rPr lang="cs-CZ" sz="3200" dirty="0" smtClean="0"/>
              <a:t>London, </a:t>
            </a:r>
            <a:r>
              <a:rPr lang="en-GB" sz="3200" b="1" dirty="0" smtClean="0">
                <a:solidFill>
                  <a:schemeClr val="accent1"/>
                </a:solidFill>
              </a:rPr>
              <a:t>have</a:t>
            </a:r>
            <a:r>
              <a:rPr lang="en-GB" sz="3200" b="1" dirty="0" smtClean="0">
                <a:solidFill>
                  <a:schemeClr val="accent1"/>
                </a:solidFill>
                <a:cs typeface="Arial" panose="020B0604020202020204" pitchFamily="34" charset="0"/>
              </a:rPr>
              <a:t>n't</a:t>
            </a:r>
            <a:r>
              <a:rPr lang="cs-CZ" sz="3200" b="1" dirty="0" smtClean="0">
                <a:solidFill>
                  <a:schemeClr val="accent1"/>
                </a:solidFill>
                <a:cs typeface="Arial" panose="020B0604020202020204" pitchFamily="34" charset="0"/>
              </a:rPr>
              <a:t> </a:t>
            </a:r>
            <a:r>
              <a:rPr lang="en-GB" sz="3200" dirty="0" smtClean="0"/>
              <a:t>you</a:t>
            </a:r>
            <a:r>
              <a:rPr lang="cs-CZ" sz="3200" dirty="0" smtClean="0"/>
              <a:t>?</a:t>
            </a:r>
          </a:p>
          <a:p>
            <a:endParaRPr lang="cs-CZ" sz="900" dirty="0" smtClean="0"/>
          </a:p>
          <a:p>
            <a:r>
              <a:rPr lang="cs-CZ" sz="3200" dirty="0" smtClean="0"/>
              <a:t>Jack</a:t>
            </a:r>
            <a:r>
              <a:rPr lang="en-GB" sz="3200" dirty="0" smtClean="0"/>
              <a:t> </a:t>
            </a:r>
            <a:r>
              <a:rPr lang="en-GB" sz="3200" b="1" dirty="0">
                <a:solidFill>
                  <a:schemeClr val="accent1"/>
                </a:solidFill>
              </a:rPr>
              <a:t>has</a:t>
            </a:r>
            <a:r>
              <a:rPr lang="en-GB" sz="3200" dirty="0">
                <a:solidFill>
                  <a:schemeClr val="accent1"/>
                </a:solidFill>
              </a:rPr>
              <a:t> </a:t>
            </a:r>
            <a:r>
              <a:rPr lang="en-GB" sz="3200" dirty="0" smtClean="0">
                <a:solidFill>
                  <a:schemeClr val="accent1"/>
                </a:solidFill>
              </a:rPr>
              <a:t>moved</a:t>
            </a:r>
            <a:r>
              <a:rPr lang="cs-CZ" sz="3200" dirty="0" smtClean="0"/>
              <a:t>, </a:t>
            </a:r>
            <a:r>
              <a:rPr lang="en-GB" sz="3200" b="1" dirty="0">
                <a:solidFill>
                  <a:schemeClr val="accent1"/>
                </a:solidFill>
              </a:rPr>
              <a:t>has</a:t>
            </a:r>
            <a:r>
              <a:rPr lang="en-GB" sz="3200" b="1" dirty="0">
                <a:solidFill>
                  <a:schemeClr val="accent1"/>
                </a:solidFill>
                <a:cs typeface="Arial" panose="020B0604020202020204" pitchFamily="34" charset="0"/>
              </a:rPr>
              <a:t>n't</a:t>
            </a:r>
            <a:r>
              <a:rPr lang="cs-CZ" sz="3200" b="1" dirty="0">
                <a:solidFill>
                  <a:schemeClr val="accent1"/>
                </a:solidFill>
                <a:cs typeface="Arial" panose="020B0604020202020204" pitchFamily="34" charset="0"/>
              </a:rPr>
              <a:t> </a:t>
            </a:r>
            <a:r>
              <a:rPr lang="cs-CZ" sz="3200" dirty="0" smtClean="0">
                <a:cs typeface="Arial" panose="020B0604020202020204" pitchFamily="34" charset="0"/>
              </a:rPr>
              <a:t>he?</a:t>
            </a:r>
          </a:p>
          <a:p>
            <a:r>
              <a:rPr lang="cs-CZ" sz="900" dirty="0" smtClean="0">
                <a:cs typeface="Arial" panose="020B0604020202020204" pitchFamily="34" charset="0"/>
              </a:rPr>
              <a:t> </a:t>
            </a:r>
            <a:endParaRPr lang="cs-CZ" sz="900" dirty="0"/>
          </a:p>
          <a:p>
            <a:r>
              <a:rPr lang="en-GB" sz="3200" dirty="0">
                <a:solidFill>
                  <a:prstClr val="black"/>
                </a:solidFill>
              </a:rPr>
              <a:t>They</a:t>
            </a:r>
            <a:r>
              <a:rPr lang="cs-CZ" sz="3200" dirty="0">
                <a:solidFill>
                  <a:prstClr val="black"/>
                </a:solidFill>
              </a:rPr>
              <a:t> </a:t>
            </a:r>
            <a:r>
              <a:rPr lang="en-GB" sz="3200" b="1" dirty="0">
                <a:solidFill>
                  <a:srgbClr val="92278F"/>
                </a:solidFill>
              </a:rPr>
              <a:t>haven</a:t>
            </a:r>
            <a:r>
              <a:rPr lang="en-GB" sz="3200" b="1" dirty="0">
                <a:solidFill>
                  <a:srgbClr val="92278F"/>
                </a:solidFill>
                <a:cs typeface="Arial" panose="020B0604020202020204" pitchFamily="34" charset="0"/>
              </a:rPr>
              <a:t>'t</a:t>
            </a:r>
            <a:r>
              <a:rPr lang="en-GB" sz="3200" dirty="0">
                <a:solidFill>
                  <a:srgbClr val="92278F"/>
                </a:solidFill>
              </a:rPr>
              <a:t> </a:t>
            </a:r>
            <a:r>
              <a:rPr lang="en-GB" sz="3200" dirty="0" smtClean="0">
                <a:solidFill>
                  <a:srgbClr val="92278F"/>
                </a:solidFill>
              </a:rPr>
              <a:t>come</a:t>
            </a:r>
            <a:r>
              <a:rPr lang="cs-CZ" sz="3200" dirty="0" smtClean="0"/>
              <a:t>, </a:t>
            </a:r>
            <a:r>
              <a:rPr lang="en-GB" sz="3200" b="1" dirty="0" smtClean="0">
                <a:solidFill>
                  <a:schemeClr val="accent1"/>
                </a:solidFill>
              </a:rPr>
              <a:t>have</a:t>
            </a:r>
            <a:r>
              <a:rPr lang="cs-CZ" sz="3200" b="1" dirty="0" smtClean="0">
                <a:solidFill>
                  <a:schemeClr val="accent1"/>
                </a:solidFill>
                <a:cs typeface="Arial" panose="020B0604020202020204" pitchFamily="34" charset="0"/>
              </a:rPr>
              <a:t> </a:t>
            </a:r>
            <a:r>
              <a:rPr lang="en-GB" sz="3200" dirty="0" smtClean="0"/>
              <a:t>they</a:t>
            </a:r>
            <a:r>
              <a:rPr lang="cs-CZ" sz="3200" dirty="0" smtClean="0"/>
              <a:t>?</a:t>
            </a:r>
          </a:p>
          <a:p>
            <a:endParaRPr lang="cs-CZ" sz="900" dirty="0" smtClean="0"/>
          </a:p>
          <a:p>
            <a:pPr lvl="0"/>
            <a:r>
              <a:rPr lang="en-GB" sz="3200" dirty="0" smtClean="0">
                <a:solidFill>
                  <a:prstClr val="black"/>
                </a:solidFill>
              </a:rPr>
              <a:t>The film </a:t>
            </a:r>
            <a:r>
              <a:rPr lang="en-GB" sz="3200" b="1" dirty="0" smtClean="0">
                <a:solidFill>
                  <a:schemeClr val="accent1"/>
                </a:solidFill>
              </a:rPr>
              <a:t>has</a:t>
            </a:r>
            <a:r>
              <a:rPr lang="en-GB" sz="3200" b="1" dirty="0" smtClean="0">
                <a:solidFill>
                  <a:schemeClr val="accent1"/>
                </a:solidFill>
                <a:cs typeface="Arial" panose="020B0604020202020204" pitchFamily="34" charset="0"/>
              </a:rPr>
              <a:t>n't</a:t>
            </a:r>
            <a:r>
              <a:rPr lang="cs-CZ" sz="3200" dirty="0" smtClean="0">
                <a:solidFill>
                  <a:schemeClr val="accent1"/>
                </a:solidFill>
                <a:cs typeface="Arial" panose="020B0604020202020204" pitchFamily="34" charset="0"/>
              </a:rPr>
              <a:t> </a:t>
            </a:r>
            <a:r>
              <a:rPr lang="en-GB" sz="3200" dirty="0" smtClean="0">
                <a:solidFill>
                  <a:schemeClr val="accent1"/>
                </a:solidFill>
                <a:cs typeface="Arial" panose="020B0604020202020204" pitchFamily="34" charset="0"/>
              </a:rPr>
              <a:t>finished</a:t>
            </a:r>
            <a:r>
              <a:rPr lang="cs-CZ" sz="3200" dirty="0" smtClean="0"/>
              <a:t>, </a:t>
            </a:r>
            <a:r>
              <a:rPr lang="en-GB" sz="3200" b="1" dirty="0" smtClean="0">
                <a:solidFill>
                  <a:schemeClr val="accent1"/>
                </a:solidFill>
              </a:rPr>
              <a:t>has</a:t>
            </a:r>
            <a:r>
              <a:rPr lang="cs-CZ" sz="3200" b="1" dirty="0" smtClean="0">
                <a:solidFill>
                  <a:schemeClr val="accent1"/>
                </a:solidFill>
                <a:cs typeface="Arial" panose="020B0604020202020204" pitchFamily="34" charset="0"/>
              </a:rPr>
              <a:t> </a:t>
            </a:r>
            <a:r>
              <a:rPr lang="en-GB" sz="3200" dirty="0" smtClean="0">
                <a:cs typeface="Arial" panose="020B0604020202020204" pitchFamily="34" charset="0"/>
              </a:rPr>
              <a:t>it</a:t>
            </a:r>
            <a:r>
              <a:rPr lang="cs-CZ" sz="3200" dirty="0" smtClean="0">
                <a:cs typeface="Arial" panose="020B0604020202020204" pitchFamily="34" charset="0"/>
              </a:rPr>
              <a:t>? 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87348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18915"/>
          </a:xfrm>
        </p:spPr>
        <p:txBody>
          <a:bodyPr>
            <a:normAutofit/>
          </a:bodyPr>
          <a:lstStyle/>
          <a:p>
            <a:r>
              <a:rPr lang="cs-CZ" sz="4000" b="1" dirty="0" smtClean="0"/>
              <a:t>Použití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500187"/>
            <a:ext cx="8915400" cy="4915128"/>
          </a:xfrm>
        </p:spPr>
        <p:txBody>
          <a:bodyPr>
            <a:normAutofit fontScale="92500" lnSpcReduction="20000"/>
          </a:bodyPr>
          <a:lstStyle/>
          <a:p>
            <a:pPr marL="449263" indent="-449263"/>
            <a:r>
              <a:rPr lang="cs-CZ" sz="3000" dirty="0" smtClean="0">
                <a:solidFill>
                  <a:schemeClr val="accent1"/>
                </a:solidFill>
              </a:rPr>
              <a:t>Předpřítomný čas </a:t>
            </a:r>
            <a:r>
              <a:rPr lang="cs-CZ" sz="3000" dirty="0" smtClean="0">
                <a:solidFill>
                  <a:schemeClr val="tx1"/>
                </a:solidFill>
              </a:rPr>
              <a:t>vyjadřuje, že se něco stalo </a:t>
            </a:r>
            <a:r>
              <a:rPr lang="cs-CZ" sz="3000" b="1" dirty="0" smtClean="0">
                <a:solidFill>
                  <a:schemeClr val="tx1"/>
                </a:solidFill>
              </a:rPr>
              <a:t>někdy</a:t>
            </a:r>
            <a:r>
              <a:rPr lang="cs-CZ" sz="3000" dirty="0" smtClean="0">
                <a:solidFill>
                  <a:schemeClr val="tx1"/>
                </a:solidFill>
              </a:rPr>
              <a:t> před současným okamžikem a výsledek děje má </a:t>
            </a:r>
            <a:r>
              <a:rPr lang="cs-CZ" sz="3000" b="1" dirty="0" smtClean="0">
                <a:solidFill>
                  <a:schemeClr val="tx1"/>
                </a:solidFill>
              </a:rPr>
              <a:t>vztah k přítomnosti</a:t>
            </a:r>
            <a:r>
              <a:rPr lang="cs-CZ" sz="3000" dirty="0" smtClean="0">
                <a:solidFill>
                  <a:schemeClr val="tx1"/>
                </a:solidFill>
              </a:rPr>
              <a:t>. </a:t>
            </a:r>
          </a:p>
          <a:p>
            <a:pPr marL="449263" indent="-449263"/>
            <a:endParaRPr lang="cs-CZ" sz="800" dirty="0">
              <a:solidFill>
                <a:schemeClr val="tx1"/>
              </a:solidFill>
            </a:endParaRPr>
          </a:p>
          <a:p>
            <a:pPr marL="449263" indent="-449263"/>
            <a:r>
              <a:rPr lang="cs-CZ" sz="3000" dirty="0" smtClean="0">
                <a:solidFill>
                  <a:schemeClr val="tx1"/>
                </a:solidFill>
              </a:rPr>
              <a:t>Přesná </a:t>
            </a:r>
            <a:r>
              <a:rPr lang="cs-CZ" sz="3000" b="1" dirty="0" smtClean="0">
                <a:solidFill>
                  <a:schemeClr val="tx1"/>
                </a:solidFill>
              </a:rPr>
              <a:t>doba není uvedena</a:t>
            </a:r>
            <a:r>
              <a:rPr lang="cs-CZ" sz="3000" dirty="0" smtClean="0">
                <a:solidFill>
                  <a:schemeClr val="tx1"/>
                </a:solidFill>
              </a:rPr>
              <a:t>, protože </a:t>
            </a:r>
            <a:r>
              <a:rPr lang="cs-CZ" sz="3000" b="1" dirty="0" smtClean="0">
                <a:solidFill>
                  <a:schemeClr val="tx1"/>
                </a:solidFill>
              </a:rPr>
              <a:t>není známá </a:t>
            </a:r>
            <a:r>
              <a:rPr lang="cs-CZ" sz="3000" dirty="0" smtClean="0">
                <a:solidFill>
                  <a:schemeClr val="tx1"/>
                </a:solidFill>
              </a:rPr>
              <a:t>nebo </a:t>
            </a:r>
            <a:r>
              <a:rPr lang="cs-CZ" sz="3000" b="1" dirty="0" smtClean="0">
                <a:solidFill>
                  <a:schemeClr val="tx1"/>
                </a:solidFill>
              </a:rPr>
              <a:t>není důležitá</a:t>
            </a:r>
            <a:r>
              <a:rPr lang="cs-CZ" sz="3000" dirty="0" smtClean="0">
                <a:solidFill>
                  <a:schemeClr val="tx1"/>
                </a:solidFill>
              </a:rPr>
              <a:t>.</a:t>
            </a:r>
            <a:r>
              <a:rPr lang="cs-CZ" sz="3200" dirty="0" smtClean="0">
                <a:solidFill>
                  <a:schemeClr val="tx1"/>
                </a:solidFill>
              </a:rPr>
              <a:t> </a:t>
            </a:r>
          </a:p>
          <a:p>
            <a:pPr marL="449263" indent="-449263"/>
            <a:endParaRPr lang="cs-CZ" sz="800" dirty="0" smtClean="0">
              <a:solidFill>
                <a:schemeClr val="tx1"/>
              </a:solidFill>
            </a:endParaRPr>
          </a:p>
          <a:p>
            <a:pPr marL="449263" indent="-449263"/>
            <a:r>
              <a:rPr lang="cs-CZ" sz="3000" dirty="0" smtClean="0">
                <a:solidFill>
                  <a:schemeClr val="tx1"/>
                </a:solidFill>
              </a:rPr>
              <a:t>Důležitý je fakt, </a:t>
            </a:r>
            <a:r>
              <a:rPr lang="cs-CZ" sz="3000" b="1" dirty="0" smtClean="0">
                <a:solidFill>
                  <a:schemeClr val="tx1"/>
                </a:solidFill>
              </a:rPr>
              <a:t>že</a:t>
            </a:r>
            <a:r>
              <a:rPr lang="cs-CZ" sz="3000" dirty="0" smtClean="0">
                <a:solidFill>
                  <a:schemeClr val="tx1"/>
                </a:solidFill>
              </a:rPr>
              <a:t> se něco stalo a že je to teď relevantní, má to nějaký význam pro přítomnost.</a:t>
            </a:r>
          </a:p>
          <a:p>
            <a:pPr marL="449263" indent="-449263"/>
            <a:endParaRPr lang="cs-CZ" sz="900" dirty="0" smtClean="0">
              <a:solidFill>
                <a:schemeClr val="tx1"/>
              </a:solidFill>
            </a:endParaRPr>
          </a:p>
          <a:p>
            <a:pPr marL="449263" indent="-449263"/>
            <a:r>
              <a:rPr lang="cs-CZ" sz="3000" dirty="0" smtClean="0">
                <a:solidFill>
                  <a:schemeClr val="tx1"/>
                </a:solidFill>
              </a:rPr>
              <a:t>Pro překlad </a:t>
            </a:r>
            <a:r>
              <a:rPr lang="cs-CZ" sz="3000" b="1" dirty="0" smtClean="0">
                <a:solidFill>
                  <a:schemeClr val="tx1"/>
                </a:solidFill>
              </a:rPr>
              <a:t>do češtiny </a:t>
            </a:r>
            <a:r>
              <a:rPr lang="cs-CZ" sz="3000" dirty="0" smtClean="0">
                <a:solidFill>
                  <a:schemeClr val="tx1"/>
                </a:solidFill>
              </a:rPr>
              <a:t>pak použijeme </a:t>
            </a:r>
            <a:r>
              <a:rPr lang="cs-CZ" sz="3000" b="1" dirty="0" smtClean="0">
                <a:solidFill>
                  <a:schemeClr val="tx1"/>
                </a:solidFill>
              </a:rPr>
              <a:t>čas minulý</a:t>
            </a:r>
            <a:r>
              <a:rPr lang="cs-CZ" sz="3000" dirty="0" smtClean="0">
                <a:solidFill>
                  <a:schemeClr val="tx1"/>
                </a:solidFill>
              </a:rPr>
              <a:t>.</a:t>
            </a:r>
          </a:p>
          <a:p>
            <a:pPr marL="449263" indent="-449263"/>
            <a:endParaRPr lang="cs-CZ" sz="3000" dirty="0" smtClean="0">
              <a:solidFill>
                <a:schemeClr val="tx1"/>
              </a:solidFill>
            </a:endParaRPr>
          </a:p>
          <a:p>
            <a:endParaRPr lang="cs-CZ" sz="2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cs-CZ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352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18915"/>
          </a:xfrm>
        </p:spPr>
        <p:txBody>
          <a:bodyPr>
            <a:normAutofit/>
          </a:bodyPr>
          <a:lstStyle/>
          <a:p>
            <a:r>
              <a:rPr lang="cs-CZ" sz="4000" dirty="0" smtClean="0"/>
              <a:t>Minulá zkušenost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500187"/>
            <a:ext cx="8915400" cy="2099356"/>
          </a:xfrm>
        </p:spPr>
        <p:txBody>
          <a:bodyPr>
            <a:normAutofit/>
          </a:bodyPr>
          <a:lstStyle/>
          <a:p>
            <a:pPr marL="449263" indent="-449263"/>
            <a:r>
              <a:rPr lang="cs-CZ" sz="2800" dirty="0" smtClean="0">
                <a:solidFill>
                  <a:schemeClr val="tx1"/>
                </a:solidFill>
              </a:rPr>
              <a:t>Vyjadřujeme, že dosud </a:t>
            </a:r>
            <a:r>
              <a:rPr lang="cs-CZ" sz="2800" b="1" dirty="0" smtClean="0">
                <a:solidFill>
                  <a:schemeClr val="tx1"/>
                </a:solidFill>
              </a:rPr>
              <a:t>máme / nemáme určitou zkušenost</a:t>
            </a:r>
            <a:r>
              <a:rPr lang="cs-CZ" sz="2800" dirty="0" smtClean="0">
                <a:solidFill>
                  <a:schemeClr val="tx1"/>
                </a:solidFill>
              </a:rPr>
              <a:t>; lze také vyjádřit </a:t>
            </a:r>
            <a:r>
              <a:rPr lang="cs-CZ" sz="2800" b="1" dirty="0" smtClean="0">
                <a:solidFill>
                  <a:schemeClr val="tx1"/>
                </a:solidFill>
              </a:rPr>
              <a:t>kolikrát</a:t>
            </a:r>
            <a:r>
              <a:rPr lang="cs-CZ" sz="2800" dirty="0" smtClean="0">
                <a:solidFill>
                  <a:schemeClr val="tx1"/>
                </a:solidFill>
              </a:rPr>
              <a:t> jsme danou zkušenost vůbec měli. Můžeme se na danou zkušenost také ptát.</a:t>
            </a:r>
          </a:p>
          <a:p>
            <a:pPr marL="449263" indent="-449263"/>
            <a:endParaRPr lang="cs-CZ" sz="800" dirty="0">
              <a:solidFill>
                <a:schemeClr val="tx1"/>
              </a:solidFill>
            </a:endParaRPr>
          </a:p>
          <a:p>
            <a:pPr marL="449263" indent="-449263"/>
            <a:endParaRPr lang="cs-CZ" sz="3000" dirty="0" smtClean="0">
              <a:solidFill>
                <a:schemeClr val="tx1"/>
              </a:solidFill>
            </a:endParaRPr>
          </a:p>
          <a:p>
            <a:endParaRPr lang="cs-CZ" sz="2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cs-CZ" sz="1000" dirty="0">
              <a:solidFill>
                <a:schemeClr val="tx1"/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2369540" y="3679763"/>
            <a:ext cx="8749846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GB" sz="2800" dirty="0" smtClean="0"/>
              <a:t>I have been to Paris. </a:t>
            </a:r>
            <a:endParaRPr lang="cs-CZ" sz="2800" smtClean="0"/>
          </a:p>
          <a:p>
            <a:pPr>
              <a:spcBef>
                <a:spcPts val="600"/>
              </a:spcBef>
            </a:pPr>
            <a:r>
              <a:rPr lang="en-GB" sz="2800" smtClean="0"/>
              <a:t>How </a:t>
            </a:r>
            <a:r>
              <a:rPr lang="en-GB" sz="2800" dirty="0" smtClean="0"/>
              <a:t>many time</a:t>
            </a:r>
            <a:r>
              <a:rPr lang="cs-CZ" sz="2800" dirty="0" smtClean="0"/>
              <a:t>s</a:t>
            </a:r>
            <a:r>
              <a:rPr lang="en-GB" sz="2800" dirty="0" smtClean="0"/>
              <a:t> have you been there?</a:t>
            </a:r>
          </a:p>
          <a:p>
            <a:pPr>
              <a:spcBef>
                <a:spcPts val="600"/>
              </a:spcBef>
            </a:pPr>
            <a:r>
              <a:rPr lang="en-GB" sz="2800" dirty="0" smtClean="0"/>
              <a:t>I have been there several times.</a:t>
            </a:r>
          </a:p>
          <a:p>
            <a:pPr>
              <a:spcBef>
                <a:spcPts val="600"/>
              </a:spcBef>
            </a:pPr>
            <a:r>
              <a:rPr lang="en-GB" sz="2800" dirty="0" smtClean="0"/>
              <a:t>But I have never visited the Louvre.</a:t>
            </a:r>
          </a:p>
          <a:p>
            <a:pPr>
              <a:spcBef>
                <a:spcPts val="600"/>
              </a:spcBef>
            </a:pPr>
            <a:r>
              <a:rPr lang="en-GB" sz="2800" dirty="0" smtClean="0"/>
              <a:t>And have you been to Versailles? </a:t>
            </a:r>
            <a:r>
              <a:rPr lang="en-GB" sz="2800" dirty="0"/>
              <a:t>– Yes, I have.</a:t>
            </a:r>
          </a:p>
          <a:p>
            <a:pPr>
              <a:spcBef>
                <a:spcPts val="600"/>
              </a:spcBef>
            </a:pPr>
            <a:endParaRPr lang="en-GB" sz="2800" dirty="0" smtClean="0"/>
          </a:p>
          <a:p>
            <a:endParaRPr lang="cs-CZ" sz="900" dirty="0" smtClean="0"/>
          </a:p>
        </p:txBody>
      </p:sp>
    </p:spTree>
    <p:extLst>
      <p:ext uri="{BB962C8B-B14F-4D97-AF65-F5344CB8AC3E}">
        <p14:creationId xmlns:p14="http://schemas.microsoft.com/office/powerpoint/2010/main" val="2233058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18915"/>
          </a:xfrm>
        </p:spPr>
        <p:txBody>
          <a:bodyPr>
            <a:normAutofit/>
          </a:bodyPr>
          <a:lstStyle/>
          <a:p>
            <a:r>
              <a:rPr lang="cs-CZ" sz="4000" dirty="0" smtClean="0"/>
              <a:t>Minulá zkušenost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2248409"/>
            <a:ext cx="8915400" cy="3100843"/>
          </a:xfrm>
        </p:spPr>
        <p:txBody>
          <a:bodyPr>
            <a:normAutofit/>
          </a:bodyPr>
          <a:lstStyle/>
          <a:p>
            <a:pPr marL="449263" indent="-449263"/>
            <a:r>
              <a:rPr lang="cs-CZ" sz="2800" dirty="0" smtClean="0">
                <a:solidFill>
                  <a:schemeClr val="tx1"/>
                </a:solidFill>
              </a:rPr>
              <a:t>Pokud se ptáme, jestli někdo někde vůbec byl, popř. vyjadřujeme, že ano nebo ne, používáme v předpřítomném čase u slovesa </a:t>
            </a:r>
            <a:r>
              <a:rPr lang="cs-CZ" sz="2800" b="1" dirty="0" smtClean="0">
                <a:solidFill>
                  <a:schemeClr val="tx1"/>
                </a:solidFill>
              </a:rPr>
              <a:t>být</a:t>
            </a:r>
            <a:r>
              <a:rPr lang="cs-CZ" sz="2800" dirty="0" smtClean="0">
                <a:solidFill>
                  <a:schemeClr val="tx1"/>
                </a:solidFill>
              </a:rPr>
              <a:t> předložku </a:t>
            </a:r>
            <a:r>
              <a:rPr lang="cs-CZ" sz="2800" b="1" dirty="0" smtClean="0">
                <a:solidFill>
                  <a:schemeClr val="accent2">
                    <a:lumMod val="75000"/>
                  </a:schemeClr>
                </a:solidFill>
              </a:rPr>
              <a:t>to</a:t>
            </a:r>
            <a:r>
              <a:rPr lang="cs-CZ" sz="2800" dirty="0" smtClean="0">
                <a:solidFill>
                  <a:schemeClr val="tx1"/>
                </a:solidFill>
              </a:rPr>
              <a:t>.</a:t>
            </a:r>
          </a:p>
          <a:p>
            <a:pPr marL="449263" indent="-449263"/>
            <a:r>
              <a:rPr lang="cs-CZ" sz="2800" dirty="0" smtClean="0">
                <a:solidFill>
                  <a:schemeClr val="tx1"/>
                </a:solidFill>
              </a:rPr>
              <a:t>Při vyjádření minulé zkušenosti překládáme české </a:t>
            </a:r>
            <a:r>
              <a:rPr lang="cs-CZ" sz="2800" i="1" dirty="0" smtClean="0"/>
              <a:t>už</a:t>
            </a:r>
            <a:r>
              <a:rPr lang="cs-CZ" sz="2800" dirty="0" smtClean="0"/>
              <a:t> </a:t>
            </a:r>
            <a:r>
              <a:rPr lang="cs-CZ" sz="2800" dirty="0" smtClean="0">
                <a:solidFill>
                  <a:schemeClr val="tx1"/>
                </a:solidFill>
              </a:rPr>
              <a:t>pomocí </a:t>
            </a:r>
            <a:r>
              <a:rPr lang="en-GB" sz="2800" dirty="0" smtClean="0">
                <a:solidFill>
                  <a:schemeClr val="accent2">
                    <a:lumMod val="75000"/>
                  </a:schemeClr>
                </a:solidFill>
              </a:rPr>
              <a:t>ever</a:t>
            </a:r>
            <a:r>
              <a:rPr lang="cs-CZ" sz="2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2800" dirty="0" smtClean="0">
                <a:solidFill>
                  <a:schemeClr val="tx1"/>
                </a:solidFill>
              </a:rPr>
              <a:t>(nikoli </a:t>
            </a:r>
            <a:r>
              <a:rPr lang="en-GB" sz="2800" dirty="0" smtClean="0">
                <a:solidFill>
                  <a:schemeClr val="tx1"/>
                </a:solidFill>
              </a:rPr>
              <a:t>already</a:t>
            </a:r>
            <a:r>
              <a:rPr lang="cs-CZ" sz="2800" dirty="0" smtClean="0">
                <a:solidFill>
                  <a:schemeClr val="tx1"/>
                </a:solidFill>
              </a:rPr>
              <a:t>).</a:t>
            </a:r>
            <a:endParaRPr lang="cs-CZ" sz="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cs-CZ" sz="3000" dirty="0" smtClean="0">
              <a:solidFill>
                <a:schemeClr val="tx1"/>
              </a:solidFill>
            </a:endParaRPr>
          </a:p>
          <a:p>
            <a:endParaRPr lang="cs-CZ" sz="2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cs-CZ" sz="1000" dirty="0">
              <a:solidFill>
                <a:schemeClr val="tx1"/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2462771" y="5240853"/>
            <a:ext cx="8749846" cy="661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GB" sz="2800" dirty="0" smtClean="0"/>
              <a:t>Have you ever</a:t>
            </a:r>
            <a:r>
              <a:rPr lang="cs-CZ" sz="2800" dirty="0" smtClean="0"/>
              <a:t> </a:t>
            </a:r>
            <a:r>
              <a:rPr lang="en-GB" sz="2800" dirty="0" smtClean="0"/>
              <a:t>been </a:t>
            </a:r>
            <a:r>
              <a:rPr lang="en-GB" sz="2800" b="1" dirty="0" smtClean="0">
                <a:solidFill>
                  <a:schemeClr val="accent2">
                    <a:lumMod val="75000"/>
                  </a:schemeClr>
                </a:solidFill>
              </a:rPr>
              <a:t>to</a:t>
            </a:r>
            <a:r>
              <a:rPr lang="en-GB" sz="2800" dirty="0" smtClean="0"/>
              <a:t> the National Museum? </a:t>
            </a:r>
          </a:p>
          <a:p>
            <a:endParaRPr lang="cs-CZ" sz="900" dirty="0" smtClean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2592925" y="1537404"/>
            <a:ext cx="8911687" cy="71891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cs-CZ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POZNÁMKA</a:t>
            </a:r>
            <a:endParaRPr lang="cs-CZ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6816582" y="5829424"/>
            <a:ext cx="53754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Už jsi byl v </a:t>
            </a:r>
            <a:r>
              <a:rPr lang="cs-CZ" sz="24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</a:t>
            </a:r>
            <a:r>
              <a:rPr lang="cs-CZ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árodním muzeu? </a:t>
            </a:r>
            <a:endParaRPr lang="cs-CZ" sz="24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2547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18915"/>
          </a:xfrm>
        </p:spPr>
        <p:txBody>
          <a:bodyPr>
            <a:normAutofit/>
          </a:bodyPr>
          <a:lstStyle/>
          <a:p>
            <a:r>
              <a:rPr lang="cs-CZ" sz="4000" dirty="0" smtClean="0"/>
              <a:t>Výsledek minulého děje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500187"/>
            <a:ext cx="8915400" cy="1475242"/>
          </a:xfrm>
        </p:spPr>
        <p:txBody>
          <a:bodyPr>
            <a:normAutofit/>
          </a:bodyPr>
          <a:lstStyle/>
          <a:p>
            <a:pPr marL="449263" indent="-449263"/>
            <a:r>
              <a:rPr lang="cs-CZ" sz="2800" dirty="0" smtClean="0">
                <a:solidFill>
                  <a:schemeClr val="tx1"/>
                </a:solidFill>
              </a:rPr>
              <a:t>Popisujeme </a:t>
            </a:r>
            <a:r>
              <a:rPr lang="cs-CZ" sz="2800" b="1" dirty="0" smtClean="0">
                <a:solidFill>
                  <a:schemeClr val="tx1"/>
                </a:solidFill>
              </a:rPr>
              <a:t>děj</a:t>
            </a:r>
            <a:r>
              <a:rPr lang="cs-CZ" sz="2800" dirty="0" smtClean="0">
                <a:solidFill>
                  <a:schemeClr val="tx1"/>
                </a:solidFill>
              </a:rPr>
              <a:t>, který začal nebo proběhl v minulosti, ale je ještě </a:t>
            </a:r>
            <a:r>
              <a:rPr lang="cs-CZ" sz="2800" b="1" dirty="0" smtClean="0">
                <a:solidFill>
                  <a:schemeClr val="tx1"/>
                </a:solidFill>
              </a:rPr>
              <a:t>aktuální</a:t>
            </a:r>
            <a:r>
              <a:rPr lang="cs-CZ" sz="2800" dirty="0" smtClean="0">
                <a:solidFill>
                  <a:schemeClr val="tx1"/>
                </a:solidFill>
              </a:rPr>
              <a:t>, svými </a:t>
            </a:r>
            <a:r>
              <a:rPr lang="cs-CZ" sz="2800" b="1" dirty="0" smtClean="0">
                <a:solidFill>
                  <a:schemeClr val="tx1"/>
                </a:solidFill>
              </a:rPr>
              <a:t>důsledky sahá do přítomnosti. </a:t>
            </a:r>
            <a:endParaRPr lang="cs-CZ" sz="3000" dirty="0" smtClean="0">
              <a:solidFill>
                <a:schemeClr val="tx1"/>
              </a:solidFill>
            </a:endParaRPr>
          </a:p>
          <a:p>
            <a:endParaRPr lang="cs-CZ" sz="2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cs-CZ" sz="1000" dirty="0">
              <a:solidFill>
                <a:schemeClr val="tx1"/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2413084" y="3277734"/>
            <a:ext cx="8749846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GB" sz="2800" dirty="0" smtClean="0"/>
              <a:t>I have lost</a:t>
            </a:r>
            <a:r>
              <a:rPr lang="cs-CZ" sz="2800" dirty="0" smtClean="0"/>
              <a:t> my </a:t>
            </a:r>
            <a:r>
              <a:rPr lang="en-GB" sz="2800" dirty="0" smtClean="0"/>
              <a:t>passport. What can I do</a:t>
            </a:r>
            <a:r>
              <a:rPr lang="cs-CZ" sz="2800" dirty="0" smtClean="0"/>
              <a:t>?</a:t>
            </a:r>
          </a:p>
          <a:p>
            <a:pPr>
              <a:spcBef>
                <a:spcPts val="600"/>
              </a:spcBef>
            </a:pPr>
            <a:r>
              <a:rPr lang="cs-CZ" sz="2800" dirty="0"/>
              <a:t>	</a:t>
            </a:r>
            <a:r>
              <a:rPr lang="cs-CZ" sz="2800" dirty="0" smtClean="0"/>
              <a:t>					</a:t>
            </a:r>
            <a:r>
              <a:rPr lang="cs-CZ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(Potřebuju ho.)</a:t>
            </a:r>
          </a:p>
          <a:p>
            <a:pPr>
              <a:spcBef>
                <a:spcPts val="600"/>
              </a:spcBef>
            </a:pPr>
            <a:endParaRPr lang="en-GB" sz="2000" i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spcBef>
                <a:spcPts val="600"/>
              </a:spcBef>
            </a:pPr>
            <a:r>
              <a:rPr lang="en-GB" sz="2800" dirty="0" smtClean="0"/>
              <a:t>Have you bought the newspaper?</a:t>
            </a:r>
            <a:endParaRPr lang="cs-CZ" sz="2800" dirty="0" smtClean="0"/>
          </a:p>
          <a:p>
            <a:pPr>
              <a:spcBef>
                <a:spcPts val="600"/>
              </a:spcBef>
            </a:pPr>
            <a:r>
              <a:rPr lang="cs-CZ" sz="20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				(Chci si je teď přečíst.)</a:t>
            </a:r>
            <a:endParaRPr lang="en-GB" sz="20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spcBef>
                <a:spcPts val="600"/>
              </a:spcBef>
            </a:pPr>
            <a:endParaRPr lang="en-GB" sz="2800" dirty="0" smtClean="0"/>
          </a:p>
          <a:p>
            <a:endParaRPr lang="cs-CZ" sz="900" dirty="0" smtClean="0"/>
          </a:p>
        </p:txBody>
      </p:sp>
    </p:spTree>
    <p:extLst>
      <p:ext uri="{BB962C8B-B14F-4D97-AF65-F5344CB8AC3E}">
        <p14:creationId xmlns:p14="http://schemas.microsoft.com/office/powerpoint/2010/main" val="822672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18915"/>
          </a:xfrm>
        </p:spPr>
        <p:txBody>
          <a:bodyPr>
            <a:normAutofit/>
          </a:bodyPr>
          <a:lstStyle/>
          <a:p>
            <a:r>
              <a:rPr lang="cs-CZ" sz="4000" dirty="0" smtClean="0"/>
              <a:t>Výsledek minulého děje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500186"/>
            <a:ext cx="8915400" cy="1777547"/>
          </a:xfrm>
        </p:spPr>
        <p:txBody>
          <a:bodyPr>
            <a:normAutofit/>
          </a:bodyPr>
          <a:lstStyle/>
          <a:p>
            <a:pPr marL="449263" indent="-449263"/>
            <a:r>
              <a:rPr lang="cs-CZ" sz="2800" dirty="0" smtClean="0">
                <a:solidFill>
                  <a:schemeClr val="tx1"/>
                </a:solidFill>
              </a:rPr>
              <a:t>Ve zpravodajství jsou pomocí předpřítomného času oznamovány </a:t>
            </a:r>
            <a:r>
              <a:rPr lang="cs-CZ" sz="2800" b="1" dirty="0" smtClean="0">
                <a:solidFill>
                  <a:schemeClr val="tx1"/>
                </a:solidFill>
              </a:rPr>
              <a:t>novinky</a:t>
            </a:r>
            <a:r>
              <a:rPr lang="cs-CZ" sz="2800" dirty="0" smtClean="0">
                <a:solidFill>
                  <a:schemeClr val="tx1"/>
                </a:solidFill>
              </a:rPr>
              <a:t>, </a:t>
            </a:r>
            <a:r>
              <a:rPr lang="cs-CZ" sz="2800" b="1" dirty="0" smtClean="0">
                <a:solidFill>
                  <a:schemeClr val="tx1"/>
                </a:solidFill>
              </a:rPr>
              <a:t>zprávy</a:t>
            </a:r>
            <a:r>
              <a:rPr lang="cs-CZ" sz="2800" dirty="0" smtClean="0">
                <a:solidFill>
                  <a:schemeClr val="tx1"/>
                </a:solidFill>
              </a:rPr>
              <a:t> a </a:t>
            </a:r>
            <a:r>
              <a:rPr lang="cs-CZ" sz="2800" b="1" dirty="0" smtClean="0">
                <a:solidFill>
                  <a:schemeClr val="tx1"/>
                </a:solidFill>
              </a:rPr>
              <a:t>aktuální události</a:t>
            </a:r>
            <a:r>
              <a:rPr lang="cs-CZ" sz="2800" dirty="0" smtClean="0">
                <a:solidFill>
                  <a:schemeClr val="tx1"/>
                </a:solidFill>
              </a:rPr>
              <a:t>, které mají vliv na přítomnost</a:t>
            </a:r>
            <a:r>
              <a:rPr lang="cs-CZ" sz="2800" b="1" dirty="0" smtClean="0">
                <a:solidFill>
                  <a:schemeClr val="tx1"/>
                </a:solidFill>
              </a:rPr>
              <a:t>. </a:t>
            </a:r>
            <a:endParaRPr lang="cs-CZ" sz="3000" dirty="0" smtClean="0">
              <a:solidFill>
                <a:schemeClr val="tx1"/>
              </a:solidFill>
            </a:endParaRPr>
          </a:p>
          <a:p>
            <a:endParaRPr lang="cs-CZ" sz="2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cs-CZ" sz="1000" dirty="0">
              <a:solidFill>
                <a:schemeClr val="tx1"/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2413084" y="3277734"/>
            <a:ext cx="8749846" cy="2939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GB" sz="2800" dirty="0" smtClean="0"/>
              <a:t>There has been an earthquake in Greece</a:t>
            </a:r>
            <a:r>
              <a:rPr lang="cs-CZ" sz="2800" dirty="0" smtClean="0"/>
              <a:t>.</a:t>
            </a:r>
          </a:p>
          <a:p>
            <a:pPr>
              <a:spcBef>
                <a:spcPts val="600"/>
              </a:spcBef>
            </a:pPr>
            <a:endParaRPr lang="en-GB" sz="3600" i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spcBef>
                <a:spcPts val="600"/>
              </a:spcBef>
            </a:pPr>
            <a:r>
              <a:rPr lang="en-GB" sz="2800" dirty="0" smtClean="0"/>
              <a:t>The government has decided to raise taxes</a:t>
            </a:r>
            <a:r>
              <a:rPr lang="cs-CZ" sz="2800" dirty="0" smtClean="0"/>
              <a:t>.</a:t>
            </a:r>
          </a:p>
          <a:p>
            <a:pPr>
              <a:spcBef>
                <a:spcPts val="600"/>
              </a:spcBef>
            </a:pPr>
            <a:endParaRPr lang="cs-CZ" sz="3600" dirty="0"/>
          </a:p>
          <a:p>
            <a:pPr>
              <a:spcBef>
                <a:spcPts val="600"/>
              </a:spcBef>
            </a:pPr>
            <a:r>
              <a:rPr lang="en-GB" sz="2800" dirty="0" smtClean="0"/>
              <a:t>Another secondary school </a:t>
            </a:r>
            <a:r>
              <a:rPr lang="cs-CZ" sz="2800" dirty="0" smtClean="0"/>
              <a:t>has </a:t>
            </a:r>
            <a:r>
              <a:rPr lang="en-GB" sz="2800" dirty="0" smtClean="0"/>
              <a:t>been</a:t>
            </a:r>
            <a:r>
              <a:rPr lang="cs-CZ" sz="2800" dirty="0" smtClean="0"/>
              <a:t> </a:t>
            </a:r>
            <a:r>
              <a:rPr lang="en-GB" sz="2800" dirty="0" smtClean="0"/>
              <a:t>closed</a:t>
            </a:r>
            <a:r>
              <a:rPr lang="cs-CZ" sz="2800" dirty="0" smtClean="0"/>
              <a:t>.</a:t>
            </a:r>
            <a:endParaRPr lang="en-GB" sz="2800" dirty="0" smtClean="0"/>
          </a:p>
          <a:p>
            <a:endParaRPr lang="cs-CZ" sz="900" dirty="0" smtClean="0"/>
          </a:p>
        </p:txBody>
      </p:sp>
      <p:sp>
        <p:nvSpPr>
          <p:cNvPr id="5" name="TextovéPole 4"/>
          <p:cNvSpPr txBox="1"/>
          <p:nvPr/>
        </p:nvSpPr>
        <p:spPr>
          <a:xfrm>
            <a:off x="6564622" y="3835680"/>
            <a:ext cx="53754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 Řecku bylo zemětřesení.</a:t>
            </a:r>
            <a:endParaRPr lang="cs-CZ" sz="24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6564622" y="4939845"/>
            <a:ext cx="57569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Vláda se rozhodla zvýšit daně.</a:t>
            </a:r>
            <a:endParaRPr lang="cs-CZ" sz="24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6564622" y="6044010"/>
            <a:ext cx="53754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Další střední škola byla uzavřena.</a:t>
            </a:r>
            <a:endParaRPr lang="cs-CZ" sz="24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9719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18915"/>
          </a:xfrm>
        </p:spPr>
        <p:txBody>
          <a:bodyPr>
            <a:normAutofit/>
          </a:bodyPr>
          <a:lstStyle/>
          <a:p>
            <a:r>
              <a:rPr lang="cs-CZ" sz="4000" dirty="0" smtClean="0"/>
              <a:t>Výsledek minulého děje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500186"/>
            <a:ext cx="8915400" cy="1777547"/>
          </a:xfrm>
        </p:spPr>
        <p:txBody>
          <a:bodyPr>
            <a:normAutofit lnSpcReduction="10000"/>
          </a:bodyPr>
          <a:lstStyle/>
          <a:p>
            <a:pPr marL="449263" indent="-449263"/>
            <a:r>
              <a:rPr lang="cs-CZ" sz="2800" dirty="0" smtClean="0">
                <a:solidFill>
                  <a:schemeClr val="tx1"/>
                </a:solidFill>
              </a:rPr>
              <a:t>Vyjadřujeme že se nějaký děj už odehrál / ještě neodehrál, nebo se ptáme, jestli se už uskutečnil děj, který měl podle očekávání proběhnout. </a:t>
            </a:r>
            <a:endParaRPr lang="cs-CZ" sz="3000" dirty="0" smtClean="0">
              <a:solidFill>
                <a:schemeClr val="tx1"/>
              </a:solidFill>
            </a:endParaRPr>
          </a:p>
          <a:p>
            <a:endParaRPr lang="cs-CZ" sz="2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cs-CZ" sz="1000" dirty="0">
              <a:solidFill>
                <a:schemeClr val="tx1"/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2413084" y="3277734"/>
            <a:ext cx="8749846" cy="2939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GB" sz="2800" dirty="0" smtClean="0"/>
              <a:t>Thanks but I</a:t>
            </a:r>
            <a:r>
              <a:rPr lang="en-GB" sz="2800" dirty="0" smtClean="0">
                <a:cs typeface="Arial" panose="020B0604020202020204" pitchFamily="34" charset="0"/>
              </a:rPr>
              <a:t>'ve already had coffee</a:t>
            </a:r>
            <a:r>
              <a:rPr lang="cs-CZ" sz="2800" dirty="0" smtClean="0">
                <a:cs typeface="Arial" panose="020B0604020202020204" pitchFamily="34" charset="0"/>
              </a:rPr>
              <a:t>.</a:t>
            </a:r>
            <a:endParaRPr lang="cs-CZ" sz="2800" dirty="0" smtClean="0"/>
          </a:p>
          <a:p>
            <a:pPr>
              <a:spcBef>
                <a:spcPts val="600"/>
              </a:spcBef>
            </a:pPr>
            <a:endParaRPr lang="en-GB" sz="3600" i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spcBef>
                <a:spcPts val="600"/>
              </a:spcBef>
            </a:pPr>
            <a:r>
              <a:rPr lang="en-GB" sz="2800" dirty="0" smtClean="0"/>
              <a:t>Chris has just called and left a message for you.</a:t>
            </a:r>
          </a:p>
          <a:p>
            <a:pPr>
              <a:spcBef>
                <a:spcPts val="600"/>
              </a:spcBef>
            </a:pPr>
            <a:endParaRPr lang="cs-CZ" sz="3600" dirty="0"/>
          </a:p>
          <a:p>
            <a:pPr>
              <a:spcBef>
                <a:spcPts val="600"/>
              </a:spcBef>
            </a:pPr>
            <a:r>
              <a:rPr lang="en-GB" sz="2800" dirty="0" smtClean="0"/>
              <a:t>I haven</a:t>
            </a:r>
            <a:r>
              <a:rPr lang="en-GB" sz="2800" dirty="0" smtClean="0">
                <a:cs typeface="Arial" panose="020B0604020202020204" pitchFamily="34" charset="0"/>
              </a:rPr>
              <a:t>'t met Jane'</a:t>
            </a:r>
            <a:r>
              <a:rPr lang="cs-CZ" sz="2800" dirty="0" smtClean="0">
                <a:cs typeface="Arial" panose="020B0604020202020204" pitchFamily="34" charset="0"/>
              </a:rPr>
              <a:t>s </a:t>
            </a:r>
            <a:r>
              <a:rPr lang="en-GB" sz="2800" dirty="0" smtClean="0">
                <a:cs typeface="Arial" panose="020B0604020202020204" pitchFamily="34" charset="0"/>
              </a:rPr>
              <a:t>boyfriend</a:t>
            </a:r>
            <a:r>
              <a:rPr lang="cs-CZ" sz="2800" dirty="0" smtClean="0"/>
              <a:t>. </a:t>
            </a:r>
            <a:r>
              <a:rPr lang="en-GB" sz="2800" dirty="0" smtClean="0"/>
              <a:t>Have you</a:t>
            </a:r>
            <a:r>
              <a:rPr lang="cs-CZ" sz="2800" dirty="0" smtClean="0"/>
              <a:t>?</a:t>
            </a:r>
            <a:endParaRPr lang="en-GB" sz="2800" dirty="0" smtClean="0"/>
          </a:p>
          <a:p>
            <a:endParaRPr lang="cs-CZ" sz="900" dirty="0" smtClean="0"/>
          </a:p>
        </p:txBody>
      </p:sp>
      <p:sp>
        <p:nvSpPr>
          <p:cNvPr id="5" name="TextovéPole 4"/>
          <p:cNvSpPr txBox="1"/>
          <p:nvPr/>
        </p:nvSpPr>
        <p:spPr>
          <a:xfrm>
            <a:off x="6564622" y="3835680"/>
            <a:ext cx="53754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Díky, ale kávu už jsem měla.</a:t>
            </a:r>
            <a:endParaRPr lang="cs-CZ" sz="24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6564622" y="4939845"/>
            <a:ext cx="57569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Chris</a:t>
            </a:r>
            <a:r>
              <a:rPr lang="cs-CZ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právě volal a nechal ti vzkaz.</a:t>
            </a:r>
            <a:endParaRPr lang="cs-CZ" sz="24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4542972" y="6044010"/>
            <a:ext cx="79486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Ještě jsem se nesetkal s Janiným přítelem. Ty jo?</a:t>
            </a:r>
            <a:endParaRPr lang="cs-CZ" sz="24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8781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414586" y="690787"/>
            <a:ext cx="9051245" cy="5952899"/>
          </a:xfrm>
        </p:spPr>
        <p:txBody>
          <a:bodyPr>
            <a:normAutofit fontScale="92500"/>
          </a:bodyPr>
          <a:lstStyle/>
          <a:p>
            <a:pPr marL="449263" indent="-449263"/>
            <a:r>
              <a:rPr lang="cs-CZ" sz="3000" dirty="0" smtClean="0">
                <a:solidFill>
                  <a:schemeClr val="tx1"/>
                </a:solidFill>
              </a:rPr>
              <a:t>Pokud uvedeme nebo máme na mysli </a:t>
            </a:r>
            <a:r>
              <a:rPr lang="cs-CZ" sz="3000" b="1" dirty="0" smtClean="0">
                <a:solidFill>
                  <a:schemeClr val="tx1"/>
                </a:solidFill>
              </a:rPr>
              <a:t>konkrétní dobu</a:t>
            </a:r>
            <a:r>
              <a:rPr lang="cs-CZ" sz="3000" dirty="0" smtClean="0">
                <a:solidFill>
                  <a:schemeClr val="tx1"/>
                </a:solidFill>
              </a:rPr>
              <a:t>, </a:t>
            </a:r>
            <a:r>
              <a:rPr lang="cs-CZ" sz="3000" b="1" dirty="0" smtClean="0">
                <a:solidFill>
                  <a:srgbClr val="C00000"/>
                </a:solidFill>
              </a:rPr>
              <a:t>nejedná</a:t>
            </a:r>
            <a:r>
              <a:rPr lang="cs-CZ" sz="3000" dirty="0" smtClean="0">
                <a:solidFill>
                  <a:schemeClr val="tx1"/>
                </a:solidFill>
              </a:rPr>
              <a:t> se o předpřítomný čas!</a:t>
            </a:r>
          </a:p>
          <a:p>
            <a:pPr marL="449263" indent="-449263"/>
            <a:endParaRPr lang="cs-CZ" sz="1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GB" sz="2800" dirty="0" smtClean="0">
                <a:solidFill>
                  <a:schemeClr val="accent1"/>
                </a:solidFill>
              </a:rPr>
              <a:t>Have</a:t>
            </a:r>
            <a:r>
              <a:rPr lang="en-GB" sz="2800" dirty="0" smtClean="0">
                <a:solidFill>
                  <a:schemeClr val="tx1"/>
                </a:solidFill>
              </a:rPr>
              <a:t> you ever </a:t>
            </a:r>
            <a:r>
              <a:rPr lang="en-GB" sz="2800" dirty="0" smtClean="0">
                <a:solidFill>
                  <a:schemeClr val="accent1"/>
                </a:solidFill>
              </a:rPr>
              <a:t>read</a:t>
            </a:r>
            <a:r>
              <a:rPr lang="en-GB" sz="2800" dirty="0" smtClean="0">
                <a:solidFill>
                  <a:schemeClr val="tx1"/>
                </a:solidFill>
              </a:rPr>
              <a:t> Shakespeare? </a:t>
            </a:r>
            <a:endParaRPr lang="cs-CZ" sz="2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GB" sz="2800" dirty="0" smtClean="0">
                <a:solidFill>
                  <a:schemeClr val="tx1"/>
                </a:solidFill>
              </a:rPr>
              <a:t>– Yes, I </a:t>
            </a:r>
            <a:r>
              <a:rPr lang="en-GB" sz="2800" dirty="0" smtClean="0">
                <a:solidFill>
                  <a:schemeClr val="accent1"/>
                </a:solidFill>
              </a:rPr>
              <a:t>have read </a:t>
            </a:r>
            <a:r>
              <a:rPr lang="en-GB" sz="2800" dirty="0" smtClean="0">
                <a:solidFill>
                  <a:schemeClr val="tx1"/>
                </a:solidFill>
              </a:rPr>
              <a:t>Romeo and Juliet. </a:t>
            </a:r>
            <a:endParaRPr lang="cs-CZ" sz="2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GB" sz="2800" dirty="0" smtClean="0">
                <a:solidFill>
                  <a:schemeClr val="tx1"/>
                </a:solidFill>
              </a:rPr>
              <a:t>I </a:t>
            </a:r>
            <a:r>
              <a:rPr lang="en-GB" sz="2800" dirty="0" smtClean="0">
                <a:solidFill>
                  <a:srgbClr val="C00000"/>
                </a:solidFill>
              </a:rPr>
              <a:t>read</a:t>
            </a:r>
            <a:r>
              <a:rPr lang="en-GB" sz="2800" dirty="0" smtClean="0">
                <a:solidFill>
                  <a:schemeClr val="tx1"/>
                </a:solidFill>
              </a:rPr>
              <a:t> it when I </a:t>
            </a:r>
            <a:r>
              <a:rPr lang="en-GB" sz="2800" b="1" dirty="0" smtClean="0">
                <a:solidFill>
                  <a:schemeClr val="tx1"/>
                </a:solidFill>
              </a:rPr>
              <a:t>was at secondary school</a:t>
            </a:r>
            <a:r>
              <a:rPr lang="en-GB" sz="2800" dirty="0" smtClean="0">
                <a:solidFill>
                  <a:schemeClr val="tx1"/>
                </a:solidFill>
              </a:rPr>
              <a:t>.</a:t>
            </a:r>
            <a:endParaRPr lang="cs-CZ" sz="2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cs-CZ" sz="2800" dirty="0" smtClean="0">
                <a:solidFill>
                  <a:schemeClr val="tx1"/>
                </a:solidFill>
              </a:rPr>
              <a:t>And I</a:t>
            </a:r>
            <a:r>
              <a:rPr lang="en-GB" sz="2800" dirty="0" smtClean="0">
                <a:solidFill>
                  <a:srgbClr val="92278F"/>
                </a:solidFill>
                <a:cs typeface="Arial" panose="020B0604020202020204" pitchFamily="34" charset="0"/>
              </a:rPr>
              <a:t>'</a:t>
            </a:r>
            <a:r>
              <a:rPr lang="cs-CZ" sz="2800" dirty="0" smtClean="0">
                <a:solidFill>
                  <a:srgbClr val="92278F"/>
                </a:solidFill>
                <a:cs typeface="Arial" panose="020B0604020202020204" pitchFamily="34" charset="0"/>
              </a:rPr>
              <a:t>ve </a:t>
            </a:r>
            <a:r>
              <a:rPr lang="en-GB" sz="2800" dirty="0" smtClean="0">
                <a:solidFill>
                  <a:srgbClr val="92278F"/>
                </a:solidFill>
                <a:cs typeface="Arial" panose="020B0604020202020204" pitchFamily="34" charset="0"/>
              </a:rPr>
              <a:t>seen </a:t>
            </a:r>
            <a:r>
              <a:rPr lang="en-GB" sz="2800" dirty="0" smtClean="0">
                <a:solidFill>
                  <a:schemeClr val="tx1"/>
                </a:solidFill>
                <a:cs typeface="Arial" panose="020B0604020202020204" pitchFamily="34" charset="0"/>
              </a:rPr>
              <a:t>the film twice</a:t>
            </a:r>
            <a:r>
              <a:rPr lang="cs-CZ" sz="2800" dirty="0" smtClean="0">
                <a:solidFill>
                  <a:schemeClr val="tx1"/>
                </a:solidFill>
                <a:cs typeface="Arial" panose="020B0604020202020204" pitchFamily="34" charset="0"/>
              </a:rPr>
              <a:t>.</a:t>
            </a:r>
            <a:r>
              <a:rPr lang="en-GB" sz="2800" dirty="0" smtClean="0">
                <a:solidFill>
                  <a:schemeClr val="tx1"/>
                </a:solidFill>
              </a:rPr>
              <a:t> </a:t>
            </a:r>
            <a:endParaRPr lang="cs-CZ" sz="2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GB" sz="2800" b="1" dirty="0" smtClean="0">
                <a:solidFill>
                  <a:schemeClr val="tx1"/>
                </a:solidFill>
              </a:rPr>
              <a:t>Last year </a:t>
            </a:r>
            <a:r>
              <a:rPr lang="en-GB" sz="2800" dirty="0" smtClean="0">
                <a:solidFill>
                  <a:schemeClr val="tx1"/>
                </a:solidFill>
              </a:rPr>
              <a:t>I also</a:t>
            </a:r>
            <a:r>
              <a:rPr lang="cs-CZ" sz="2800" dirty="0" smtClean="0">
                <a:solidFill>
                  <a:schemeClr val="tx1"/>
                </a:solidFill>
              </a:rPr>
              <a:t> </a:t>
            </a:r>
            <a:r>
              <a:rPr lang="en-GB" sz="2800" dirty="0" smtClean="0">
                <a:solidFill>
                  <a:srgbClr val="C00000"/>
                </a:solidFill>
              </a:rPr>
              <a:t>saw</a:t>
            </a:r>
            <a:r>
              <a:rPr lang="en-GB" sz="2800" dirty="0" smtClean="0">
                <a:solidFill>
                  <a:schemeClr val="tx1"/>
                </a:solidFill>
              </a:rPr>
              <a:t> Hamlet at the National Theatre.</a:t>
            </a:r>
          </a:p>
          <a:p>
            <a:pPr marL="0" indent="0">
              <a:buNone/>
            </a:pPr>
            <a:endParaRPr lang="cs-CZ" sz="1000" dirty="0" smtClean="0">
              <a:solidFill>
                <a:schemeClr val="tx1"/>
              </a:solidFill>
            </a:endParaRPr>
          </a:p>
          <a:p>
            <a:pPr marL="442913" indent="-442913"/>
            <a:r>
              <a:rPr lang="cs-CZ" sz="3000" dirty="0" smtClean="0">
                <a:solidFill>
                  <a:schemeClr val="tx1"/>
                </a:solidFill>
              </a:rPr>
              <a:t>V </a:t>
            </a:r>
            <a:r>
              <a:rPr lang="cs-CZ" sz="3000" dirty="0">
                <a:solidFill>
                  <a:schemeClr val="tx1"/>
                </a:solidFill>
              </a:rPr>
              <a:t>souvislém textu často nejprve předpřítomným časem konstatujeme, že se něco stalo. Další podrobnosti o okolnostech (např. </a:t>
            </a:r>
            <a:r>
              <a:rPr lang="cs-CZ" sz="3000" smtClean="0">
                <a:solidFill>
                  <a:schemeClr val="tx1"/>
                </a:solidFill>
              </a:rPr>
              <a:t>kdy) </a:t>
            </a:r>
            <a:r>
              <a:rPr lang="cs-CZ" sz="3000" dirty="0">
                <a:solidFill>
                  <a:schemeClr val="tx1"/>
                </a:solidFill>
              </a:rPr>
              <a:t>pak uvádíme v minulém čase prostém.</a:t>
            </a:r>
          </a:p>
          <a:p>
            <a:pPr marL="0" indent="0">
              <a:buNone/>
            </a:pPr>
            <a:endParaRPr lang="cs-CZ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2855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46182" y="688177"/>
            <a:ext cx="8911687" cy="718915"/>
          </a:xfrm>
        </p:spPr>
        <p:txBody>
          <a:bodyPr>
            <a:normAutofit fontScale="90000"/>
          </a:bodyPr>
          <a:lstStyle/>
          <a:p>
            <a:r>
              <a:rPr lang="cs-CZ" sz="4000" b="1" dirty="0" smtClean="0"/>
              <a:t>Signální výrazy pro předpřítomný čas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342469" y="1497639"/>
            <a:ext cx="8915400" cy="1025298"/>
          </a:xfrm>
        </p:spPr>
        <p:txBody>
          <a:bodyPr>
            <a:normAutofit/>
          </a:bodyPr>
          <a:lstStyle/>
          <a:p>
            <a:pPr marL="449263" indent="-449263"/>
            <a:r>
              <a:rPr lang="cs-CZ" sz="3000" dirty="0" smtClean="0">
                <a:solidFill>
                  <a:schemeClr val="tx1"/>
                </a:solidFill>
              </a:rPr>
              <a:t>Typické jsou výrazy, které vyjadřují dobu až do současnosti nebo posledního období. </a:t>
            </a:r>
          </a:p>
          <a:p>
            <a:pPr marL="449263" indent="-449263"/>
            <a:endParaRPr lang="cs-CZ" sz="10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cs-CZ" sz="1000" dirty="0">
              <a:solidFill>
                <a:schemeClr val="tx1"/>
              </a:solidFill>
            </a:endParaRP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2342469" y="2780620"/>
            <a:ext cx="6569303" cy="39503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80000"/>
            </a:pPr>
            <a:r>
              <a:rPr lang="cs-CZ" sz="2800" dirty="0" smtClean="0">
                <a:solidFill>
                  <a:schemeClr val="tx1"/>
                </a:solidFill>
              </a:rPr>
              <a:t> </a:t>
            </a:r>
            <a:r>
              <a:rPr lang="en-GB" sz="2800" dirty="0" smtClean="0">
                <a:solidFill>
                  <a:schemeClr val="tx1"/>
                </a:solidFill>
              </a:rPr>
              <a:t>ever</a:t>
            </a:r>
            <a:r>
              <a:rPr lang="cs-CZ" sz="2800" dirty="0" smtClean="0">
                <a:solidFill>
                  <a:schemeClr val="tx1"/>
                </a:solidFill>
              </a:rPr>
              <a:t>? - </a:t>
            </a:r>
            <a:r>
              <a:rPr lang="cs-CZ" sz="28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vůbec někdy?, už někdy?</a:t>
            </a:r>
          </a:p>
          <a:p>
            <a:pPr>
              <a:buSzPct val="80000"/>
            </a:pPr>
            <a:r>
              <a:rPr lang="cs-CZ" sz="2800" dirty="0" smtClean="0">
                <a:solidFill>
                  <a:schemeClr val="tx1"/>
                </a:solidFill>
              </a:rPr>
              <a:t> </a:t>
            </a:r>
            <a:r>
              <a:rPr lang="en-GB" sz="2800" dirty="0" smtClean="0">
                <a:solidFill>
                  <a:schemeClr val="tx1"/>
                </a:solidFill>
              </a:rPr>
              <a:t>never</a:t>
            </a:r>
            <a:r>
              <a:rPr lang="cs-CZ" sz="2800" dirty="0" smtClean="0">
                <a:solidFill>
                  <a:schemeClr val="tx1"/>
                </a:solidFill>
              </a:rPr>
              <a:t> - </a:t>
            </a:r>
            <a:r>
              <a:rPr lang="cs-CZ" sz="28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nikdy </a:t>
            </a:r>
          </a:p>
          <a:p>
            <a:pPr>
              <a:buSzPct val="80000"/>
            </a:pPr>
            <a:r>
              <a:rPr lang="cs-CZ" sz="2800" dirty="0">
                <a:solidFill>
                  <a:schemeClr val="tx1"/>
                </a:solidFill>
              </a:rPr>
              <a:t> </a:t>
            </a:r>
            <a:r>
              <a:rPr lang="en-GB" sz="2800" dirty="0" smtClean="0">
                <a:solidFill>
                  <a:schemeClr val="tx1"/>
                </a:solidFill>
              </a:rPr>
              <a:t>already</a:t>
            </a:r>
            <a:r>
              <a:rPr lang="cs-CZ" sz="2800" dirty="0" smtClean="0">
                <a:solidFill>
                  <a:schemeClr val="tx1"/>
                </a:solidFill>
              </a:rPr>
              <a:t> - </a:t>
            </a:r>
            <a:r>
              <a:rPr lang="cs-CZ" sz="28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už</a:t>
            </a:r>
          </a:p>
          <a:p>
            <a:pPr>
              <a:buSzPct val="80000"/>
            </a:pPr>
            <a:r>
              <a:rPr lang="cs-CZ" sz="2800" dirty="0">
                <a:solidFill>
                  <a:schemeClr val="tx1"/>
                </a:solidFill>
              </a:rPr>
              <a:t> </a:t>
            </a:r>
            <a:r>
              <a:rPr lang="en-GB" sz="2800" dirty="0" smtClean="0">
                <a:solidFill>
                  <a:schemeClr val="tx1"/>
                </a:solidFill>
              </a:rPr>
              <a:t>yet</a:t>
            </a:r>
            <a:r>
              <a:rPr lang="cs-CZ" sz="2800" dirty="0" smtClean="0">
                <a:solidFill>
                  <a:schemeClr val="tx1"/>
                </a:solidFill>
              </a:rPr>
              <a:t>? - </a:t>
            </a:r>
            <a:r>
              <a:rPr lang="cs-CZ" sz="28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už?</a:t>
            </a:r>
          </a:p>
          <a:p>
            <a:pPr>
              <a:buSzPct val="80000"/>
            </a:pPr>
            <a:r>
              <a:rPr lang="cs-CZ" sz="2800" dirty="0">
                <a:solidFill>
                  <a:schemeClr val="tx1"/>
                </a:solidFill>
              </a:rPr>
              <a:t> </a:t>
            </a:r>
            <a:r>
              <a:rPr lang="en-GB" sz="2800" dirty="0" smtClean="0">
                <a:solidFill>
                  <a:schemeClr val="tx1"/>
                </a:solidFill>
              </a:rPr>
              <a:t>not yet </a:t>
            </a:r>
            <a:r>
              <a:rPr lang="cs-CZ" sz="2800" dirty="0">
                <a:solidFill>
                  <a:schemeClr val="tx1"/>
                </a:solidFill>
              </a:rPr>
              <a:t>-</a:t>
            </a:r>
            <a:r>
              <a:rPr lang="cs-CZ" sz="2800" dirty="0" smtClean="0">
                <a:solidFill>
                  <a:schemeClr val="tx1"/>
                </a:solidFill>
              </a:rPr>
              <a:t> </a:t>
            </a:r>
            <a:r>
              <a:rPr lang="cs-CZ" sz="28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ještě ne</a:t>
            </a:r>
          </a:p>
          <a:p>
            <a:pPr>
              <a:buSzPct val="80000"/>
            </a:pPr>
            <a:r>
              <a:rPr lang="cs-CZ" sz="2800" dirty="0" smtClean="0">
                <a:solidFill>
                  <a:schemeClr val="tx1"/>
                </a:solidFill>
              </a:rPr>
              <a:t> </a:t>
            </a:r>
            <a:r>
              <a:rPr lang="en-GB" sz="2800" dirty="0" smtClean="0">
                <a:solidFill>
                  <a:schemeClr val="tx1"/>
                </a:solidFill>
              </a:rPr>
              <a:t>before</a:t>
            </a:r>
            <a:r>
              <a:rPr lang="cs-CZ" sz="2800" dirty="0" smtClean="0">
                <a:solidFill>
                  <a:schemeClr val="tx1"/>
                </a:solidFill>
              </a:rPr>
              <a:t> - </a:t>
            </a:r>
            <a:r>
              <a:rPr lang="cs-CZ" sz="28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už někdy dřív</a:t>
            </a:r>
          </a:p>
          <a:p>
            <a:pPr>
              <a:buSzPct val="80000"/>
            </a:pPr>
            <a:r>
              <a:rPr lang="cs-CZ" sz="2800" dirty="0" smtClean="0">
                <a:solidFill>
                  <a:schemeClr val="tx1"/>
                </a:solidFill>
              </a:rPr>
              <a:t> </a:t>
            </a:r>
            <a:r>
              <a:rPr lang="en-GB" sz="2800" dirty="0" smtClean="0">
                <a:solidFill>
                  <a:schemeClr val="tx1"/>
                </a:solidFill>
              </a:rPr>
              <a:t>so far </a:t>
            </a:r>
            <a:r>
              <a:rPr lang="cs-CZ" sz="2800" dirty="0">
                <a:solidFill>
                  <a:schemeClr val="tx1"/>
                </a:solidFill>
              </a:rPr>
              <a:t>-</a:t>
            </a:r>
            <a:r>
              <a:rPr lang="cs-CZ" sz="2800" dirty="0" smtClean="0">
                <a:solidFill>
                  <a:schemeClr val="tx1"/>
                </a:solidFill>
              </a:rPr>
              <a:t> </a:t>
            </a:r>
            <a:r>
              <a:rPr lang="cs-CZ" sz="28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až dosud</a:t>
            </a:r>
          </a:p>
          <a:p>
            <a:pPr marL="0" indent="0">
              <a:buFont typeface="Wingdings 3" charset="2"/>
              <a:buNone/>
            </a:pPr>
            <a:endParaRPr lang="cs-CZ" sz="1000" dirty="0">
              <a:solidFill>
                <a:schemeClr val="tx1"/>
              </a:solidFill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6800169" y="3357562"/>
            <a:ext cx="5145088" cy="33734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80000"/>
            </a:pPr>
            <a:r>
              <a:rPr lang="cs-CZ" sz="2800" dirty="0" smtClean="0">
                <a:solidFill>
                  <a:schemeClr val="tx1"/>
                </a:solidFill>
              </a:rPr>
              <a:t>up </a:t>
            </a:r>
            <a:r>
              <a:rPr lang="en-GB" sz="2800" dirty="0" smtClean="0">
                <a:solidFill>
                  <a:schemeClr val="tx1"/>
                </a:solidFill>
              </a:rPr>
              <a:t>to</a:t>
            </a:r>
            <a:r>
              <a:rPr lang="cs-CZ" sz="2800" dirty="0" smtClean="0">
                <a:solidFill>
                  <a:schemeClr val="tx1"/>
                </a:solidFill>
              </a:rPr>
              <a:t> </a:t>
            </a:r>
            <a:r>
              <a:rPr lang="en-GB" sz="2800" dirty="0" smtClean="0">
                <a:solidFill>
                  <a:schemeClr val="tx1"/>
                </a:solidFill>
              </a:rPr>
              <a:t>now/till now </a:t>
            </a:r>
            <a:r>
              <a:rPr lang="cs-CZ" sz="2800" dirty="0" smtClean="0">
                <a:solidFill>
                  <a:schemeClr val="tx1"/>
                </a:solidFill>
              </a:rPr>
              <a:t>- </a:t>
            </a:r>
            <a:r>
              <a:rPr lang="cs-CZ" sz="2800" i="1" dirty="0" smtClean="0"/>
              <a:t>dosud</a:t>
            </a:r>
          </a:p>
          <a:p>
            <a:pPr>
              <a:buSzPct val="80000"/>
            </a:pPr>
            <a:r>
              <a:rPr lang="en-GB" sz="2800" dirty="0" smtClean="0">
                <a:solidFill>
                  <a:schemeClr val="tx1"/>
                </a:solidFill>
              </a:rPr>
              <a:t>always</a:t>
            </a:r>
            <a:r>
              <a:rPr lang="cs-CZ" sz="2800" dirty="0" smtClean="0">
                <a:solidFill>
                  <a:schemeClr val="tx1"/>
                </a:solidFill>
              </a:rPr>
              <a:t> - </a:t>
            </a:r>
            <a:r>
              <a:rPr lang="cs-CZ" sz="28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vždy</a:t>
            </a:r>
          </a:p>
          <a:p>
            <a:pPr>
              <a:buSzPct val="80000"/>
            </a:pPr>
            <a:r>
              <a:rPr lang="cs-CZ" sz="2800" dirty="0" smtClean="0">
                <a:solidFill>
                  <a:schemeClr val="tx1"/>
                </a:solidFill>
              </a:rPr>
              <a:t> just - </a:t>
            </a:r>
            <a:r>
              <a:rPr lang="cs-CZ" sz="28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právě</a:t>
            </a:r>
          </a:p>
          <a:p>
            <a:pPr>
              <a:buSzPct val="80000"/>
            </a:pPr>
            <a:r>
              <a:rPr lang="cs-CZ" sz="2800" dirty="0">
                <a:solidFill>
                  <a:schemeClr val="tx1"/>
                </a:solidFill>
              </a:rPr>
              <a:t> </a:t>
            </a:r>
            <a:r>
              <a:rPr lang="en-GB" sz="2800" dirty="0" smtClean="0">
                <a:solidFill>
                  <a:schemeClr val="tx1"/>
                </a:solidFill>
              </a:rPr>
              <a:t>recently</a:t>
            </a:r>
            <a:r>
              <a:rPr lang="cs-CZ" sz="2800" dirty="0" smtClean="0">
                <a:solidFill>
                  <a:schemeClr val="tx1"/>
                </a:solidFill>
              </a:rPr>
              <a:t> - </a:t>
            </a:r>
            <a:r>
              <a:rPr lang="cs-CZ" sz="28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nedávno</a:t>
            </a:r>
          </a:p>
          <a:p>
            <a:pPr>
              <a:buSzPct val="80000"/>
            </a:pPr>
            <a:r>
              <a:rPr lang="cs-CZ" sz="2800" dirty="0" smtClean="0">
                <a:solidFill>
                  <a:schemeClr val="tx1"/>
                </a:solidFill>
              </a:rPr>
              <a:t> </a:t>
            </a:r>
            <a:r>
              <a:rPr lang="en-GB" sz="2800" dirty="0" smtClean="0">
                <a:solidFill>
                  <a:schemeClr val="tx1"/>
                </a:solidFill>
              </a:rPr>
              <a:t>lately</a:t>
            </a:r>
            <a:r>
              <a:rPr lang="cs-CZ" sz="2800" dirty="0" smtClean="0">
                <a:solidFill>
                  <a:schemeClr val="tx1"/>
                </a:solidFill>
              </a:rPr>
              <a:t> - </a:t>
            </a:r>
            <a:r>
              <a:rPr lang="cs-CZ" sz="28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v poslední době</a:t>
            </a:r>
          </a:p>
          <a:p>
            <a:pPr>
              <a:buSzPct val="80000"/>
            </a:pPr>
            <a:r>
              <a:rPr lang="cs-CZ" sz="28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GB" sz="2800" dirty="0" smtClean="0">
                <a:solidFill>
                  <a:schemeClr val="tx1"/>
                </a:solidFill>
              </a:rPr>
              <a:t>today</a:t>
            </a:r>
            <a:r>
              <a:rPr lang="en-GB" sz="2800" i="1" dirty="0" smtClean="0">
                <a:solidFill>
                  <a:schemeClr val="tx1"/>
                </a:solidFill>
              </a:rPr>
              <a:t> </a:t>
            </a:r>
            <a:r>
              <a:rPr lang="en-GB" sz="28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/ </a:t>
            </a:r>
            <a:r>
              <a:rPr lang="en-GB" sz="2800" dirty="0" smtClean="0">
                <a:solidFill>
                  <a:schemeClr val="tx1"/>
                </a:solidFill>
              </a:rPr>
              <a:t>this morning …</a:t>
            </a:r>
          </a:p>
          <a:p>
            <a:endParaRPr lang="en-GB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778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67661"/>
          </a:xfrm>
        </p:spPr>
        <p:txBody>
          <a:bodyPr/>
          <a:lstStyle/>
          <a:p>
            <a:r>
              <a:rPr lang="cs-CZ" dirty="0" smtClean="0"/>
              <a:t>Slovosled – postavení signálních výrazů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654629"/>
            <a:ext cx="8572274" cy="1727200"/>
          </a:xfrm>
        </p:spPr>
        <p:txBody>
          <a:bodyPr>
            <a:normAutofit/>
          </a:bodyPr>
          <a:lstStyle/>
          <a:p>
            <a:r>
              <a:rPr lang="cs-CZ" sz="3200" dirty="0" smtClean="0"/>
              <a:t> </a:t>
            </a:r>
            <a:r>
              <a:rPr lang="cs-CZ" sz="3000" dirty="0" smtClean="0">
                <a:solidFill>
                  <a:schemeClr val="tx1"/>
                </a:solidFill>
              </a:rPr>
              <a:t>výrazy </a:t>
            </a:r>
            <a:r>
              <a:rPr lang="en-GB" sz="3000" dirty="0" smtClean="0">
                <a:solidFill>
                  <a:schemeClr val="accent2">
                    <a:lumMod val="75000"/>
                  </a:schemeClr>
                </a:solidFill>
              </a:rPr>
              <a:t>ever</a:t>
            </a:r>
            <a:r>
              <a:rPr lang="en-GB" sz="3000" dirty="0" smtClean="0">
                <a:solidFill>
                  <a:schemeClr val="tx1"/>
                </a:solidFill>
              </a:rPr>
              <a:t>, </a:t>
            </a:r>
            <a:r>
              <a:rPr lang="en-GB" sz="3000" dirty="0" smtClean="0">
                <a:solidFill>
                  <a:schemeClr val="accent2">
                    <a:lumMod val="75000"/>
                  </a:schemeClr>
                </a:solidFill>
              </a:rPr>
              <a:t>never</a:t>
            </a:r>
            <a:r>
              <a:rPr lang="en-GB" sz="3000" dirty="0" smtClean="0">
                <a:solidFill>
                  <a:schemeClr val="tx1"/>
                </a:solidFill>
              </a:rPr>
              <a:t>, </a:t>
            </a:r>
            <a:r>
              <a:rPr lang="en-GB" sz="3000" dirty="0" smtClean="0">
                <a:solidFill>
                  <a:schemeClr val="accent2">
                    <a:lumMod val="75000"/>
                  </a:schemeClr>
                </a:solidFill>
              </a:rPr>
              <a:t>already</a:t>
            </a:r>
            <a:r>
              <a:rPr lang="en-GB" sz="3000" dirty="0" smtClean="0">
                <a:solidFill>
                  <a:schemeClr val="tx1"/>
                </a:solidFill>
              </a:rPr>
              <a:t>, </a:t>
            </a:r>
            <a:r>
              <a:rPr lang="en-GB" sz="3000" dirty="0" smtClean="0">
                <a:solidFill>
                  <a:schemeClr val="accent2">
                    <a:lumMod val="75000"/>
                  </a:schemeClr>
                </a:solidFill>
              </a:rPr>
              <a:t>always</a:t>
            </a:r>
            <a:r>
              <a:rPr lang="en-GB" sz="3000" dirty="0" smtClean="0">
                <a:solidFill>
                  <a:schemeClr val="tx1"/>
                </a:solidFill>
              </a:rPr>
              <a:t>, </a:t>
            </a:r>
            <a:r>
              <a:rPr lang="en-GB" sz="3000" dirty="0" smtClean="0">
                <a:solidFill>
                  <a:schemeClr val="accent2">
                    <a:lumMod val="75000"/>
                  </a:schemeClr>
                </a:solidFill>
              </a:rPr>
              <a:t>just </a:t>
            </a:r>
            <a:r>
              <a:rPr lang="cs-CZ" sz="3000" dirty="0" smtClean="0">
                <a:solidFill>
                  <a:schemeClr val="tx1"/>
                </a:solidFill>
              </a:rPr>
              <a:t>stojí před významovým slovesem (příčestím minulým)   </a:t>
            </a:r>
          </a:p>
          <a:p>
            <a:pPr marL="0" indent="0">
              <a:buNone/>
            </a:pPr>
            <a:endParaRPr lang="cs-CZ" sz="12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cs-CZ" sz="2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sz="2800" dirty="0">
              <a:solidFill>
                <a:schemeClr val="tx1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2589212" y="3585029"/>
            <a:ext cx="8481475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GB" sz="2800" dirty="0"/>
              <a:t>Have you </a:t>
            </a:r>
            <a:r>
              <a:rPr lang="en-GB" sz="2800" dirty="0">
                <a:solidFill>
                  <a:schemeClr val="accent2">
                    <a:lumMod val="75000"/>
                  </a:schemeClr>
                </a:solidFill>
              </a:rPr>
              <a:t>ever</a:t>
            </a:r>
            <a:r>
              <a:rPr lang="en-GB" sz="2800" dirty="0"/>
              <a:t> eaten sushi?</a:t>
            </a:r>
            <a:r>
              <a:rPr lang="cs-CZ" sz="2800" dirty="0"/>
              <a:t> </a:t>
            </a:r>
          </a:p>
          <a:p>
            <a:pPr>
              <a:spcBef>
                <a:spcPts val="600"/>
              </a:spcBef>
            </a:pPr>
            <a:r>
              <a:rPr lang="en-GB" sz="2800" dirty="0" smtClean="0"/>
              <a:t>She</a:t>
            </a:r>
            <a:r>
              <a:rPr lang="en-GB" sz="2800" dirty="0" smtClean="0">
                <a:cs typeface="Arial" panose="020B0604020202020204" pitchFamily="34" charset="0"/>
              </a:rPr>
              <a:t>'</a:t>
            </a:r>
            <a:r>
              <a:rPr lang="cs-CZ" sz="2800" dirty="0"/>
              <a:t>s </a:t>
            </a:r>
            <a:r>
              <a:rPr lang="en-GB" sz="2800" dirty="0" smtClean="0">
                <a:solidFill>
                  <a:schemeClr val="accent2">
                    <a:lumMod val="75000"/>
                  </a:schemeClr>
                </a:solidFill>
              </a:rPr>
              <a:t>never</a:t>
            </a:r>
            <a:r>
              <a:rPr lang="en-GB" sz="2800" dirty="0" smtClean="0"/>
              <a:t> been here.</a:t>
            </a:r>
          </a:p>
          <a:p>
            <a:pPr>
              <a:spcBef>
                <a:spcPts val="600"/>
              </a:spcBef>
            </a:pPr>
            <a:r>
              <a:rPr lang="en-GB" sz="2800" dirty="0" smtClean="0"/>
              <a:t>We</a:t>
            </a:r>
            <a:r>
              <a:rPr lang="en-GB" sz="2800" dirty="0" smtClean="0">
                <a:cs typeface="Arial" panose="020B0604020202020204" pitchFamily="34" charset="0"/>
              </a:rPr>
              <a:t>'</a:t>
            </a:r>
            <a:r>
              <a:rPr lang="cs-CZ" sz="2800" dirty="0">
                <a:cs typeface="Arial" panose="020B0604020202020204" pitchFamily="34" charset="0"/>
              </a:rPr>
              <a:t>ve</a:t>
            </a:r>
            <a:r>
              <a:rPr lang="cs-CZ" sz="2800" dirty="0"/>
              <a:t> </a:t>
            </a:r>
            <a:r>
              <a:rPr lang="en-GB" sz="2800" dirty="0" smtClean="0">
                <a:solidFill>
                  <a:schemeClr val="accent2">
                    <a:lumMod val="75000"/>
                  </a:schemeClr>
                </a:solidFill>
              </a:rPr>
              <a:t>already</a:t>
            </a:r>
            <a:r>
              <a:rPr lang="en-GB" sz="2800" dirty="0" smtClean="0"/>
              <a:t> done it.</a:t>
            </a:r>
          </a:p>
          <a:p>
            <a:pPr>
              <a:spcBef>
                <a:spcPts val="600"/>
              </a:spcBef>
            </a:pPr>
            <a:r>
              <a:rPr lang="en-GB" sz="2800" dirty="0" smtClean="0"/>
              <a:t>I</a:t>
            </a:r>
            <a:r>
              <a:rPr lang="en-GB" sz="2800" dirty="0" smtClean="0">
                <a:cs typeface="Arial" panose="020B0604020202020204" pitchFamily="34" charset="0"/>
              </a:rPr>
              <a:t>'</a:t>
            </a:r>
            <a:r>
              <a:rPr lang="cs-CZ" sz="2800" dirty="0">
                <a:cs typeface="Arial" panose="020B0604020202020204" pitchFamily="34" charset="0"/>
              </a:rPr>
              <a:t>ve </a:t>
            </a:r>
            <a:r>
              <a:rPr lang="en-GB" sz="2800" dirty="0" smtClean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always</a:t>
            </a:r>
            <a:r>
              <a:rPr lang="en-GB" sz="2800" dirty="0" smtClean="0">
                <a:solidFill>
                  <a:srgbClr val="92278F"/>
                </a:solidFill>
                <a:cs typeface="Arial" panose="020B0604020202020204" pitchFamily="34" charset="0"/>
              </a:rPr>
              <a:t> </a:t>
            </a:r>
            <a:r>
              <a:rPr lang="en-GB" sz="2800" dirty="0" smtClean="0">
                <a:cs typeface="Arial" panose="020B0604020202020204" pitchFamily="34" charset="0"/>
              </a:rPr>
              <a:t>wanted to live here.</a:t>
            </a:r>
          </a:p>
          <a:p>
            <a:pPr>
              <a:spcBef>
                <a:spcPts val="600"/>
              </a:spcBef>
            </a:pPr>
            <a:r>
              <a:rPr lang="en-GB" sz="2800" dirty="0" smtClean="0"/>
              <a:t>He</a:t>
            </a:r>
            <a:r>
              <a:rPr lang="en-GB" sz="2800" dirty="0" smtClean="0">
                <a:cs typeface="Arial" panose="020B0604020202020204" pitchFamily="34" charset="0"/>
              </a:rPr>
              <a:t>'</a:t>
            </a:r>
            <a:r>
              <a:rPr lang="en-GB" sz="2800" dirty="0" smtClean="0"/>
              <a:t>s </a:t>
            </a:r>
            <a:r>
              <a:rPr lang="en-GB" sz="2800" dirty="0" smtClean="0">
                <a:solidFill>
                  <a:schemeClr val="accent2">
                    <a:lumMod val="75000"/>
                  </a:schemeClr>
                </a:solidFill>
              </a:rPr>
              <a:t>just</a:t>
            </a:r>
            <a:r>
              <a:rPr lang="en-GB" sz="2800" dirty="0" smtClean="0"/>
              <a:t> finished the test</a:t>
            </a:r>
            <a:r>
              <a:rPr lang="cs-CZ" sz="2800" dirty="0" smtClean="0"/>
              <a:t>. </a:t>
            </a:r>
            <a:endParaRPr lang="cs-CZ" sz="28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8823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/>
              <a:t>PRESENT PERFECT TENSE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PŘEDPŘÍTOMNÝ ČAS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350040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67661"/>
          </a:xfrm>
        </p:spPr>
        <p:txBody>
          <a:bodyPr/>
          <a:lstStyle/>
          <a:p>
            <a:r>
              <a:rPr lang="cs-CZ" dirty="0" smtClean="0"/>
              <a:t>Slovosled – postavení signálních výrazů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654629"/>
            <a:ext cx="8572274" cy="1727200"/>
          </a:xfrm>
        </p:spPr>
        <p:txBody>
          <a:bodyPr>
            <a:normAutofit/>
          </a:bodyPr>
          <a:lstStyle/>
          <a:p>
            <a:r>
              <a:rPr lang="cs-CZ" sz="3200" dirty="0" smtClean="0"/>
              <a:t> </a:t>
            </a:r>
            <a:r>
              <a:rPr lang="cs-CZ" sz="3000" dirty="0" smtClean="0">
                <a:solidFill>
                  <a:schemeClr val="tx1"/>
                </a:solidFill>
              </a:rPr>
              <a:t>výrazy </a:t>
            </a:r>
            <a:r>
              <a:rPr lang="en-GB" sz="3000" dirty="0" smtClean="0">
                <a:solidFill>
                  <a:schemeClr val="accent2">
                    <a:lumMod val="75000"/>
                  </a:schemeClr>
                </a:solidFill>
              </a:rPr>
              <a:t>yet</a:t>
            </a:r>
            <a:r>
              <a:rPr lang="en-GB" sz="3000" dirty="0" smtClean="0">
                <a:solidFill>
                  <a:schemeClr val="tx1"/>
                </a:solidFill>
              </a:rPr>
              <a:t>, </a:t>
            </a:r>
            <a:r>
              <a:rPr lang="en-GB" sz="3000" dirty="0" smtClean="0">
                <a:solidFill>
                  <a:schemeClr val="accent2">
                    <a:lumMod val="75000"/>
                  </a:schemeClr>
                </a:solidFill>
              </a:rPr>
              <a:t>before</a:t>
            </a:r>
            <a:r>
              <a:rPr lang="en-GB" sz="3000" dirty="0" smtClean="0">
                <a:solidFill>
                  <a:schemeClr val="tx1"/>
                </a:solidFill>
              </a:rPr>
              <a:t>, </a:t>
            </a:r>
            <a:r>
              <a:rPr lang="cs-CZ" sz="3000" dirty="0" smtClean="0">
                <a:solidFill>
                  <a:schemeClr val="accent2">
                    <a:lumMod val="75000"/>
                  </a:schemeClr>
                </a:solidFill>
              </a:rPr>
              <a:t>so far</a:t>
            </a:r>
            <a:r>
              <a:rPr lang="en-GB" sz="3000" dirty="0" smtClean="0">
                <a:solidFill>
                  <a:schemeClr val="tx1"/>
                </a:solidFill>
              </a:rPr>
              <a:t>, </a:t>
            </a:r>
            <a:r>
              <a:rPr lang="cs-CZ" sz="3000" dirty="0" smtClean="0">
                <a:solidFill>
                  <a:schemeClr val="accent2">
                    <a:lumMod val="75000"/>
                  </a:schemeClr>
                </a:solidFill>
              </a:rPr>
              <a:t>up to </a:t>
            </a:r>
            <a:r>
              <a:rPr lang="en-GB" sz="3000" dirty="0" smtClean="0">
                <a:solidFill>
                  <a:schemeClr val="accent2">
                    <a:lumMod val="75000"/>
                  </a:schemeClr>
                </a:solidFill>
              </a:rPr>
              <a:t>now</a:t>
            </a:r>
            <a:r>
              <a:rPr lang="en-GB" sz="3000" dirty="0" smtClean="0">
                <a:solidFill>
                  <a:schemeClr val="tx1"/>
                </a:solidFill>
              </a:rPr>
              <a:t>, </a:t>
            </a:r>
            <a:r>
              <a:rPr lang="en-GB" sz="3000" dirty="0" smtClean="0">
                <a:solidFill>
                  <a:schemeClr val="accent2">
                    <a:lumMod val="75000"/>
                  </a:schemeClr>
                </a:solidFill>
              </a:rPr>
              <a:t>till now</a:t>
            </a:r>
            <a:r>
              <a:rPr lang="cs-CZ" sz="3000" dirty="0" smtClean="0">
                <a:solidFill>
                  <a:schemeClr val="tx1"/>
                </a:solidFill>
              </a:rPr>
              <a:t>,</a:t>
            </a:r>
            <a:r>
              <a:rPr lang="cs-CZ" sz="30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GB" sz="3000" dirty="0" smtClean="0">
                <a:solidFill>
                  <a:schemeClr val="accent2">
                    <a:lumMod val="75000"/>
                  </a:schemeClr>
                </a:solidFill>
              </a:rPr>
              <a:t>recently</a:t>
            </a:r>
            <a:r>
              <a:rPr lang="cs-CZ" sz="3000" dirty="0" smtClean="0">
                <a:solidFill>
                  <a:schemeClr val="tx1"/>
                </a:solidFill>
              </a:rPr>
              <a:t>,</a:t>
            </a:r>
            <a:r>
              <a:rPr lang="cs-CZ" sz="30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GB" sz="3000" dirty="0" smtClean="0">
                <a:solidFill>
                  <a:schemeClr val="accent2">
                    <a:lumMod val="75000"/>
                  </a:schemeClr>
                </a:solidFill>
              </a:rPr>
              <a:t>lately</a:t>
            </a:r>
            <a:r>
              <a:rPr lang="cs-CZ" sz="3000" dirty="0" smtClean="0">
                <a:solidFill>
                  <a:schemeClr val="tx1"/>
                </a:solidFill>
              </a:rPr>
              <a:t>,</a:t>
            </a:r>
            <a:r>
              <a:rPr lang="cs-CZ" sz="30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GB" sz="3000" dirty="0" smtClean="0">
                <a:solidFill>
                  <a:schemeClr val="accent2">
                    <a:lumMod val="75000"/>
                  </a:schemeClr>
                </a:solidFill>
              </a:rPr>
              <a:t>today</a:t>
            </a:r>
            <a:r>
              <a:rPr lang="cs-CZ" sz="3000" dirty="0" smtClean="0">
                <a:solidFill>
                  <a:schemeClr val="tx1"/>
                </a:solidFill>
              </a:rPr>
              <a:t>,</a:t>
            </a:r>
            <a:r>
              <a:rPr lang="cs-CZ" sz="30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GB" sz="3000" dirty="0" smtClean="0">
                <a:solidFill>
                  <a:schemeClr val="accent2">
                    <a:lumMod val="75000"/>
                  </a:schemeClr>
                </a:solidFill>
              </a:rPr>
              <a:t>this week</a:t>
            </a:r>
            <a:r>
              <a:rPr lang="cs-CZ" sz="3000" dirty="0" smtClean="0">
                <a:solidFill>
                  <a:schemeClr val="accent2">
                    <a:lumMod val="75000"/>
                  </a:schemeClr>
                </a:solidFill>
              </a:rPr>
              <a:t>…</a:t>
            </a:r>
            <a:r>
              <a:rPr lang="cs-CZ" sz="3000" dirty="0" smtClean="0">
                <a:solidFill>
                  <a:schemeClr val="tx1"/>
                </a:solidFill>
              </a:rPr>
              <a:t>stojí na konci věty   </a:t>
            </a:r>
          </a:p>
          <a:p>
            <a:pPr marL="0" indent="0">
              <a:buNone/>
            </a:pPr>
            <a:endParaRPr lang="cs-CZ" sz="12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cs-CZ" sz="2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sz="2800" dirty="0">
              <a:solidFill>
                <a:schemeClr val="tx1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2589212" y="3381829"/>
            <a:ext cx="8481475" cy="33393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GB" sz="2800" dirty="0"/>
              <a:t>Have you </a:t>
            </a:r>
            <a:r>
              <a:rPr lang="cs-CZ" sz="2800" dirty="0" smtClean="0"/>
              <a:t>done </a:t>
            </a:r>
            <a:r>
              <a:rPr lang="en-GB" sz="2800" dirty="0" smtClean="0"/>
              <a:t>your homework </a:t>
            </a:r>
            <a:r>
              <a:rPr lang="en-GB" sz="2800" dirty="0" smtClean="0">
                <a:solidFill>
                  <a:schemeClr val="accent2">
                    <a:lumMod val="75000"/>
                  </a:schemeClr>
                </a:solidFill>
              </a:rPr>
              <a:t>yet</a:t>
            </a:r>
            <a:r>
              <a:rPr lang="en-GB" sz="2800" dirty="0" smtClean="0"/>
              <a:t>?</a:t>
            </a:r>
            <a:r>
              <a:rPr lang="cs-CZ" sz="2800" dirty="0" smtClean="0"/>
              <a:t> </a:t>
            </a:r>
            <a:endParaRPr lang="cs-CZ" sz="2800" dirty="0"/>
          </a:p>
          <a:p>
            <a:pPr>
              <a:spcBef>
                <a:spcPts val="600"/>
              </a:spcBef>
            </a:pPr>
            <a:r>
              <a:rPr lang="en-GB" sz="2800" dirty="0"/>
              <a:t>I</a:t>
            </a:r>
            <a:r>
              <a:rPr lang="en-GB" sz="2800" dirty="0">
                <a:cs typeface="Arial" panose="020B0604020202020204" pitchFamily="34" charset="0"/>
              </a:rPr>
              <a:t>'</a:t>
            </a:r>
            <a:r>
              <a:rPr lang="cs-CZ" sz="2800" dirty="0">
                <a:cs typeface="Arial" panose="020B0604020202020204" pitchFamily="34" charset="0"/>
              </a:rPr>
              <a:t>ve </a:t>
            </a:r>
            <a:r>
              <a:rPr lang="cs-CZ" sz="2800" dirty="0" smtClean="0">
                <a:cs typeface="Arial" panose="020B0604020202020204" pitchFamily="34" charset="0"/>
              </a:rPr>
              <a:t>met </a:t>
            </a:r>
            <a:r>
              <a:rPr lang="en-GB" sz="2800" dirty="0" smtClean="0">
                <a:cs typeface="Arial" panose="020B0604020202020204" pitchFamily="34" charset="0"/>
              </a:rPr>
              <a:t>him </a:t>
            </a:r>
            <a:r>
              <a:rPr lang="en-GB" sz="2800" dirty="0" smtClean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before</a:t>
            </a:r>
            <a:r>
              <a:rPr lang="en-GB" sz="2800" dirty="0" smtClean="0">
                <a:cs typeface="Arial" panose="020B0604020202020204" pitchFamily="34" charset="0"/>
              </a:rPr>
              <a:t>.</a:t>
            </a:r>
            <a:r>
              <a:rPr lang="en-GB" sz="2800" dirty="0" smtClean="0">
                <a:solidFill>
                  <a:srgbClr val="92278F"/>
                </a:solidFill>
                <a:cs typeface="Arial" panose="020B0604020202020204" pitchFamily="34" charset="0"/>
              </a:rPr>
              <a:t> </a:t>
            </a:r>
            <a:endParaRPr lang="en-GB" sz="2800" dirty="0"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en-GB" sz="2800" dirty="0" smtClean="0"/>
              <a:t>How many times have you been there </a:t>
            </a:r>
            <a:r>
              <a:rPr lang="cs-CZ" sz="2800" dirty="0" smtClean="0">
                <a:solidFill>
                  <a:schemeClr val="accent2">
                    <a:lumMod val="75000"/>
                  </a:schemeClr>
                </a:solidFill>
              </a:rPr>
              <a:t>so far</a:t>
            </a:r>
            <a:r>
              <a:rPr lang="cs-CZ" sz="2800" dirty="0"/>
              <a:t>?</a:t>
            </a:r>
            <a:endParaRPr lang="en-GB" sz="2800" dirty="0" smtClean="0"/>
          </a:p>
          <a:p>
            <a:pPr>
              <a:spcBef>
                <a:spcPts val="600"/>
              </a:spcBef>
            </a:pPr>
            <a:r>
              <a:rPr lang="en-GB" sz="2800" dirty="0" smtClean="0"/>
              <a:t>We</a:t>
            </a:r>
            <a:r>
              <a:rPr lang="en-GB" sz="2800" dirty="0" smtClean="0">
                <a:cs typeface="Arial" panose="020B0604020202020204" pitchFamily="34" charset="0"/>
              </a:rPr>
              <a:t>'</a:t>
            </a:r>
            <a:r>
              <a:rPr lang="cs-CZ" sz="2800" dirty="0">
                <a:cs typeface="Arial" panose="020B0604020202020204" pitchFamily="34" charset="0"/>
              </a:rPr>
              <a:t>ve</a:t>
            </a:r>
            <a:r>
              <a:rPr lang="cs-CZ" sz="2800" dirty="0"/>
              <a:t> </a:t>
            </a:r>
            <a:r>
              <a:rPr lang="en-GB" sz="2800" dirty="0" smtClean="0"/>
              <a:t>been good friends </a:t>
            </a:r>
            <a:r>
              <a:rPr lang="en-GB" sz="2800" dirty="0" smtClean="0">
                <a:solidFill>
                  <a:schemeClr val="accent2">
                    <a:lumMod val="75000"/>
                  </a:schemeClr>
                </a:solidFill>
              </a:rPr>
              <a:t>up to now</a:t>
            </a:r>
            <a:r>
              <a:rPr lang="en-GB" sz="2800" dirty="0" smtClean="0"/>
              <a:t>.</a:t>
            </a:r>
          </a:p>
          <a:p>
            <a:pPr>
              <a:spcBef>
                <a:spcPts val="600"/>
              </a:spcBef>
            </a:pPr>
            <a:r>
              <a:rPr lang="en-GB" sz="2800" dirty="0" smtClean="0"/>
              <a:t>He</a:t>
            </a:r>
            <a:r>
              <a:rPr lang="en-GB" sz="2800" dirty="0" smtClean="0">
                <a:cs typeface="Arial" panose="020B0604020202020204" pitchFamily="34" charset="0"/>
              </a:rPr>
              <a:t>'</a:t>
            </a:r>
            <a:r>
              <a:rPr lang="en-GB" sz="2800" dirty="0" smtClean="0"/>
              <a:t>s </a:t>
            </a:r>
            <a:r>
              <a:rPr lang="cs-CZ" sz="2800" dirty="0" smtClean="0"/>
              <a:t>had a lot </a:t>
            </a:r>
            <a:r>
              <a:rPr lang="en-GB" sz="2800" dirty="0" smtClean="0"/>
              <a:t>of work </a:t>
            </a:r>
            <a:r>
              <a:rPr lang="en-GB" sz="2800" dirty="0" smtClean="0">
                <a:solidFill>
                  <a:schemeClr val="accent2">
                    <a:lumMod val="75000"/>
                  </a:schemeClr>
                </a:solidFill>
              </a:rPr>
              <a:t>recently</a:t>
            </a:r>
            <a:r>
              <a:rPr lang="cs-CZ" sz="2800" dirty="0" smtClean="0"/>
              <a:t>. </a:t>
            </a:r>
          </a:p>
          <a:p>
            <a:pPr>
              <a:spcBef>
                <a:spcPts val="600"/>
              </a:spcBef>
            </a:pPr>
            <a:r>
              <a:rPr lang="en-GB" sz="2800" dirty="0" smtClean="0"/>
              <a:t>I haven</a:t>
            </a:r>
            <a:r>
              <a:rPr lang="en-GB" sz="2800" dirty="0" smtClean="0">
                <a:cs typeface="Arial" panose="020B0604020202020204" pitchFamily="34" charset="0"/>
              </a:rPr>
              <a:t>'</a:t>
            </a:r>
            <a:r>
              <a:rPr lang="cs-CZ" sz="2800" dirty="0" smtClean="0">
                <a:cs typeface="Arial" panose="020B0604020202020204" pitchFamily="34" charset="0"/>
              </a:rPr>
              <a:t>t </a:t>
            </a:r>
            <a:r>
              <a:rPr lang="en-GB" sz="2800" dirty="0" smtClean="0">
                <a:cs typeface="Arial" panose="020B0604020202020204" pitchFamily="34" charset="0"/>
              </a:rPr>
              <a:t>spoken to her </a:t>
            </a:r>
            <a:r>
              <a:rPr lang="en-GB" sz="2800" dirty="0" smtClean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today</a:t>
            </a:r>
            <a:r>
              <a:rPr lang="cs-CZ" sz="2800" dirty="0" smtClean="0">
                <a:cs typeface="Arial" panose="020B0604020202020204" pitchFamily="34" charset="0"/>
              </a:rPr>
              <a:t>.</a:t>
            </a:r>
            <a:endParaRPr lang="cs-CZ" sz="28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34942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90340"/>
          </a:xfrm>
        </p:spPr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POZNÁMKA</a:t>
            </a:r>
            <a:endParaRPr lang="cs-CZ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92925" y="1471611"/>
            <a:ext cx="8915400" cy="4957763"/>
          </a:xfrm>
        </p:spPr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tx1"/>
                </a:solidFill>
              </a:rPr>
              <a:t> Všimněte si dvojího významu </a:t>
            </a:r>
            <a:r>
              <a:rPr lang="en-GB" sz="2800" dirty="0" smtClean="0">
                <a:solidFill>
                  <a:schemeClr val="accent2">
                    <a:lumMod val="75000"/>
                  </a:schemeClr>
                </a:solidFill>
              </a:rPr>
              <a:t>yet</a:t>
            </a:r>
            <a:r>
              <a:rPr lang="cs-CZ" sz="2800" dirty="0" smtClean="0">
                <a:solidFill>
                  <a:schemeClr val="tx1"/>
                </a:solidFill>
              </a:rPr>
              <a:t>!</a:t>
            </a:r>
          </a:p>
          <a:p>
            <a:r>
              <a:rPr lang="cs-CZ" sz="2800" dirty="0">
                <a:solidFill>
                  <a:schemeClr val="tx1"/>
                </a:solidFill>
              </a:rPr>
              <a:t> v kladné otázce </a:t>
            </a:r>
            <a:r>
              <a:rPr lang="en-GB" sz="2800" dirty="0">
                <a:solidFill>
                  <a:schemeClr val="accent2">
                    <a:lumMod val="75000"/>
                  </a:schemeClr>
                </a:solidFill>
              </a:rPr>
              <a:t>yet</a:t>
            </a:r>
            <a:r>
              <a:rPr lang="cs-CZ" sz="28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2800" i="1" dirty="0"/>
              <a:t>= </a:t>
            </a:r>
            <a:r>
              <a:rPr lang="cs-CZ" sz="2800" i="1" dirty="0" smtClean="0">
                <a:solidFill>
                  <a:schemeClr val="accent2">
                    <a:lumMod val="75000"/>
                  </a:schemeClr>
                </a:solidFill>
              </a:rPr>
              <a:t>už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cs-CZ" sz="2800" dirty="0" smtClean="0">
                <a:solidFill>
                  <a:schemeClr val="tx1"/>
                </a:solidFill>
              </a:rPr>
              <a:t>		</a:t>
            </a:r>
            <a:r>
              <a:rPr lang="en-GB" sz="2600" dirty="0" smtClean="0">
                <a:solidFill>
                  <a:schemeClr val="tx1"/>
                </a:solidFill>
              </a:rPr>
              <a:t>Has the film finished </a:t>
            </a:r>
            <a:r>
              <a:rPr lang="en-GB" sz="2600" dirty="0" smtClean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yet</a:t>
            </a:r>
            <a:r>
              <a:rPr lang="cs-CZ" sz="2600" dirty="0" smtClean="0">
                <a:solidFill>
                  <a:schemeClr val="tx1"/>
                </a:solidFill>
                <a:cs typeface="Arial" panose="020B0604020202020204" pitchFamily="34" charset="0"/>
              </a:rPr>
              <a:t>?</a:t>
            </a:r>
            <a:r>
              <a:rPr lang="en-GB" sz="2600" dirty="0" smtClean="0">
                <a:solidFill>
                  <a:srgbClr val="92278F"/>
                </a:solidFill>
                <a:cs typeface="Arial" panose="020B0604020202020204" pitchFamily="34" charset="0"/>
              </a:rPr>
              <a:t> </a:t>
            </a:r>
            <a:r>
              <a:rPr lang="cs-CZ" sz="2600" i="1" dirty="0" smtClean="0">
                <a:cs typeface="Arial" panose="020B0604020202020204" pitchFamily="34" charset="0"/>
              </a:rPr>
              <a:t>(Už ten film skončil?)</a:t>
            </a:r>
            <a:endParaRPr lang="en-GB" sz="2600" i="1" dirty="0" smtClean="0">
              <a:cs typeface="Arial" panose="020B0604020202020204" pitchFamily="34" charset="0"/>
            </a:endParaRPr>
          </a:p>
          <a:p>
            <a:r>
              <a:rPr lang="cs-CZ" sz="2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2800" dirty="0">
                <a:solidFill>
                  <a:schemeClr val="tx1"/>
                </a:solidFill>
              </a:rPr>
              <a:t>v záporu </a:t>
            </a:r>
            <a:r>
              <a:rPr lang="en-GB" sz="2800" dirty="0">
                <a:solidFill>
                  <a:schemeClr val="accent2">
                    <a:lumMod val="75000"/>
                  </a:schemeClr>
                </a:solidFill>
              </a:rPr>
              <a:t>yet</a:t>
            </a:r>
            <a:r>
              <a:rPr lang="cs-CZ" sz="28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2800" i="1" dirty="0"/>
              <a:t>= </a:t>
            </a:r>
            <a:r>
              <a:rPr lang="cs-CZ" sz="2800" i="1" dirty="0">
                <a:solidFill>
                  <a:schemeClr val="accent2">
                    <a:lumMod val="75000"/>
                  </a:schemeClr>
                </a:solidFill>
              </a:rPr>
              <a:t>ještě ne </a:t>
            </a:r>
            <a:endParaRPr lang="cs-CZ" sz="2800" b="1" dirty="0">
              <a:solidFill>
                <a:schemeClr val="tx1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cs-CZ" sz="2800" dirty="0">
                <a:solidFill>
                  <a:schemeClr val="tx1"/>
                </a:solidFill>
              </a:rPr>
              <a:t>		</a:t>
            </a:r>
            <a:r>
              <a:rPr lang="en-GB" sz="2600" dirty="0" smtClean="0">
                <a:solidFill>
                  <a:schemeClr val="tx1"/>
                </a:solidFill>
              </a:rPr>
              <a:t>They</a:t>
            </a:r>
            <a:r>
              <a:rPr lang="cs-CZ" sz="2600" dirty="0" smtClean="0">
                <a:solidFill>
                  <a:schemeClr val="tx1"/>
                </a:solidFill>
              </a:rPr>
              <a:t> </a:t>
            </a:r>
            <a:r>
              <a:rPr lang="en-GB" sz="2600" dirty="0">
                <a:solidFill>
                  <a:schemeClr val="tx1"/>
                </a:solidFill>
              </a:rPr>
              <a:t>haven</a:t>
            </a:r>
            <a:r>
              <a:rPr lang="en-GB" sz="2600" dirty="0">
                <a:solidFill>
                  <a:schemeClr val="tx1"/>
                </a:solidFill>
                <a:cs typeface="Arial" panose="020B0604020202020204" pitchFamily="34" charset="0"/>
              </a:rPr>
              <a:t>'</a:t>
            </a:r>
            <a:r>
              <a:rPr lang="cs-CZ" sz="2600" dirty="0">
                <a:solidFill>
                  <a:schemeClr val="tx1"/>
                </a:solidFill>
                <a:cs typeface="Arial" panose="020B0604020202020204" pitchFamily="34" charset="0"/>
              </a:rPr>
              <a:t>t </a:t>
            </a:r>
            <a:r>
              <a:rPr lang="en-GB" sz="2600" dirty="0">
                <a:solidFill>
                  <a:schemeClr val="tx1"/>
                </a:solidFill>
                <a:cs typeface="Arial" panose="020B0604020202020204" pitchFamily="34" charset="0"/>
              </a:rPr>
              <a:t>arrived </a:t>
            </a:r>
            <a:r>
              <a:rPr lang="en-GB" sz="2600" dirty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yet</a:t>
            </a:r>
            <a:r>
              <a:rPr lang="en-GB" sz="2600" dirty="0">
                <a:cs typeface="Arial" panose="020B0604020202020204" pitchFamily="34" charset="0"/>
              </a:rPr>
              <a:t>.</a:t>
            </a:r>
            <a:r>
              <a:rPr lang="en-GB" sz="2600" dirty="0">
                <a:solidFill>
                  <a:srgbClr val="92278F"/>
                </a:solidFill>
                <a:cs typeface="Arial" panose="020B0604020202020204" pitchFamily="34" charset="0"/>
              </a:rPr>
              <a:t> </a:t>
            </a:r>
            <a:r>
              <a:rPr lang="cs-CZ" sz="2600" i="1" dirty="0" smtClean="0">
                <a:cs typeface="Arial" panose="020B0604020202020204" pitchFamily="34" charset="0"/>
              </a:rPr>
              <a:t>(Ještě nepřijeli.)</a:t>
            </a:r>
          </a:p>
          <a:p>
            <a:pPr marL="0" indent="0">
              <a:spcBef>
                <a:spcPts val="600"/>
              </a:spcBef>
              <a:buNone/>
            </a:pPr>
            <a:endParaRPr lang="en-GB" sz="2000" dirty="0">
              <a:cs typeface="Arial" panose="020B0604020202020204" pitchFamily="34" charset="0"/>
            </a:endParaRPr>
          </a:p>
          <a:p>
            <a:r>
              <a:rPr lang="cs-CZ" sz="2800" dirty="0" smtClean="0">
                <a:solidFill>
                  <a:schemeClr val="tx1"/>
                </a:solidFill>
              </a:rPr>
              <a:t>Výraz </a:t>
            </a:r>
            <a:r>
              <a:rPr lang="en-GB" sz="2800" dirty="0" smtClean="0">
                <a:solidFill>
                  <a:schemeClr val="accent2">
                    <a:lumMod val="75000"/>
                  </a:schemeClr>
                </a:solidFill>
              </a:rPr>
              <a:t>already</a:t>
            </a:r>
            <a:r>
              <a:rPr lang="cs-CZ" sz="2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2800" dirty="0" smtClean="0">
                <a:solidFill>
                  <a:schemeClr val="tx1"/>
                </a:solidFill>
              </a:rPr>
              <a:t>= </a:t>
            </a:r>
            <a:r>
              <a:rPr lang="cs-CZ" sz="2800" i="1" dirty="0" smtClean="0">
                <a:solidFill>
                  <a:schemeClr val="accent2">
                    <a:lumMod val="75000"/>
                  </a:schemeClr>
                </a:solidFill>
              </a:rPr>
              <a:t>už</a:t>
            </a:r>
            <a:r>
              <a:rPr lang="cs-CZ" sz="2800" dirty="0" smtClean="0">
                <a:solidFill>
                  <a:schemeClr val="tx1"/>
                </a:solidFill>
              </a:rPr>
              <a:t> používáme v otázce chceme-li vyjádřit překvapení.</a:t>
            </a:r>
          </a:p>
          <a:p>
            <a:pPr marL="0" indent="0">
              <a:buNone/>
            </a:pPr>
            <a:r>
              <a:rPr lang="cs-CZ" sz="2800" dirty="0" smtClean="0">
                <a:solidFill>
                  <a:schemeClr val="tx1"/>
                </a:solidFill>
              </a:rPr>
              <a:t>		</a:t>
            </a:r>
            <a:r>
              <a:rPr lang="en-GB" sz="2600" dirty="0" smtClean="0">
                <a:solidFill>
                  <a:schemeClr val="tx1"/>
                </a:solidFill>
              </a:rPr>
              <a:t>Have</a:t>
            </a:r>
            <a:r>
              <a:rPr lang="cs-CZ" sz="2600" dirty="0" smtClean="0">
                <a:solidFill>
                  <a:schemeClr val="tx1"/>
                </a:solidFill>
              </a:rPr>
              <a:t> </a:t>
            </a:r>
            <a:r>
              <a:rPr lang="en-GB" sz="2600" dirty="0" smtClean="0">
                <a:solidFill>
                  <a:schemeClr val="tx1"/>
                </a:solidFill>
              </a:rPr>
              <a:t>you </a:t>
            </a:r>
            <a:r>
              <a:rPr lang="en-GB" sz="2600" dirty="0" smtClean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already </a:t>
            </a:r>
            <a:r>
              <a:rPr lang="en-GB" sz="2600" dirty="0" smtClean="0">
                <a:solidFill>
                  <a:schemeClr val="tx1"/>
                </a:solidFill>
              </a:rPr>
              <a:t>seen it</a:t>
            </a:r>
            <a:r>
              <a:rPr lang="cs-CZ" sz="2600" dirty="0" smtClean="0">
                <a:solidFill>
                  <a:schemeClr val="tx1"/>
                </a:solidFill>
                <a:cs typeface="Arial" panose="020B0604020202020204" pitchFamily="34" charset="0"/>
              </a:rPr>
              <a:t>?  </a:t>
            </a:r>
            <a:r>
              <a:rPr lang="cs-CZ" sz="2600" i="1" dirty="0" smtClean="0">
                <a:cs typeface="Arial" panose="020B0604020202020204" pitchFamily="34" charset="0"/>
              </a:rPr>
              <a:t>(Ty už jsi to viděl?!)</a:t>
            </a:r>
            <a:endParaRPr lang="cs-CZ" sz="2600" i="1" dirty="0" smtClean="0"/>
          </a:p>
          <a:p>
            <a:endParaRPr lang="cs-CZ" i="1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1792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90340"/>
          </a:xfrm>
        </p:spPr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POZNÁMKA</a:t>
            </a:r>
            <a:endParaRPr lang="cs-CZ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571625"/>
            <a:ext cx="8915400" cy="4567918"/>
          </a:xfrm>
        </p:spPr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tx1"/>
                </a:solidFill>
              </a:rPr>
              <a:t> Je třeba rozlišit dvojí význam výrazu </a:t>
            </a:r>
            <a:r>
              <a:rPr lang="en-GB" sz="2800" dirty="0" smtClean="0">
                <a:solidFill>
                  <a:schemeClr val="accent2">
                    <a:lumMod val="75000"/>
                  </a:schemeClr>
                </a:solidFill>
              </a:rPr>
              <a:t>before</a:t>
            </a:r>
            <a:r>
              <a:rPr lang="cs-CZ" sz="2800" dirty="0" smtClean="0">
                <a:solidFill>
                  <a:schemeClr val="tx1"/>
                </a:solidFill>
              </a:rPr>
              <a:t>!</a:t>
            </a:r>
          </a:p>
          <a:p>
            <a:endParaRPr lang="cs-CZ" sz="1000" dirty="0">
              <a:solidFill>
                <a:schemeClr val="tx1"/>
              </a:solidFill>
            </a:endParaRPr>
          </a:p>
          <a:p>
            <a:r>
              <a:rPr lang="cs-CZ" sz="2800" dirty="0" smtClean="0">
                <a:solidFill>
                  <a:schemeClr val="tx1"/>
                </a:solidFill>
              </a:rPr>
              <a:t> </a:t>
            </a:r>
            <a:r>
              <a:rPr lang="en-GB" sz="2800" dirty="0" smtClean="0">
                <a:solidFill>
                  <a:schemeClr val="accent2">
                    <a:lumMod val="75000"/>
                  </a:schemeClr>
                </a:solidFill>
              </a:rPr>
              <a:t>before</a:t>
            </a:r>
            <a:r>
              <a:rPr lang="cs-CZ" sz="2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2800" i="1" dirty="0" smtClean="0"/>
              <a:t>= </a:t>
            </a:r>
            <a:r>
              <a:rPr lang="cs-CZ" sz="2800" i="1" dirty="0" smtClean="0">
                <a:solidFill>
                  <a:schemeClr val="accent2">
                    <a:lumMod val="75000"/>
                  </a:schemeClr>
                </a:solidFill>
              </a:rPr>
              <a:t>někdy</a:t>
            </a:r>
            <a:r>
              <a:rPr lang="cs-CZ" sz="2800" i="1" dirty="0" smtClean="0"/>
              <a:t> </a:t>
            </a:r>
            <a:r>
              <a:rPr lang="cs-CZ" sz="2800" i="1" dirty="0" smtClean="0">
                <a:solidFill>
                  <a:schemeClr val="accent2">
                    <a:lumMod val="75000"/>
                  </a:schemeClr>
                </a:solidFill>
              </a:rPr>
              <a:t>dříve</a:t>
            </a:r>
            <a:r>
              <a:rPr lang="cs-CZ" sz="2800" i="1" dirty="0" smtClean="0"/>
              <a:t> </a:t>
            </a:r>
            <a:r>
              <a:rPr lang="cs-CZ" sz="2800" dirty="0" smtClean="0">
                <a:solidFill>
                  <a:schemeClr val="tx1"/>
                </a:solidFill>
              </a:rPr>
              <a:t>odkazuje na </a:t>
            </a:r>
            <a:r>
              <a:rPr lang="cs-CZ" sz="2800" b="1" dirty="0" smtClean="0">
                <a:solidFill>
                  <a:schemeClr val="tx1"/>
                </a:solidFill>
              </a:rPr>
              <a:t>předpřítomný čas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GB" sz="2800" dirty="0">
                <a:solidFill>
                  <a:schemeClr val="tx1"/>
                </a:solidFill>
              </a:rPr>
              <a:t>I</a:t>
            </a:r>
            <a:r>
              <a:rPr lang="en-GB" sz="2800" dirty="0">
                <a:solidFill>
                  <a:schemeClr val="tx1"/>
                </a:solidFill>
                <a:cs typeface="Arial" panose="020B0604020202020204" pitchFamily="34" charset="0"/>
              </a:rPr>
              <a:t>'</a:t>
            </a:r>
            <a:r>
              <a:rPr lang="cs-CZ" sz="2800" dirty="0">
                <a:solidFill>
                  <a:schemeClr val="tx1"/>
                </a:solidFill>
                <a:cs typeface="Arial" panose="020B0604020202020204" pitchFamily="34" charset="0"/>
              </a:rPr>
              <a:t>ve met </a:t>
            </a:r>
            <a:r>
              <a:rPr lang="en-GB" sz="2800" dirty="0">
                <a:solidFill>
                  <a:schemeClr val="tx1"/>
                </a:solidFill>
                <a:cs typeface="Arial" panose="020B0604020202020204" pitchFamily="34" charset="0"/>
              </a:rPr>
              <a:t>him </a:t>
            </a:r>
            <a:r>
              <a:rPr lang="en-GB" sz="2800" dirty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before</a:t>
            </a:r>
            <a:r>
              <a:rPr lang="en-GB" sz="2800" dirty="0">
                <a:cs typeface="Arial" panose="020B0604020202020204" pitchFamily="34" charset="0"/>
              </a:rPr>
              <a:t>.</a:t>
            </a:r>
            <a:r>
              <a:rPr lang="en-GB" sz="2800" dirty="0">
                <a:solidFill>
                  <a:srgbClr val="92278F"/>
                </a:solidFill>
                <a:cs typeface="Arial" panose="020B0604020202020204" pitchFamily="34" charset="0"/>
              </a:rPr>
              <a:t> </a:t>
            </a:r>
            <a:endParaRPr lang="en-GB" sz="2800" dirty="0"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cs-CZ" sz="1000" dirty="0">
              <a:solidFill>
                <a:schemeClr val="tx1"/>
              </a:solidFill>
            </a:endParaRPr>
          </a:p>
          <a:p>
            <a:r>
              <a:rPr lang="cs-CZ" sz="2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GB" sz="2800" dirty="0" smtClean="0">
                <a:solidFill>
                  <a:schemeClr val="accent2">
                    <a:lumMod val="75000"/>
                  </a:schemeClr>
                </a:solidFill>
              </a:rPr>
              <a:t>before</a:t>
            </a:r>
            <a:r>
              <a:rPr lang="cs-CZ" sz="2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2800" i="1" dirty="0"/>
              <a:t>= </a:t>
            </a:r>
            <a:r>
              <a:rPr lang="cs-CZ" sz="2800" i="1" dirty="0" smtClean="0">
                <a:solidFill>
                  <a:schemeClr val="accent2">
                    <a:lumMod val="75000"/>
                  </a:schemeClr>
                </a:solidFill>
              </a:rPr>
              <a:t>před</a:t>
            </a:r>
            <a:r>
              <a:rPr lang="cs-CZ" sz="2800" i="1" dirty="0" smtClean="0"/>
              <a:t> </a:t>
            </a:r>
            <a:r>
              <a:rPr lang="cs-CZ" sz="2800" dirty="0" smtClean="0">
                <a:solidFill>
                  <a:schemeClr val="tx1"/>
                </a:solidFill>
              </a:rPr>
              <a:t>odkazuje </a:t>
            </a:r>
            <a:r>
              <a:rPr lang="cs-CZ" sz="2800" dirty="0">
                <a:solidFill>
                  <a:schemeClr val="tx1"/>
                </a:solidFill>
              </a:rPr>
              <a:t>na </a:t>
            </a:r>
            <a:r>
              <a:rPr lang="cs-CZ" sz="2800" b="1" dirty="0" smtClean="0">
                <a:solidFill>
                  <a:schemeClr val="tx1"/>
                </a:solidFill>
              </a:rPr>
              <a:t>minulý čas</a:t>
            </a:r>
            <a:endParaRPr lang="cs-CZ" sz="28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cs-CZ" sz="1000" dirty="0" smtClean="0"/>
          </a:p>
          <a:p>
            <a:pPr marL="0" indent="0" algn="ctr">
              <a:spcBef>
                <a:spcPts val="600"/>
              </a:spcBef>
              <a:buNone/>
            </a:pPr>
            <a:r>
              <a:rPr lang="en-GB" sz="2800" dirty="0" smtClean="0">
                <a:solidFill>
                  <a:schemeClr val="tx1"/>
                </a:solidFill>
              </a:rPr>
              <a:t>I</a:t>
            </a:r>
            <a:r>
              <a:rPr lang="cs-CZ" sz="28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cs-CZ" sz="2800" dirty="0" smtClean="0">
                <a:solidFill>
                  <a:schemeClr val="tx1"/>
                </a:solidFill>
                <a:cs typeface="Arial" panose="020B0604020202020204" pitchFamily="34" charset="0"/>
              </a:rPr>
              <a:t>met </a:t>
            </a:r>
            <a:r>
              <a:rPr lang="en-GB" sz="2800" dirty="0">
                <a:solidFill>
                  <a:schemeClr val="tx1"/>
                </a:solidFill>
                <a:cs typeface="Arial" panose="020B0604020202020204" pitchFamily="34" charset="0"/>
              </a:rPr>
              <a:t>him </a:t>
            </a:r>
            <a:r>
              <a:rPr lang="en-GB" sz="2800" dirty="0" smtClean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before</a:t>
            </a:r>
            <a:r>
              <a:rPr lang="cs-CZ" sz="2800" dirty="0" smtClean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GB" sz="2800" dirty="0" smtClean="0">
                <a:solidFill>
                  <a:schemeClr val="tx1"/>
                </a:solidFill>
                <a:cs typeface="Arial" panose="020B0604020202020204" pitchFamily="34" charset="0"/>
              </a:rPr>
              <a:t>Christmas</a:t>
            </a:r>
            <a:r>
              <a:rPr lang="en-GB" sz="2800" dirty="0" smtClean="0">
                <a:cs typeface="Arial" panose="020B0604020202020204" pitchFamily="34" charset="0"/>
              </a:rPr>
              <a:t>.</a:t>
            </a:r>
            <a:r>
              <a:rPr lang="en-GB" sz="2800" dirty="0" smtClean="0">
                <a:solidFill>
                  <a:srgbClr val="92278F"/>
                </a:solidFill>
                <a:cs typeface="Arial" panose="020B0604020202020204" pitchFamily="34" charset="0"/>
              </a:rPr>
              <a:t> </a:t>
            </a:r>
            <a:endParaRPr lang="en-GB" sz="2800" dirty="0">
              <a:cs typeface="Arial" panose="020B0604020202020204" pitchFamily="34" charset="0"/>
            </a:endParaRP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9046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PETERS, Sarah a Tomáš GRÁF. </a:t>
            </a:r>
            <a:r>
              <a:rPr lang="cs-CZ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</a:t>
            </a:r>
            <a:r>
              <a:rPr lang="cs-CZ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talk 2: učebnice angličtiny pro střední a jazykové školy: kniha pro učitele</a:t>
            </a:r>
            <a:r>
              <a:rPr 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1. vyd. Praha: Polyglot, 2009. ISBN 978-808-6195-22-3. </a:t>
            </a:r>
          </a:p>
          <a:p>
            <a:pPr>
              <a:lnSpc>
                <a:spcPct val="150000"/>
              </a:lnSpc>
            </a:pPr>
            <a:r>
              <a:rPr 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HOUSE, Christine. </a:t>
            </a:r>
            <a:r>
              <a:rPr lang="cs-CZ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Grammar</a:t>
            </a:r>
            <a:r>
              <a:rPr lang="cs-CZ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 </a:t>
            </a:r>
            <a:r>
              <a:rPr lang="cs-CZ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</a:t>
            </a:r>
            <a:r>
              <a:rPr lang="cs-CZ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50 praktických lekcí anglické gramatiky s cvičením a klíčem</a:t>
            </a:r>
            <a:r>
              <a:rPr 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1. vyd. Plzeň: FRAUS, 2004, 128 s. ISBN 80-723-8309-4. </a:t>
            </a:r>
          </a:p>
          <a:p>
            <a:pPr>
              <a:lnSpc>
                <a:spcPct val="150000"/>
              </a:lnSpc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Materiál je určen pro bezplatné používání pro potřeby výuky a vzdělávání na všech typech škol a školských zařízení. Jakékoliv další využití podléhá autorskému zákonu</a:t>
            </a: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.“ </a:t>
            </a:r>
            <a:endParaRPr lang="cs-CZ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377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118965"/>
          </a:xfrm>
        </p:spPr>
        <p:txBody>
          <a:bodyPr>
            <a:normAutofit/>
          </a:bodyPr>
          <a:lstStyle/>
          <a:p>
            <a:r>
              <a:rPr lang="cs-CZ" sz="4000" dirty="0" smtClean="0"/>
              <a:t>Předpřítomný čas se tvoří pomocí: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92925" y="1743075"/>
            <a:ext cx="8911687" cy="22574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dirty="0" smtClean="0"/>
              <a:t>    </a:t>
            </a:r>
          </a:p>
          <a:p>
            <a:pPr marL="0" indent="0">
              <a:buNone/>
            </a:pPr>
            <a:r>
              <a:rPr lang="cs-CZ" sz="4000" b="1" dirty="0" smtClean="0"/>
              <a:t>   </a:t>
            </a:r>
            <a:r>
              <a:rPr lang="en-GB" sz="4000" b="1" dirty="0" smtClean="0">
                <a:solidFill>
                  <a:schemeClr val="accent1"/>
                </a:solidFill>
              </a:rPr>
              <a:t>have</a:t>
            </a:r>
            <a:r>
              <a:rPr lang="cs-CZ" sz="4000" b="1" dirty="0" smtClean="0">
                <a:solidFill>
                  <a:schemeClr val="accent1"/>
                </a:solidFill>
              </a:rPr>
              <a:t> / has 	</a:t>
            </a:r>
            <a:r>
              <a:rPr lang="cs-CZ" sz="4000" b="1" dirty="0"/>
              <a:t> </a:t>
            </a:r>
            <a:r>
              <a:rPr lang="cs-CZ" sz="4000" b="1" dirty="0" smtClean="0"/>
              <a:t> +      </a:t>
            </a:r>
            <a:r>
              <a:rPr lang="en-GB" sz="4000" b="1" dirty="0" smtClean="0">
                <a:solidFill>
                  <a:schemeClr val="accent1"/>
                </a:solidFill>
              </a:rPr>
              <a:t>past participle</a:t>
            </a:r>
            <a:endParaRPr lang="cs-CZ" sz="4000" b="1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cs-CZ" sz="2800" dirty="0"/>
              <a:t> </a:t>
            </a:r>
            <a:r>
              <a:rPr lang="cs-CZ" sz="2800" dirty="0" smtClean="0"/>
              <a:t> (pomocné sloveso)                   (příčestí minulé)</a:t>
            </a:r>
            <a:endParaRPr lang="en-GB" sz="2800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1807113" y="4433664"/>
            <a:ext cx="9908638" cy="19814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cs-CZ" sz="2800" dirty="0" smtClean="0">
                <a:solidFill>
                  <a:schemeClr val="tx1"/>
                </a:solidFill>
              </a:rPr>
              <a:t>Připomeň si! </a:t>
            </a:r>
          </a:p>
          <a:p>
            <a:pPr marL="0" indent="0">
              <a:buNone/>
            </a:pPr>
            <a:r>
              <a:rPr lang="cs-CZ" sz="2800" dirty="0" smtClean="0">
                <a:solidFill>
                  <a:schemeClr val="tx1"/>
                </a:solidFill>
              </a:rPr>
              <a:t>Co je </a:t>
            </a:r>
            <a:r>
              <a:rPr lang="cs-CZ" sz="2800" b="1" dirty="0" smtClean="0">
                <a:solidFill>
                  <a:schemeClr val="tx1"/>
                </a:solidFill>
              </a:rPr>
              <a:t>příčestí minulé</a:t>
            </a:r>
            <a:r>
              <a:rPr lang="cs-CZ" sz="2800" dirty="0" smtClean="0">
                <a:solidFill>
                  <a:schemeClr val="tx1"/>
                </a:solidFill>
              </a:rPr>
              <a:t>? 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2094449" y="4986002"/>
            <a:ext cx="9908638" cy="19814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800" dirty="0" smtClean="0"/>
              <a:t>								 </a:t>
            </a:r>
            <a:r>
              <a:rPr lang="cs-CZ" sz="2800" dirty="0" smtClean="0">
                <a:solidFill>
                  <a:schemeClr val="tx1"/>
                </a:solidFill>
              </a:rPr>
              <a:t>- pravidelné sloveso + </a:t>
            </a:r>
            <a:r>
              <a:rPr lang="en-GB" sz="2800" dirty="0" err="1" smtClean="0">
                <a:solidFill>
                  <a:schemeClr val="tx1"/>
                </a:solidFill>
              </a:rPr>
              <a:t>ed</a:t>
            </a:r>
            <a:endParaRPr lang="en-GB" sz="2800" dirty="0" smtClean="0">
              <a:solidFill>
                <a:schemeClr val="tx1"/>
              </a:solidFill>
            </a:endParaRPr>
          </a:p>
          <a:p>
            <a:pPr marL="0" indent="0">
              <a:buFont typeface="Wingdings 3" charset="2"/>
              <a:buNone/>
            </a:pPr>
            <a:r>
              <a:rPr lang="cs-CZ" sz="2800" dirty="0">
                <a:solidFill>
                  <a:schemeClr val="tx1"/>
                </a:solidFill>
              </a:rPr>
              <a:t>	</a:t>
            </a:r>
            <a:r>
              <a:rPr lang="cs-CZ" sz="2800" dirty="0" smtClean="0">
                <a:solidFill>
                  <a:schemeClr val="tx1"/>
                </a:solidFill>
              </a:rPr>
              <a:t>							 - 3. tvar nepravidelných sloves</a:t>
            </a:r>
          </a:p>
          <a:p>
            <a:pPr marL="0" indent="0">
              <a:buFont typeface="Wingdings 3" charset="2"/>
              <a:buNone/>
            </a:pPr>
            <a:endParaRPr lang="cs-CZ" sz="2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7090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2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2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33215"/>
          </a:xfrm>
        </p:spPr>
        <p:txBody>
          <a:bodyPr>
            <a:normAutofit/>
          </a:bodyPr>
          <a:lstStyle/>
          <a:p>
            <a:r>
              <a:rPr lang="cs-CZ" sz="4000" b="1" dirty="0" smtClean="0"/>
              <a:t>Positive </a:t>
            </a:r>
            <a:r>
              <a:rPr lang="en-GB" sz="4000" b="1" dirty="0" smtClean="0"/>
              <a:t>statements</a:t>
            </a:r>
            <a:endParaRPr lang="en-GB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671638" y="1802745"/>
            <a:ext cx="9832974" cy="42932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dirty="0" smtClean="0">
                <a:solidFill>
                  <a:schemeClr val="tx1"/>
                </a:solidFill>
              </a:rPr>
              <a:t>		</a:t>
            </a:r>
            <a:r>
              <a:rPr lang="en-GB" sz="3200" dirty="0" smtClean="0">
                <a:solidFill>
                  <a:schemeClr val="tx1"/>
                </a:solidFill>
              </a:rPr>
              <a:t>I </a:t>
            </a:r>
            <a:r>
              <a:rPr lang="en-GB" sz="3200" dirty="0" smtClean="0">
                <a:solidFill>
                  <a:schemeClr val="accent1"/>
                </a:solidFill>
              </a:rPr>
              <a:t>have been </a:t>
            </a:r>
            <a:r>
              <a:rPr lang="en-GB" sz="3200" dirty="0" smtClean="0">
                <a:solidFill>
                  <a:schemeClr val="tx1"/>
                </a:solidFill>
              </a:rPr>
              <a:t>to</a:t>
            </a:r>
            <a:r>
              <a:rPr lang="cs-CZ" sz="3200" dirty="0" smtClean="0">
                <a:solidFill>
                  <a:schemeClr val="tx1"/>
                </a:solidFill>
              </a:rPr>
              <a:t> </a:t>
            </a:r>
            <a:r>
              <a:rPr lang="en-GB" sz="3200" dirty="0" smtClean="0">
                <a:solidFill>
                  <a:schemeClr val="tx1"/>
                </a:solidFill>
              </a:rPr>
              <a:t>England.</a:t>
            </a:r>
            <a:endParaRPr lang="cs-CZ" sz="32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cs-CZ" sz="44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cs-CZ" sz="3200" dirty="0" smtClean="0">
                <a:solidFill>
                  <a:schemeClr val="tx1"/>
                </a:solidFill>
              </a:rPr>
              <a:t>		</a:t>
            </a:r>
            <a:r>
              <a:rPr lang="en-GB" sz="3200" dirty="0" smtClean="0">
                <a:solidFill>
                  <a:schemeClr val="tx1"/>
                </a:solidFill>
              </a:rPr>
              <a:t>Sally </a:t>
            </a:r>
            <a:r>
              <a:rPr lang="en-GB" sz="3200" dirty="0" smtClean="0">
                <a:solidFill>
                  <a:schemeClr val="accent1"/>
                </a:solidFill>
              </a:rPr>
              <a:t>has bought </a:t>
            </a:r>
            <a:r>
              <a:rPr lang="en-GB" sz="3200" dirty="0" smtClean="0">
                <a:solidFill>
                  <a:schemeClr val="tx1"/>
                </a:solidFill>
              </a:rPr>
              <a:t>a new car.</a:t>
            </a:r>
            <a:endParaRPr lang="cs-CZ" sz="32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cs-CZ" sz="44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cs-CZ" sz="3200" dirty="0" smtClean="0">
                <a:solidFill>
                  <a:schemeClr val="tx1"/>
                </a:solidFill>
              </a:rPr>
              <a:t>		</a:t>
            </a:r>
            <a:r>
              <a:rPr lang="en-GB" sz="3200" dirty="0" smtClean="0">
                <a:solidFill>
                  <a:schemeClr val="tx1"/>
                </a:solidFill>
              </a:rPr>
              <a:t>The Browns </a:t>
            </a:r>
            <a:r>
              <a:rPr lang="en-GB" sz="3200" dirty="0" smtClean="0">
                <a:solidFill>
                  <a:schemeClr val="accent1"/>
                </a:solidFill>
              </a:rPr>
              <a:t>have moved </a:t>
            </a:r>
            <a:r>
              <a:rPr lang="en-GB" sz="3200" dirty="0" smtClean="0">
                <a:solidFill>
                  <a:schemeClr val="tx1"/>
                </a:solidFill>
              </a:rPr>
              <a:t>to Germany</a:t>
            </a:r>
            <a:r>
              <a:rPr lang="cs-CZ" sz="3200" dirty="0" smtClean="0">
                <a:solidFill>
                  <a:schemeClr val="tx1"/>
                </a:solidFill>
              </a:rPr>
              <a:t>.</a:t>
            </a:r>
            <a:endParaRPr lang="en-GB" sz="32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sz="2800" dirty="0">
              <a:solidFill>
                <a:schemeClr val="tx1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3841154" y="2373703"/>
            <a:ext cx="39820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(Už) jsem byl v Anglii. </a:t>
            </a:r>
            <a:endParaRPr lang="cs-CZ" sz="28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3841154" y="3803995"/>
            <a:ext cx="4954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Sally</a:t>
            </a:r>
            <a:r>
              <a:rPr lang="cs-CZ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si koupila nové auto. </a:t>
            </a:r>
            <a:endParaRPr lang="cs-CZ" sz="28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3841154" y="5234287"/>
            <a:ext cx="701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Brownovi se přestěhovali do Německa. </a:t>
            </a:r>
            <a:endParaRPr lang="cs-CZ" sz="28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973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05588" y="624110"/>
            <a:ext cx="8911687" cy="1118965"/>
          </a:xfrm>
        </p:spPr>
        <p:txBody>
          <a:bodyPr>
            <a:normAutofit/>
          </a:bodyPr>
          <a:lstStyle/>
          <a:p>
            <a:r>
              <a:rPr lang="cs-CZ" sz="4000" b="1" dirty="0"/>
              <a:t>Negative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38911" y="1583690"/>
            <a:ext cx="9476839" cy="24077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dirty="0" smtClean="0"/>
              <a:t> </a:t>
            </a:r>
            <a:r>
              <a:rPr lang="en-GB" sz="4000" b="1" dirty="0" smtClean="0">
                <a:solidFill>
                  <a:schemeClr val="accent1"/>
                </a:solidFill>
              </a:rPr>
              <a:t>have</a:t>
            </a:r>
            <a:r>
              <a:rPr lang="cs-CZ" sz="4000" b="1" dirty="0" smtClean="0">
                <a:solidFill>
                  <a:schemeClr val="accent1"/>
                </a:solidFill>
              </a:rPr>
              <a:t> / has  </a:t>
            </a:r>
            <a:r>
              <a:rPr lang="cs-CZ" sz="4000" b="1" dirty="0"/>
              <a:t>+ </a:t>
            </a:r>
            <a:r>
              <a:rPr lang="cs-CZ" sz="4000" b="1" dirty="0" smtClean="0"/>
              <a:t> </a:t>
            </a:r>
            <a:r>
              <a:rPr lang="cs-CZ" sz="4000" b="1" dirty="0" smtClean="0">
                <a:solidFill>
                  <a:srgbClr val="C00000"/>
                </a:solidFill>
              </a:rPr>
              <a:t>not</a:t>
            </a:r>
            <a:r>
              <a:rPr lang="cs-CZ" sz="4000" b="1" dirty="0" smtClean="0">
                <a:solidFill>
                  <a:schemeClr val="accent1"/>
                </a:solidFill>
              </a:rPr>
              <a:t>  </a:t>
            </a:r>
            <a:r>
              <a:rPr lang="cs-CZ" sz="4000" b="1" dirty="0" smtClean="0"/>
              <a:t>+  </a:t>
            </a:r>
            <a:r>
              <a:rPr lang="en-GB" sz="4000" b="1" dirty="0" smtClean="0">
                <a:solidFill>
                  <a:schemeClr val="accent1"/>
                </a:solidFill>
              </a:rPr>
              <a:t>past participle</a:t>
            </a:r>
            <a:endParaRPr lang="cs-CZ" sz="4000" b="1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cs-CZ" sz="2000" b="1" dirty="0">
                <a:solidFill>
                  <a:schemeClr val="accent1"/>
                </a:solidFill>
              </a:rPr>
              <a:t>	</a:t>
            </a:r>
            <a:r>
              <a:rPr lang="en-GB" sz="2000" b="1" dirty="0">
                <a:solidFill>
                  <a:schemeClr val="accent1"/>
                </a:solidFill>
              </a:rPr>
              <a:t> </a:t>
            </a:r>
            <a:endParaRPr lang="cs-CZ" sz="2000" b="1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cs-CZ" sz="2000" b="1" dirty="0">
                <a:solidFill>
                  <a:schemeClr val="accent1"/>
                </a:solidFill>
              </a:rPr>
              <a:t> </a:t>
            </a:r>
            <a:r>
              <a:rPr lang="cs-CZ" sz="2000" b="1" dirty="0" smtClean="0">
                <a:solidFill>
                  <a:schemeClr val="accent1"/>
                </a:solidFill>
              </a:rPr>
              <a:t>    </a:t>
            </a:r>
          </a:p>
          <a:p>
            <a:pPr marL="0" indent="0">
              <a:buNone/>
            </a:pPr>
            <a:r>
              <a:rPr lang="cs-CZ" sz="4000" b="1" dirty="0" smtClean="0">
                <a:solidFill>
                  <a:schemeClr val="accent1"/>
                </a:solidFill>
              </a:rPr>
              <a:t>   </a:t>
            </a:r>
            <a:r>
              <a:rPr lang="en-GB" sz="4000" b="1" dirty="0" smtClean="0">
                <a:solidFill>
                  <a:schemeClr val="accent1"/>
                </a:solidFill>
              </a:rPr>
              <a:t>have</a:t>
            </a:r>
            <a:r>
              <a:rPr lang="en-GB" sz="4000" b="1" dirty="0" smtClean="0">
                <a:solidFill>
                  <a:srgbClr val="C00000"/>
                </a:solidFill>
                <a:cs typeface="Arial" panose="020B0604020202020204" pitchFamily="34" charset="0"/>
              </a:rPr>
              <a:t>n't</a:t>
            </a:r>
            <a:r>
              <a:rPr lang="cs-CZ" sz="4000" b="1" dirty="0" smtClean="0">
                <a:solidFill>
                  <a:schemeClr val="accent1"/>
                </a:solidFill>
                <a:cs typeface="Arial" panose="020B0604020202020204" pitchFamily="34" charset="0"/>
              </a:rPr>
              <a:t> / </a:t>
            </a:r>
            <a:r>
              <a:rPr lang="en-GB" sz="4000" b="1" dirty="0" smtClean="0">
                <a:solidFill>
                  <a:schemeClr val="accent1"/>
                </a:solidFill>
              </a:rPr>
              <a:t>has</a:t>
            </a:r>
            <a:r>
              <a:rPr lang="en-GB" sz="4000" b="1" dirty="0" smtClean="0">
                <a:solidFill>
                  <a:srgbClr val="C00000"/>
                </a:solidFill>
                <a:cs typeface="Arial" panose="020B0604020202020204" pitchFamily="34" charset="0"/>
              </a:rPr>
              <a:t>n't</a:t>
            </a:r>
            <a:endParaRPr lang="en-GB" sz="4000" b="1" dirty="0">
              <a:solidFill>
                <a:srgbClr val="C00000"/>
              </a:solidFill>
            </a:endParaRPr>
          </a:p>
        </p:txBody>
      </p:sp>
      <p:sp>
        <p:nvSpPr>
          <p:cNvPr id="6" name="Šipka dolů 5"/>
          <p:cNvSpPr/>
          <p:nvPr/>
        </p:nvSpPr>
        <p:spPr>
          <a:xfrm rot="2438346">
            <a:off x="5016036" y="2342788"/>
            <a:ext cx="421427" cy="7423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2238911" y="4335514"/>
            <a:ext cx="9241889" cy="22006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>
              <a:spcBef>
                <a:spcPts val="1000"/>
              </a:spcBef>
              <a:buClr>
                <a:srgbClr val="92278F"/>
              </a:buClr>
            </a:pPr>
            <a:r>
              <a:rPr lang="cs-CZ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POZNÁMKA</a:t>
            </a:r>
          </a:p>
          <a:p>
            <a:pPr lvl="0" defTabSz="457200">
              <a:spcBef>
                <a:spcPts val="1000"/>
              </a:spcBef>
              <a:buClr>
                <a:srgbClr val="92278F"/>
              </a:buClr>
            </a:pPr>
            <a:r>
              <a:rPr lang="cs-CZ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Lze tvořit i vazby se staženými slovesem </a:t>
            </a:r>
            <a:r>
              <a:rPr lang="en-GB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have/has</a:t>
            </a:r>
            <a:r>
              <a:rPr lang="cs-CZ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  <a:endParaRPr lang="en-GB" sz="2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 defTabSz="457200">
              <a:spcBef>
                <a:spcPts val="1000"/>
              </a:spcBef>
              <a:buClr>
                <a:srgbClr val="92278F"/>
              </a:buClr>
            </a:pPr>
            <a:r>
              <a:rPr lang="en-GB" sz="2800" dirty="0" smtClean="0"/>
              <a:t>I</a:t>
            </a:r>
            <a:r>
              <a:rPr lang="cs-CZ" sz="2800" dirty="0" smtClean="0"/>
              <a:t>/</a:t>
            </a:r>
            <a:r>
              <a:rPr lang="en-GB" sz="2800" dirty="0" smtClean="0"/>
              <a:t>you/we/they</a:t>
            </a:r>
            <a:r>
              <a:rPr lang="en-GB" sz="2800" dirty="0" smtClean="0">
                <a:solidFill>
                  <a:srgbClr val="92278F"/>
                </a:solidFill>
                <a:cs typeface="Arial" panose="020B0604020202020204" pitchFamily="34" charset="0"/>
              </a:rPr>
              <a:t>'</a:t>
            </a:r>
            <a:r>
              <a:rPr lang="en-GB" sz="2800" dirty="0" smtClean="0">
                <a:solidFill>
                  <a:srgbClr val="92278F"/>
                </a:solidFill>
              </a:rPr>
              <a:t>ve</a:t>
            </a:r>
            <a:r>
              <a:rPr lang="cs-CZ" sz="2800" dirty="0" smtClean="0">
                <a:solidFill>
                  <a:srgbClr val="92278F"/>
                </a:solidFill>
              </a:rPr>
              <a:t> </a:t>
            </a:r>
            <a:r>
              <a:rPr lang="en-GB" sz="2800" dirty="0" smtClean="0">
                <a:solidFill>
                  <a:srgbClr val="92278F"/>
                </a:solidFill>
              </a:rPr>
              <a:t>n</a:t>
            </a:r>
            <a:r>
              <a:rPr lang="cs-CZ" sz="2800" dirty="0" smtClean="0">
                <a:solidFill>
                  <a:srgbClr val="92278F"/>
                </a:solidFill>
              </a:rPr>
              <a:t>o</a:t>
            </a:r>
            <a:r>
              <a:rPr lang="en-GB" sz="2800" dirty="0" smtClean="0">
                <a:solidFill>
                  <a:srgbClr val="922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cs-CZ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</a:t>
            </a:r>
            <a:r>
              <a:rPr lang="cs-CZ" sz="2800" dirty="0" smtClean="0">
                <a:solidFill>
                  <a:srgbClr val="92278F"/>
                </a:solidFill>
              </a:rPr>
              <a:t> </a:t>
            </a:r>
            <a:r>
              <a:rPr lang="cs-CZ" sz="2800" dirty="0" smtClean="0"/>
              <a:t>he/</a:t>
            </a:r>
            <a:r>
              <a:rPr lang="en-GB" sz="2800" dirty="0" smtClean="0"/>
              <a:t>she/it</a:t>
            </a:r>
            <a:r>
              <a:rPr lang="en-GB" sz="2800" dirty="0" smtClean="0">
                <a:solidFill>
                  <a:srgbClr val="92278F"/>
                </a:solidFill>
                <a:cs typeface="Arial" panose="020B0604020202020204" pitchFamily="34" charset="0"/>
              </a:rPr>
              <a:t>'</a:t>
            </a:r>
            <a:r>
              <a:rPr lang="en-GB" sz="2800" dirty="0" smtClean="0">
                <a:solidFill>
                  <a:srgbClr val="92278F"/>
                </a:solidFill>
              </a:rPr>
              <a:t>s</a:t>
            </a:r>
            <a:r>
              <a:rPr lang="cs-CZ" sz="2800" dirty="0" smtClean="0">
                <a:solidFill>
                  <a:srgbClr val="92278F"/>
                </a:solidFill>
              </a:rPr>
              <a:t> </a:t>
            </a:r>
            <a:r>
              <a:rPr lang="en-GB" sz="2800" dirty="0" smtClean="0">
                <a:solidFill>
                  <a:srgbClr val="92278F"/>
                </a:solidFill>
              </a:rPr>
              <a:t>n</a:t>
            </a:r>
            <a:r>
              <a:rPr lang="cs-CZ" sz="2800" dirty="0" smtClean="0">
                <a:solidFill>
                  <a:srgbClr val="92278F"/>
                </a:solidFill>
              </a:rPr>
              <a:t>o</a:t>
            </a:r>
            <a:r>
              <a:rPr lang="en-GB" sz="2800" dirty="0" smtClean="0">
                <a:solidFill>
                  <a:srgbClr val="922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cs-CZ" sz="2800" dirty="0" smtClean="0">
                <a:solidFill>
                  <a:srgbClr val="92278F"/>
                </a:solidFill>
              </a:rPr>
              <a:t>. </a:t>
            </a:r>
          </a:p>
          <a:p>
            <a:pPr lvl="0" defTabSz="457200">
              <a:spcBef>
                <a:spcPts val="1000"/>
              </a:spcBef>
              <a:buClr>
                <a:srgbClr val="92278F"/>
              </a:buClr>
            </a:pPr>
            <a:r>
              <a:rPr lang="cs-CZ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Zápor je pak důraznější.</a:t>
            </a:r>
            <a:endParaRPr lang="cs-CZ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7224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05588" y="624110"/>
            <a:ext cx="8911687" cy="1118965"/>
          </a:xfrm>
        </p:spPr>
        <p:txBody>
          <a:bodyPr>
            <a:normAutofit/>
          </a:bodyPr>
          <a:lstStyle/>
          <a:p>
            <a:r>
              <a:rPr lang="cs-CZ" sz="4000" b="1" dirty="0"/>
              <a:t>Negative</a:t>
            </a:r>
            <a:endParaRPr lang="cs-CZ" sz="4000" dirty="0"/>
          </a:p>
        </p:txBody>
      </p:sp>
      <p:sp>
        <p:nvSpPr>
          <p:cNvPr id="7" name="Obdélník 6"/>
          <p:cNvSpPr/>
          <p:nvPr/>
        </p:nvSpPr>
        <p:spPr>
          <a:xfrm>
            <a:off x="2427556" y="1852748"/>
            <a:ext cx="8667750" cy="34368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>
              <a:spcBef>
                <a:spcPts val="1000"/>
              </a:spcBef>
              <a:buClr>
                <a:srgbClr val="92278F"/>
              </a:buClr>
            </a:pPr>
            <a:r>
              <a:rPr lang="en-GB" sz="3200" dirty="0">
                <a:solidFill>
                  <a:prstClr val="black"/>
                </a:solidFill>
              </a:rPr>
              <a:t>I </a:t>
            </a:r>
            <a:r>
              <a:rPr lang="en-GB" sz="3200" dirty="0" smtClean="0">
                <a:solidFill>
                  <a:srgbClr val="92278F"/>
                </a:solidFill>
              </a:rPr>
              <a:t>haven</a:t>
            </a:r>
            <a:r>
              <a:rPr lang="en-GB" sz="3200" dirty="0" smtClean="0">
                <a:solidFill>
                  <a:srgbClr val="92278F"/>
                </a:solidFill>
                <a:cs typeface="Arial" panose="020B0604020202020204" pitchFamily="34" charset="0"/>
              </a:rPr>
              <a:t>'t</a:t>
            </a:r>
            <a:r>
              <a:rPr lang="en-GB" sz="3200" dirty="0" smtClean="0">
                <a:solidFill>
                  <a:srgbClr val="92278F"/>
                </a:solidFill>
              </a:rPr>
              <a:t> </a:t>
            </a:r>
            <a:r>
              <a:rPr lang="en-GB" sz="3200" dirty="0">
                <a:solidFill>
                  <a:srgbClr val="92278F"/>
                </a:solidFill>
              </a:rPr>
              <a:t>been </a:t>
            </a:r>
            <a:r>
              <a:rPr lang="en-GB" sz="3200" dirty="0">
                <a:solidFill>
                  <a:prstClr val="black"/>
                </a:solidFill>
              </a:rPr>
              <a:t>to</a:t>
            </a:r>
            <a:r>
              <a:rPr lang="cs-CZ" sz="3200" dirty="0">
                <a:solidFill>
                  <a:prstClr val="black"/>
                </a:solidFill>
              </a:rPr>
              <a:t> </a:t>
            </a:r>
            <a:r>
              <a:rPr lang="cs-CZ" sz="3200" dirty="0" smtClean="0">
                <a:solidFill>
                  <a:prstClr val="black"/>
                </a:solidFill>
              </a:rPr>
              <a:t>Scotland</a:t>
            </a:r>
            <a:r>
              <a:rPr lang="en-GB" sz="3200" dirty="0" smtClean="0">
                <a:solidFill>
                  <a:prstClr val="black"/>
                </a:solidFill>
              </a:rPr>
              <a:t>.</a:t>
            </a:r>
            <a:endParaRPr lang="cs-CZ" sz="3200" dirty="0" smtClean="0">
              <a:solidFill>
                <a:prstClr val="black"/>
              </a:solidFill>
            </a:endParaRPr>
          </a:p>
          <a:p>
            <a:pPr lvl="0" defTabSz="457200">
              <a:spcBef>
                <a:spcPts val="1000"/>
              </a:spcBef>
              <a:buClr>
                <a:srgbClr val="92278F"/>
              </a:buClr>
            </a:pPr>
            <a:endParaRPr lang="cs-CZ" sz="4400" dirty="0">
              <a:solidFill>
                <a:prstClr val="black"/>
              </a:solidFill>
            </a:endParaRPr>
          </a:p>
          <a:p>
            <a:pPr lvl="0" defTabSz="457200">
              <a:spcBef>
                <a:spcPts val="1000"/>
              </a:spcBef>
              <a:buClr>
                <a:srgbClr val="92278F"/>
              </a:buClr>
            </a:pPr>
            <a:r>
              <a:rPr lang="cs-CZ" sz="3200" dirty="0" smtClean="0">
                <a:solidFill>
                  <a:prstClr val="black"/>
                </a:solidFill>
              </a:rPr>
              <a:t>Jack </a:t>
            </a:r>
            <a:r>
              <a:rPr lang="en-GB" sz="3200" dirty="0" smtClean="0">
                <a:solidFill>
                  <a:srgbClr val="92278F"/>
                </a:solidFill>
              </a:rPr>
              <a:t>has</a:t>
            </a:r>
            <a:r>
              <a:rPr lang="en-GB" sz="3200" dirty="0">
                <a:solidFill>
                  <a:srgbClr val="92278F"/>
                </a:solidFill>
              </a:rPr>
              <a:t>n</a:t>
            </a:r>
            <a:r>
              <a:rPr lang="en-GB" sz="3200" dirty="0">
                <a:solidFill>
                  <a:srgbClr val="92278F"/>
                </a:solidFill>
                <a:cs typeface="Arial" panose="020B0604020202020204" pitchFamily="34" charset="0"/>
              </a:rPr>
              <a:t>'t</a:t>
            </a:r>
            <a:r>
              <a:rPr lang="en-GB" sz="3200" dirty="0" smtClean="0">
                <a:solidFill>
                  <a:srgbClr val="92278F"/>
                </a:solidFill>
              </a:rPr>
              <a:t> read </a:t>
            </a:r>
            <a:r>
              <a:rPr lang="en-GB" sz="3200" dirty="0" smtClean="0">
                <a:solidFill>
                  <a:prstClr val="black"/>
                </a:solidFill>
              </a:rPr>
              <a:t>the letter.</a:t>
            </a:r>
            <a:endParaRPr lang="cs-CZ" sz="3200" dirty="0" smtClean="0">
              <a:solidFill>
                <a:prstClr val="black"/>
              </a:solidFill>
            </a:endParaRPr>
          </a:p>
          <a:p>
            <a:pPr lvl="0" defTabSz="457200">
              <a:spcBef>
                <a:spcPts val="1000"/>
              </a:spcBef>
              <a:buClr>
                <a:srgbClr val="92278F"/>
              </a:buClr>
            </a:pPr>
            <a:endParaRPr lang="cs-CZ" sz="4400" dirty="0">
              <a:solidFill>
                <a:prstClr val="black"/>
              </a:solidFill>
            </a:endParaRPr>
          </a:p>
          <a:p>
            <a:pPr lvl="0" defTabSz="457200">
              <a:spcBef>
                <a:spcPts val="1000"/>
              </a:spcBef>
              <a:buClr>
                <a:srgbClr val="92278F"/>
              </a:buClr>
            </a:pPr>
            <a:r>
              <a:rPr lang="en-GB" sz="3200" dirty="0" smtClean="0">
                <a:solidFill>
                  <a:prstClr val="black"/>
                </a:solidFill>
              </a:rPr>
              <a:t>They</a:t>
            </a:r>
            <a:r>
              <a:rPr lang="cs-CZ" sz="3200" dirty="0" smtClean="0">
                <a:solidFill>
                  <a:prstClr val="black"/>
                </a:solidFill>
              </a:rPr>
              <a:t> </a:t>
            </a:r>
            <a:r>
              <a:rPr lang="en-GB" sz="3200" dirty="0">
                <a:solidFill>
                  <a:srgbClr val="92278F"/>
                </a:solidFill>
              </a:rPr>
              <a:t>haven</a:t>
            </a:r>
            <a:r>
              <a:rPr lang="en-GB" sz="3200" dirty="0">
                <a:solidFill>
                  <a:srgbClr val="92278F"/>
                </a:solidFill>
                <a:cs typeface="Arial" panose="020B0604020202020204" pitchFamily="34" charset="0"/>
              </a:rPr>
              <a:t>'t</a:t>
            </a:r>
            <a:r>
              <a:rPr lang="en-GB" sz="3200" dirty="0">
                <a:solidFill>
                  <a:srgbClr val="92278F"/>
                </a:solidFill>
              </a:rPr>
              <a:t> </a:t>
            </a:r>
            <a:r>
              <a:rPr lang="en-GB" sz="3200" dirty="0" smtClean="0">
                <a:solidFill>
                  <a:srgbClr val="92278F"/>
                </a:solidFill>
              </a:rPr>
              <a:t>returned</a:t>
            </a:r>
            <a:r>
              <a:rPr lang="cs-CZ" sz="3200" dirty="0" smtClean="0">
                <a:solidFill>
                  <a:srgbClr val="92278F"/>
                </a:solidFill>
              </a:rPr>
              <a:t>.</a:t>
            </a:r>
            <a:endParaRPr lang="cs-CZ" sz="3200" dirty="0">
              <a:solidFill>
                <a:prstClr val="black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6761431" y="2460788"/>
            <a:ext cx="53754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Ve Skotsku jsem nebyl. </a:t>
            </a:r>
            <a:endParaRPr lang="cs-CZ" sz="28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6761431" y="3875060"/>
            <a:ext cx="4925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Jack ten dopis nečetl. </a:t>
            </a:r>
            <a:endParaRPr lang="cs-CZ" sz="28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6761431" y="5289332"/>
            <a:ext cx="39820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Nevrátili se.  </a:t>
            </a:r>
            <a:endParaRPr lang="cs-CZ" sz="28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0134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05588" y="624110"/>
            <a:ext cx="8911687" cy="1118965"/>
          </a:xfrm>
        </p:spPr>
        <p:txBody>
          <a:bodyPr>
            <a:normAutofit/>
          </a:bodyPr>
          <a:lstStyle/>
          <a:p>
            <a:r>
              <a:rPr lang="en-GB" sz="4000" b="1" dirty="0" smtClean="0"/>
              <a:t>Questions</a:t>
            </a:r>
            <a:r>
              <a:rPr lang="cs-CZ" sz="4000" b="1" dirty="0" smtClean="0"/>
              <a:t> + </a:t>
            </a:r>
            <a:r>
              <a:rPr lang="en-GB" sz="4000" b="1" dirty="0" smtClean="0"/>
              <a:t>short answers</a:t>
            </a:r>
            <a:endParaRPr lang="en-GB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92250" y="2377821"/>
            <a:ext cx="10699750" cy="115978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sz="2800" dirty="0" smtClean="0"/>
              <a:t> </a:t>
            </a:r>
            <a:r>
              <a:rPr lang="en-GB" sz="4300" b="1" dirty="0" smtClean="0">
                <a:solidFill>
                  <a:schemeClr val="accent1"/>
                </a:solidFill>
              </a:rPr>
              <a:t>have</a:t>
            </a:r>
            <a:r>
              <a:rPr lang="cs-CZ" sz="4300" b="1" dirty="0" smtClean="0">
                <a:solidFill>
                  <a:schemeClr val="accent1"/>
                </a:solidFill>
              </a:rPr>
              <a:t> / has  </a:t>
            </a:r>
            <a:r>
              <a:rPr lang="cs-CZ" sz="4300" b="1" dirty="0"/>
              <a:t>+ </a:t>
            </a:r>
            <a:r>
              <a:rPr lang="cs-CZ" sz="4300" b="1" dirty="0" smtClean="0"/>
              <a:t> </a:t>
            </a:r>
            <a:r>
              <a:rPr lang="cs-CZ" sz="4300" dirty="0" smtClean="0">
                <a:solidFill>
                  <a:schemeClr val="tx1"/>
                </a:solidFill>
              </a:rPr>
              <a:t>podmět</a:t>
            </a:r>
            <a:r>
              <a:rPr lang="cs-CZ" sz="4300" b="1" dirty="0" smtClean="0">
                <a:solidFill>
                  <a:srgbClr val="C00000"/>
                </a:solidFill>
              </a:rPr>
              <a:t>  </a:t>
            </a:r>
            <a:r>
              <a:rPr lang="cs-CZ" sz="4300" b="1" dirty="0" smtClean="0"/>
              <a:t>+  </a:t>
            </a:r>
            <a:r>
              <a:rPr lang="en-GB" sz="4300" b="1" dirty="0" smtClean="0">
                <a:solidFill>
                  <a:schemeClr val="accent1"/>
                </a:solidFill>
              </a:rPr>
              <a:t>past participle</a:t>
            </a:r>
            <a:endParaRPr lang="cs-CZ" sz="3000" b="1" dirty="0" smtClean="0">
              <a:solidFill>
                <a:schemeClr val="accent1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2305588" y="4032127"/>
            <a:ext cx="92746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dirty="0" smtClean="0"/>
              <a:t>Tvoříme převrácením slovosledu – pomocné sloveso stojí před podmětem.</a:t>
            </a:r>
          </a:p>
          <a:p>
            <a:r>
              <a:rPr lang="cs-CZ" sz="3000" dirty="0" smtClean="0"/>
              <a:t>Krátká odpověď opět obsahuje odpovídající tvar pomocného slovesa.</a:t>
            </a:r>
            <a:endParaRPr lang="cs-CZ" sz="3000" dirty="0"/>
          </a:p>
        </p:txBody>
      </p:sp>
    </p:spTree>
    <p:extLst>
      <p:ext uri="{BB962C8B-B14F-4D97-AF65-F5344CB8AC3E}">
        <p14:creationId xmlns:p14="http://schemas.microsoft.com/office/powerpoint/2010/main" val="2693943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05588" y="624110"/>
            <a:ext cx="8911687" cy="1118965"/>
          </a:xfrm>
        </p:spPr>
        <p:txBody>
          <a:bodyPr>
            <a:normAutofit/>
          </a:bodyPr>
          <a:lstStyle/>
          <a:p>
            <a:r>
              <a:rPr lang="en-GB" sz="4000" b="1" dirty="0" smtClean="0"/>
              <a:t>Questions</a:t>
            </a:r>
            <a:r>
              <a:rPr lang="cs-CZ" sz="4000" b="1" dirty="0" smtClean="0"/>
              <a:t> + </a:t>
            </a:r>
            <a:r>
              <a:rPr lang="en-GB" sz="4000" b="1" dirty="0" smtClean="0"/>
              <a:t>short answers</a:t>
            </a:r>
            <a:endParaRPr lang="en-GB" sz="4000" dirty="0"/>
          </a:p>
        </p:txBody>
      </p:sp>
      <p:sp>
        <p:nvSpPr>
          <p:cNvPr id="7" name="Obdélník 6"/>
          <p:cNvSpPr/>
          <p:nvPr/>
        </p:nvSpPr>
        <p:spPr>
          <a:xfrm>
            <a:off x="1850654" y="1939132"/>
            <a:ext cx="9067717" cy="24468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>
              <a:spcBef>
                <a:spcPts val="1000"/>
              </a:spcBef>
              <a:buClr>
                <a:srgbClr val="92278F"/>
              </a:buClr>
            </a:pPr>
            <a:r>
              <a:rPr lang="en-GB" sz="3200" dirty="0" smtClean="0">
                <a:solidFill>
                  <a:srgbClr val="92278F"/>
                </a:solidFill>
              </a:rPr>
              <a:t>Have </a:t>
            </a:r>
            <a:r>
              <a:rPr lang="en-GB" sz="3200" dirty="0" smtClean="0">
                <a:solidFill>
                  <a:prstClr val="black"/>
                </a:solidFill>
              </a:rPr>
              <a:t>you</a:t>
            </a:r>
            <a:r>
              <a:rPr lang="cs-CZ" sz="3200" dirty="0" smtClean="0">
                <a:solidFill>
                  <a:prstClr val="black"/>
                </a:solidFill>
              </a:rPr>
              <a:t> </a:t>
            </a:r>
            <a:r>
              <a:rPr lang="en-GB" sz="3200" dirty="0" smtClean="0">
                <a:solidFill>
                  <a:srgbClr val="92278F"/>
                </a:solidFill>
              </a:rPr>
              <a:t>been </a:t>
            </a:r>
            <a:r>
              <a:rPr lang="en-GB" sz="3200" dirty="0">
                <a:solidFill>
                  <a:prstClr val="black"/>
                </a:solidFill>
              </a:rPr>
              <a:t>to</a:t>
            </a:r>
            <a:r>
              <a:rPr lang="cs-CZ" sz="3200" dirty="0">
                <a:solidFill>
                  <a:prstClr val="black"/>
                </a:solidFill>
              </a:rPr>
              <a:t> </a:t>
            </a:r>
            <a:r>
              <a:rPr lang="en-GB" sz="3200" dirty="0" smtClean="0">
                <a:solidFill>
                  <a:prstClr val="black"/>
                </a:solidFill>
              </a:rPr>
              <a:t>the</a:t>
            </a:r>
            <a:r>
              <a:rPr lang="cs-CZ" sz="3200" dirty="0" smtClean="0">
                <a:solidFill>
                  <a:prstClr val="black"/>
                </a:solidFill>
              </a:rPr>
              <a:t> USA? </a:t>
            </a:r>
          </a:p>
          <a:p>
            <a:pPr lvl="0" defTabSz="457200">
              <a:spcBef>
                <a:spcPts val="1000"/>
              </a:spcBef>
              <a:buClr>
                <a:srgbClr val="92278F"/>
              </a:buClr>
            </a:pPr>
            <a:endParaRPr lang="cs-CZ" sz="3200" dirty="0">
              <a:solidFill>
                <a:prstClr val="black"/>
              </a:solidFill>
            </a:endParaRPr>
          </a:p>
          <a:p>
            <a:pPr lvl="0" defTabSz="457200">
              <a:spcBef>
                <a:spcPts val="1000"/>
              </a:spcBef>
              <a:buClr>
                <a:srgbClr val="92278F"/>
              </a:buClr>
            </a:pPr>
            <a:endParaRPr lang="cs-CZ" sz="3200" dirty="0" smtClean="0">
              <a:solidFill>
                <a:srgbClr val="92278F"/>
              </a:solidFill>
            </a:endParaRPr>
          </a:p>
          <a:p>
            <a:pPr lvl="0" defTabSz="457200">
              <a:spcBef>
                <a:spcPts val="1000"/>
              </a:spcBef>
              <a:buClr>
                <a:srgbClr val="92278F"/>
              </a:buClr>
            </a:pPr>
            <a:r>
              <a:rPr lang="cs-CZ" sz="3200" dirty="0" smtClean="0">
                <a:solidFill>
                  <a:srgbClr val="92278F"/>
                </a:solidFill>
              </a:rPr>
              <a:t>H</a:t>
            </a:r>
            <a:r>
              <a:rPr lang="en-GB" sz="3200" dirty="0" smtClean="0">
                <a:solidFill>
                  <a:srgbClr val="92278F"/>
                </a:solidFill>
              </a:rPr>
              <a:t>as </a:t>
            </a:r>
            <a:r>
              <a:rPr lang="cs-CZ" sz="3200" dirty="0" smtClean="0">
                <a:solidFill>
                  <a:prstClr val="black"/>
                </a:solidFill>
              </a:rPr>
              <a:t>Mat </a:t>
            </a:r>
            <a:r>
              <a:rPr lang="en-GB" sz="3200" dirty="0" smtClean="0">
                <a:solidFill>
                  <a:srgbClr val="92278F"/>
                </a:solidFill>
              </a:rPr>
              <a:t>seen</a:t>
            </a:r>
            <a:r>
              <a:rPr lang="cs-CZ" sz="3200" dirty="0" smtClean="0">
                <a:solidFill>
                  <a:srgbClr val="92278F"/>
                </a:solidFill>
              </a:rPr>
              <a:t> </a:t>
            </a:r>
            <a:r>
              <a:rPr lang="en-GB" sz="3200" dirty="0" smtClean="0">
                <a:solidFill>
                  <a:prstClr val="black"/>
                </a:solidFill>
              </a:rPr>
              <a:t>the </a:t>
            </a:r>
            <a:r>
              <a:rPr lang="cs-CZ" sz="3200" dirty="0" smtClean="0">
                <a:solidFill>
                  <a:prstClr val="black"/>
                </a:solidFill>
              </a:rPr>
              <a:t>film?      </a:t>
            </a:r>
            <a:endParaRPr lang="cs-CZ" sz="3200" dirty="0">
              <a:solidFill>
                <a:prstClr val="black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7496267" y="3733389"/>
            <a:ext cx="3422104" cy="12054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>
              <a:spcBef>
                <a:spcPts val="1000"/>
              </a:spcBef>
              <a:buClr>
                <a:srgbClr val="92278F"/>
              </a:buClr>
            </a:pPr>
            <a:r>
              <a:rPr lang="cs-CZ" sz="3200" dirty="0" smtClean="0">
                <a:solidFill>
                  <a:prstClr val="black"/>
                </a:solidFill>
              </a:rPr>
              <a:t>-  </a:t>
            </a:r>
            <a:r>
              <a:rPr lang="en-GB" sz="3200" dirty="0" smtClean="0">
                <a:solidFill>
                  <a:prstClr val="black"/>
                </a:solidFill>
              </a:rPr>
              <a:t>Yes</a:t>
            </a:r>
            <a:r>
              <a:rPr lang="en-GB" sz="3200" dirty="0">
                <a:solidFill>
                  <a:prstClr val="black"/>
                </a:solidFill>
              </a:rPr>
              <a:t>, </a:t>
            </a:r>
            <a:r>
              <a:rPr lang="cs-CZ" sz="3200" dirty="0" smtClean="0">
                <a:solidFill>
                  <a:prstClr val="black"/>
                </a:solidFill>
              </a:rPr>
              <a:t>he </a:t>
            </a:r>
            <a:r>
              <a:rPr lang="en-GB" sz="3200" dirty="0" smtClean="0">
                <a:solidFill>
                  <a:srgbClr val="92278F"/>
                </a:solidFill>
              </a:rPr>
              <a:t>ha</a:t>
            </a:r>
            <a:r>
              <a:rPr lang="cs-CZ" sz="3200" dirty="0" smtClean="0">
                <a:solidFill>
                  <a:srgbClr val="92278F"/>
                </a:solidFill>
              </a:rPr>
              <a:t>s.</a:t>
            </a:r>
          </a:p>
          <a:p>
            <a:pPr lvl="0" defTabSz="457200">
              <a:spcBef>
                <a:spcPts val="1000"/>
              </a:spcBef>
              <a:buClr>
                <a:srgbClr val="92278F"/>
              </a:buClr>
            </a:pPr>
            <a:r>
              <a:rPr lang="cs-CZ" sz="3200" dirty="0" smtClean="0"/>
              <a:t>-</a:t>
            </a:r>
            <a:r>
              <a:rPr lang="cs-CZ" sz="3200" dirty="0" smtClean="0">
                <a:solidFill>
                  <a:srgbClr val="92278F"/>
                </a:solidFill>
              </a:rPr>
              <a:t>  </a:t>
            </a:r>
            <a:r>
              <a:rPr lang="cs-CZ" sz="3200" dirty="0"/>
              <a:t>No, </a:t>
            </a:r>
            <a:r>
              <a:rPr lang="cs-CZ" sz="3200" dirty="0" smtClean="0"/>
              <a:t>he </a:t>
            </a:r>
            <a:r>
              <a:rPr lang="en-GB" sz="3200" dirty="0" smtClean="0">
                <a:solidFill>
                  <a:srgbClr val="92278F"/>
                </a:solidFill>
              </a:rPr>
              <a:t>hasn</a:t>
            </a:r>
            <a:r>
              <a:rPr lang="en-GB" sz="3200" dirty="0" smtClean="0">
                <a:solidFill>
                  <a:srgbClr val="92278F"/>
                </a:solidFill>
                <a:cs typeface="Arial" panose="020B0604020202020204" pitchFamily="34" charset="0"/>
              </a:rPr>
              <a:t>'t</a:t>
            </a:r>
            <a:r>
              <a:rPr lang="cs-CZ" sz="3200" dirty="0" smtClean="0">
                <a:solidFill>
                  <a:srgbClr val="922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cs-CZ" sz="3200" dirty="0">
              <a:solidFill>
                <a:prstClr val="black"/>
              </a:solidFill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7496267" y="1944377"/>
            <a:ext cx="3422104" cy="12054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>
              <a:spcBef>
                <a:spcPts val="1000"/>
              </a:spcBef>
              <a:buClr>
                <a:srgbClr val="92278F"/>
              </a:buClr>
            </a:pPr>
            <a:r>
              <a:rPr lang="cs-CZ" sz="3200" dirty="0" smtClean="0">
                <a:solidFill>
                  <a:prstClr val="black"/>
                </a:solidFill>
              </a:rPr>
              <a:t>- </a:t>
            </a:r>
            <a:r>
              <a:rPr lang="en-GB" sz="3200" dirty="0" smtClean="0">
                <a:solidFill>
                  <a:prstClr val="black"/>
                </a:solidFill>
              </a:rPr>
              <a:t>Yes, I</a:t>
            </a:r>
            <a:r>
              <a:rPr lang="cs-CZ" sz="3200" dirty="0" smtClean="0">
                <a:solidFill>
                  <a:prstClr val="black"/>
                </a:solidFill>
              </a:rPr>
              <a:t> </a:t>
            </a:r>
            <a:r>
              <a:rPr lang="en-GB" sz="3200" dirty="0" smtClean="0">
                <a:solidFill>
                  <a:srgbClr val="92278F"/>
                </a:solidFill>
              </a:rPr>
              <a:t>have</a:t>
            </a:r>
            <a:r>
              <a:rPr lang="cs-CZ" sz="3200" dirty="0" smtClean="0">
                <a:solidFill>
                  <a:srgbClr val="92278F"/>
                </a:solidFill>
              </a:rPr>
              <a:t>.</a:t>
            </a:r>
          </a:p>
          <a:p>
            <a:pPr lvl="0" defTabSz="457200">
              <a:spcBef>
                <a:spcPts val="1000"/>
              </a:spcBef>
              <a:buClr>
                <a:srgbClr val="92278F"/>
              </a:buClr>
            </a:pPr>
            <a:r>
              <a:rPr lang="cs-CZ" sz="3200" dirty="0" smtClean="0"/>
              <a:t>-</a:t>
            </a:r>
            <a:r>
              <a:rPr lang="cs-CZ" sz="3200" dirty="0" smtClean="0">
                <a:solidFill>
                  <a:srgbClr val="92278F"/>
                </a:solidFill>
              </a:rPr>
              <a:t>  </a:t>
            </a:r>
            <a:r>
              <a:rPr lang="cs-CZ" sz="3200" dirty="0" smtClean="0"/>
              <a:t>No, I </a:t>
            </a:r>
            <a:r>
              <a:rPr lang="en-GB" sz="3200" dirty="0" smtClean="0">
                <a:solidFill>
                  <a:srgbClr val="92278F"/>
                </a:solidFill>
              </a:rPr>
              <a:t>haven</a:t>
            </a:r>
            <a:r>
              <a:rPr lang="en-GB" sz="3200" dirty="0" smtClean="0">
                <a:solidFill>
                  <a:srgbClr val="92278F"/>
                </a:solidFill>
                <a:cs typeface="Arial" panose="020B0604020202020204" pitchFamily="34" charset="0"/>
              </a:rPr>
              <a:t>'t</a:t>
            </a:r>
            <a:r>
              <a:rPr lang="cs-CZ" sz="3200" dirty="0" smtClean="0">
                <a:solidFill>
                  <a:srgbClr val="9227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cs-CZ" sz="3200" dirty="0">
              <a:solidFill>
                <a:prstClr val="black"/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3190917" y="2547106"/>
            <a:ext cx="53754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Byl jsi v USA? </a:t>
            </a:r>
            <a:endParaRPr lang="cs-CZ" sz="28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3190917" y="4483697"/>
            <a:ext cx="53754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Viděl Mat ten film? </a:t>
            </a:r>
            <a:endParaRPr lang="cs-CZ" sz="28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7209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05588" y="624110"/>
            <a:ext cx="8911687" cy="1118965"/>
          </a:xfrm>
        </p:spPr>
        <p:txBody>
          <a:bodyPr>
            <a:normAutofit/>
          </a:bodyPr>
          <a:lstStyle/>
          <a:p>
            <a:r>
              <a:rPr lang="cs-CZ" sz="4000" b="1" dirty="0" smtClean="0"/>
              <a:t>Wh-</a:t>
            </a:r>
            <a:r>
              <a:rPr lang="en-GB" sz="4000" b="1" dirty="0" smtClean="0"/>
              <a:t>questions</a:t>
            </a:r>
            <a:endParaRPr lang="cs-CZ" sz="4000" dirty="0"/>
          </a:p>
        </p:txBody>
      </p:sp>
      <p:sp>
        <p:nvSpPr>
          <p:cNvPr id="7" name="Obdélník 6"/>
          <p:cNvSpPr/>
          <p:nvPr/>
        </p:nvSpPr>
        <p:spPr>
          <a:xfrm>
            <a:off x="2427556" y="1852748"/>
            <a:ext cx="8667750" cy="34368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>
              <a:spcBef>
                <a:spcPts val="1000"/>
              </a:spcBef>
              <a:buClr>
                <a:srgbClr val="92278F"/>
              </a:buClr>
            </a:pPr>
            <a:r>
              <a:rPr lang="en-GB" sz="3200" dirty="0" smtClean="0"/>
              <a:t>Who</a:t>
            </a:r>
            <a:r>
              <a:rPr lang="cs-CZ" sz="3200" dirty="0" smtClean="0"/>
              <a:t> </a:t>
            </a:r>
            <a:r>
              <a:rPr lang="en-GB" sz="3200" dirty="0" smtClean="0">
                <a:solidFill>
                  <a:srgbClr val="92278F"/>
                </a:solidFill>
              </a:rPr>
              <a:t>have </a:t>
            </a:r>
            <a:r>
              <a:rPr lang="en-GB" sz="3200" dirty="0" smtClean="0">
                <a:solidFill>
                  <a:prstClr val="black"/>
                </a:solidFill>
              </a:rPr>
              <a:t>you </a:t>
            </a:r>
            <a:r>
              <a:rPr lang="en-GB" sz="3200" dirty="0" smtClean="0">
                <a:solidFill>
                  <a:srgbClr val="92278F"/>
                </a:solidFill>
              </a:rPr>
              <a:t>invited</a:t>
            </a:r>
            <a:r>
              <a:rPr lang="cs-CZ" sz="3200" dirty="0" smtClean="0"/>
              <a:t>?</a:t>
            </a:r>
          </a:p>
          <a:p>
            <a:pPr lvl="0" defTabSz="457200">
              <a:spcBef>
                <a:spcPts val="1000"/>
              </a:spcBef>
              <a:buClr>
                <a:srgbClr val="92278F"/>
              </a:buClr>
            </a:pPr>
            <a:endParaRPr lang="cs-CZ" sz="4400" dirty="0">
              <a:solidFill>
                <a:prstClr val="black"/>
              </a:solidFill>
            </a:endParaRPr>
          </a:p>
          <a:p>
            <a:pPr lvl="0" defTabSz="457200">
              <a:spcBef>
                <a:spcPts val="1000"/>
              </a:spcBef>
              <a:buClr>
                <a:srgbClr val="92278F"/>
              </a:buClr>
            </a:pPr>
            <a:r>
              <a:rPr lang="en-GB" sz="3200" dirty="0" smtClean="0"/>
              <a:t>How many people </a:t>
            </a:r>
            <a:r>
              <a:rPr lang="en-GB" sz="3200" dirty="0" smtClean="0">
                <a:solidFill>
                  <a:srgbClr val="92278F"/>
                </a:solidFill>
              </a:rPr>
              <a:t>has </a:t>
            </a:r>
            <a:r>
              <a:rPr lang="en-GB" sz="3200" dirty="0" smtClean="0">
                <a:solidFill>
                  <a:prstClr val="black"/>
                </a:solidFill>
              </a:rPr>
              <a:t>she </a:t>
            </a:r>
            <a:r>
              <a:rPr lang="en-GB" sz="3200" dirty="0" smtClean="0">
                <a:solidFill>
                  <a:srgbClr val="92278F"/>
                </a:solidFill>
              </a:rPr>
              <a:t>invited</a:t>
            </a:r>
            <a:r>
              <a:rPr lang="cs-CZ" sz="3200" dirty="0" smtClean="0"/>
              <a:t>?</a:t>
            </a:r>
          </a:p>
          <a:p>
            <a:pPr lvl="0" defTabSz="457200">
              <a:spcBef>
                <a:spcPts val="1000"/>
              </a:spcBef>
              <a:buClr>
                <a:srgbClr val="92278F"/>
              </a:buClr>
            </a:pPr>
            <a:endParaRPr lang="cs-CZ" sz="4400" dirty="0">
              <a:solidFill>
                <a:prstClr val="black"/>
              </a:solidFill>
            </a:endParaRPr>
          </a:p>
          <a:p>
            <a:pPr lvl="0" defTabSz="457200">
              <a:spcBef>
                <a:spcPts val="1000"/>
              </a:spcBef>
              <a:buClr>
                <a:srgbClr val="92278F"/>
              </a:buClr>
            </a:pPr>
            <a:r>
              <a:rPr lang="en-GB" sz="3200" dirty="0"/>
              <a:t>Where</a:t>
            </a:r>
            <a:r>
              <a:rPr lang="cs-CZ" sz="3200" dirty="0"/>
              <a:t> </a:t>
            </a:r>
            <a:r>
              <a:rPr lang="en-GB" sz="3200" dirty="0">
                <a:solidFill>
                  <a:srgbClr val="92278F"/>
                </a:solidFill>
              </a:rPr>
              <a:t>have </a:t>
            </a:r>
            <a:r>
              <a:rPr lang="en-GB" sz="3200" dirty="0" smtClean="0">
                <a:solidFill>
                  <a:prstClr val="black"/>
                </a:solidFill>
              </a:rPr>
              <a:t>they</a:t>
            </a:r>
            <a:r>
              <a:rPr lang="cs-CZ" sz="3200" dirty="0" smtClean="0">
                <a:solidFill>
                  <a:prstClr val="black"/>
                </a:solidFill>
              </a:rPr>
              <a:t> </a:t>
            </a:r>
            <a:r>
              <a:rPr lang="en-GB" sz="3200" dirty="0" smtClean="0">
                <a:solidFill>
                  <a:srgbClr val="92278F"/>
                </a:solidFill>
              </a:rPr>
              <a:t>gone</a:t>
            </a:r>
            <a:r>
              <a:rPr lang="cs-CZ" sz="3200" dirty="0"/>
              <a:t>?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6761431" y="2460788"/>
            <a:ext cx="53754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Koho jsi pozval? </a:t>
            </a:r>
            <a:endParaRPr lang="cs-CZ" sz="28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6761431" y="3875060"/>
            <a:ext cx="4925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Kolik lidí pozvala? </a:t>
            </a:r>
            <a:endParaRPr lang="cs-CZ" sz="28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6761431" y="5289332"/>
            <a:ext cx="39820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Kam </a:t>
            </a:r>
            <a:r>
              <a:rPr lang="cs-CZ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šli? </a:t>
            </a:r>
            <a:endParaRPr lang="cs-CZ" sz="28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165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tébla">
  <a:themeElements>
    <a:clrScheme name="Fialová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Stébl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tébl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3039ECC3-6726-470B-9E3C-E991EB08AE55}"/>
</file>

<file path=customXml/itemProps2.xml><?xml version="1.0" encoding="utf-8"?>
<ds:datastoreItem xmlns:ds="http://schemas.openxmlformats.org/officeDocument/2006/customXml" ds:itemID="{B7085C5F-8128-472A-9CF2-40D11CBC5759}"/>
</file>

<file path=customXml/itemProps3.xml><?xml version="1.0" encoding="utf-8"?>
<ds:datastoreItem xmlns:ds="http://schemas.openxmlformats.org/officeDocument/2006/customXml" ds:itemID="{47E9C67A-6267-4D71-AD74-512EC66E9868}"/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1160</TotalTime>
  <Words>1219</Words>
  <Application>Microsoft Office PowerPoint</Application>
  <PresentationFormat>Širokoúhlá obrazovka</PresentationFormat>
  <Paragraphs>207</Paragraphs>
  <Slides>23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8" baseType="lpstr">
      <vt:lpstr>Arial</vt:lpstr>
      <vt:lpstr>Calibri</vt:lpstr>
      <vt:lpstr>Century Gothic</vt:lpstr>
      <vt:lpstr>Wingdings 3</vt:lpstr>
      <vt:lpstr>Stébla</vt:lpstr>
      <vt:lpstr>Prezentace aplikace PowerPoint</vt:lpstr>
      <vt:lpstr>PRESENT PERFECT TENSE</vt:lpstr>
      <vt:lpstr>Předpřítomný čas se tvoří pomocí:</vt:lpstr>
      <vt:lpstr>Positive statements</vt:lpstr>
      <vt:lpstr>Negative</vt:lpstr>
      <vt:lpstr>Negative</vt:lpstr>
      <vt:lpstr>Questions + short answers</vt:lpstr>
      <vt:lpstr>Questions + short answers</vt:lpstr>
      <vt:lpstr>Wh-questions</vt:lpstr>
      <vt:lpstr>Question tags</vt:lpstr>
      <vt:lpstr>Použití</vt:lpstr>
      <vt:lpstr>Minulá zkušenost</vt:lpstr>
      <vt:lpstr>Minulá zkušenost</vt:lpstr>
      <vt:lpstr>Výsledek minulého děje</vt:lpstr>
      <vt:lpstr>Výsledek minulého děje</vt:lpstr>
      <vt:lpstr>Výsledek minulého děje</vt:lpstr>
      <vt:lpstr>Prezentace aplikace PowerPoint</vt:lpstr>
      <vt:lpstr>Signální výrazy pro předpřítomný čas</vt:lpstr>
      <vt:lpstr>Slovosled – postavení signálních výrazů </vt:lpstr>
      <vt:lpstr>Slovosled – postavení signálních výrazů </vt:lpstr>
      <vt:lpstr>POZNÁMKA</vt:lpstr>
      <vt:lpstr>POZNÁMKA</vt:lpstr>
      <vt:lpstr>Zdroje: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G-AJ-13 Předpřítomný čas prostý - výklad</dc:title>
  <dc:creator>Mgr.Lenka Voňavková</dc:creator>
  <cp:lastModifiedBy>Uživatel</cp:lastModifiedBy>
  <cp:revision>117</cp:revision>
  <dcterms:created xsi:type="dcterms:W3CDTF">2013-12-17T21:16:48Z</dcterms:created>
  <dcterms:modified xsi:type="dcterms:W3CDTF">2014-05-15T13:18:28Z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