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20"/>
  </p:notesMasterIdLst>
  <p:sldIdLst>
    <p:sldId id="258" r:id="rId2"/>
    <p:sldId id="257" r:id="rId3"/>
    <p:sldId id="259" r:id="rId4"/>
    <p:sldId id="286" r:id="rId5"/>
    <p:sldId id="292" r:id="rId6"/>
    <p:sldId id="293" r:id="rId7"/>
    <p:sldId id="294" r:id="rId8"/>
    <p:sldId id="296" r:id="rId9"/>
    <p:sldId id="295" r:id="rId10"/>
    <p:sldId id="260" r:id="rId11"/>
    <p:sldId id="298" r:id="rId12"/>
    <p:sldId id="297" r:id="rId13"/>
    <p:sldId id="299" r:id="rId14"/>
    <p:sldId id="291" r:id="rId15"/>
    <p:sldId id="300" r:id="rId16"/>
    <p:sldId id="302" r:id="rId17"/>
    <p:sldId id="301" r:id="rId18"/>
    <p:sldId id="275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7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2A0A9-007A-49E4-B816-FBF8422A453A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9F646-13D3-4F3A-B4B6-74DE8564D2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32"/>
          <p:cNvSpPr txBox="1">
            <a:spLocks noChangeArrowheads="1"/>
          </p:cNvSpPr>
          <p:nvPr/>
        </p:nvSpPr>
        <p:spPr bwMode="auto">
          <a:xfrm>
            <a:off x="3843338" y="9420225"/>
            <a:ext cx="29400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SzPct val="25000"/>
            </a:pPr>
            <a:r>
              <a:rPr lang="en-US" b="0" i="0">
                <a:solidFill>
                  <a:srgbClr val="000000"/>
                </a:solidFill>
              </a:rPr>
              <a:t>*</a:t>
            </a:r>
          </a:p>
        </p:txBody>
      </p:sp>
      <p:sp>
        <p:nvSpPr>
          <p:cNvPr id="4099" name="Shape 33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4100" name="Shape 34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050" tIns="46525" rIns="93050" bIns="46525" anchor="t"/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751231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11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5383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79347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4051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11255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9324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997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942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97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50337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3435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0582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764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9902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584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994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5F178-392E-4A63-ACF4-EB5E301060AF}" type="datetimeFigureOut">
              <a:rPr lang="cs-CZ" smtClean="0"/>
              <a:t>15.5.2014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91A3EC-35A4-4B25-A703-57E053CCD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87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58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011817"/>
              </p:ext>
            </p:extLst>
          </p:nvPr>
        </p:nvGraphicFramePr>
        <p:xfrm>
          <a:off x="1703389" y="1484314"/>
          <a:ext cx="8713787" cy="4752977"/>
        </p:xfrm>
        <a:graphic>
          <a:graphicData uri="http://schemas.openxmlformats.org/drawingml/2006/table">
            <a:tbl>
              <a:tblPr/>
              <a:tblGrid>
                <a:gridCol w="2058987"/>
                <a:gridCol w="6654800"/>
              </a:tblGrid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Název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Hotelová škola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Adresa školy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Komenského </a:t>
                      </a: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449/2, 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353 01 Mariánské Lázně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projektu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CZ.1.07/1.5.00/34.0970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Číslo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DUMu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VY_32_INOVACE_G-AJ-14</a:t>
                      </a: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Předmět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Anglický jazyk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Téma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Předpřítomný čas prostý – </a:t>
                      </a:r>
                      <a:r>
                        <a:rPr kumimoji="0" lang="en-GB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since, for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Autor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Mgr. Lenka Voňavková</a:t>
                      </a:r>
                    </a:p>
                  </a:txBody>
                  <a:tcPr marL="91450" marR="91450" marT="45725" marB="457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1"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Metodický popis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25000"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(anotace)</a:t>
                      </a: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Prezentace – použití předpřítomného času k vyjádření délky trvání. Předložky </a:t>
                      </a: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since</a:t>
                      </a:r>
                      <a:r>
                        <a:rPr kumimoji="0" lang="cs-CZ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a </a:t>
                      </a: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for</a:t>
                      </a:r>
                      <a:r>
                        <a:rPr kumimoji="0" lang="cs-C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; otázky s </a:t>
                      </a:r>
                      <a:r>
                        <a:rPr kumimoji="0" lang="en-GB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how long</a:t>
                      </a:r>
                      <a:r>
                        <a:rPr kumimoji="0" lang="cs-CZ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Závěrečné cvičení ověřuje porozumění.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450" marR="91450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03" name="Shape 28"/>
          <p:cNvSpPr txBox="1">
            <a:spLocks noChangeArrowheads="1"/>
          </p:cNvSpPr>
          <p:nvPr/>
        </p:nvSpPr>
        <p:spPr bwMode="auto">
          <a:xfrm>
            <a:off x="1774825" y="6381751"/>
            <a:ext cx="8713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</a:pPr>
            <a:r>
              <a:rPr lang="cs-CZ" sz="1200" b="0">
                <a:solidFill>
                  <a:srgbClr val="000000"/>
                </a:solidFill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3104" name="Shape 29"/>
          <p:cNvSpPr>
            <a:spLocks noChangeArrowheads="1"/>
          </p:cNvSpPr>
          <p:nvPr/>
        </p:nvSpPr>
        <p:spPr bwMode="auto">
          <a:xfrm>
            <a:off x="3757613" y="160339"/>
            <a:ext cx="5715000" cy="1247775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  <p:sp>
        <p:nvSpPr>
          <p:cNvPr id="3105" name="Shape 30"/>
          <p:cNvSpPr>
            <a:spLocks noChangeArrowheads="1"/>
          </p:cNvSpPr>
          <p:nvPr/>
        </p:nvSpPr>
        <p:spPr bwMode="auto">
          <a:xfrm>
            <a:off x="1703388" y="160338"/>
            <a:ext cx="1236662" cy="12192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rgbClr val="30309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sz="1400" b="0" i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591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215"/>
          </a:xfrm>
        </p:spPr>
        <p:txBody>
          <a:bodyPr>
            <a:normAutofit/>
          </a:bodyPr>
          <a:lstStyle/>
          <a:p>
            <a:r>
              <a:rPr lang="cs-CZ" sz="4000" b="1" dirty="0" smtClean="0"/>
              <a:t>SINCE</a:t>
            </a:r>
            <a:r>
              <a:rPr lang="en-GB" sz="4000" b="1" dirty="0" smtClean="0"/>
              <a:t>  </a:t>
            </a:r>
            <a:r>
              <a:rPr lang="cs-CZ" sz="4000" b="1" dirty="0" smtClean="0"/>
              <a:t>										FOR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1589" y="1657367"/>
            <a:ext cx="5586412" cy="429325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>
                <a:solidFill>
                  <a:prstClr val="black"/>
                </a:solidFill>
              </a:rPr>
              <a:t>I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ve</a:t>
            </a:r>
            <a:r>
              <a:rPr lang="en-GB" sz="2400" dirty="0" smtClean="0">
                <a:solidFill>
                  <a:prstClr val="black"/>
                </a:solidFill>
              </a:rPr>
              <a:t> been here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since</a:t>
            </a:r>
            <a:r>
              <a:rPr lang="en-GB" sz="2400" dirty="0" smtClean="0">
                <a:solidFill>
                  <a:prstClr val="black"/>
                </a:solidFill>
              </a:rPr>
              <a:t> 5 o</a:t>
            </a:r>
            <a:r>
              <a:rPr lang="en-GB" sz="2400" dirty="0" smtClean="0">
                <a:cs typeface="Arial" panose="020B0604020202020204" pitchFamily="34" charset="0"/>
              </a:rPr>
              <a:t>'clock</a:t>
            </a:r>
            <a:r>
              <a:rPr lang="en-GB" sz="2400" dirty="0" smtClean="0">
                <a:solidFill>
                  <a:schemeClr val="tx1"/>
                </a:solidFill>
              </a:rPr>
              <a:t>.</a:t>
            </a: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400" i="1" dirty="0" smtClean="0"/>
              <a:t>Jsem tu už od pěti hodin.</a:t>
            </a:r>
          </a:p>
          <a:p>
            <a:pPr marL="0" indent="0">
              <a:buNone/>
            </a:pPr>
            <a:endParaRPr lang="cs-CZ" sz="800" i="1" dirty="0" smtClean="0"/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He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s </a:t>
            </a:r>
            <a:r>
              <a:rPr lang="cs-CZ" sz="2400" dirty="0">
                <a:solidFill>
                  <a:schemeClr val="accent1"/>
                </a:solidFill>
              </a:rPr>
              <a:t>had </a:t>
            </a:r>
            <a:r>
              <a:rPr lang="en-GB" sz="2400" dirty="0">
                <a:solidFill>
                  <a:schemeClr val="tx1"/>
                </a:solidFill>
              </a:rPr>
              <a:t>holidays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since </a:t>
            </a:r>
            <a:r>
              <a:rPr lang="en-GB" sz="2400" dirty="0">
                <a:solidFill>
                  <a:schemeClr val="tx1"/>
                </a:solidFill>
              </a:rPr>
              <a:t>last Monday</a:t>
            </a:r>
            <a:r>
              <a:rPr lang="en-GB" sz="2400" dirty="0" smtClean="0">
                <a:solidFill>
                  <a:schemeClr val="tx1"/>
                </a:solidFill>
              </a:rPr>
              <a:t>.</a:t>
            </a: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400" i="1" dirty="0" smtClean="0"/>
              <a:t>Má prázdniny od minulého pondělí.</a:t>
            </a:r>
            <a:endParaRPr lang="cs-CZ" sz="2400" i="1" dirty="0"/>
          </a:p>
          <a:p>
            <a:pPr marL="0" indent="0">
              <a:buNone/>
            </a:pPr>
            <a:endParaRPr lang="cs-CZ" sz="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chemeClr val="tx1"/>
                </a:solidFill>
              </a:rPr>
              <a:t>The</a:t>
            </a:r>
            <a:r>
              <a:rPr lang="cs-CZ" sz="2400" dirty="0" smtClean="0">
                <a:solidFill>
                  <a:schemeClr val="tx1"/>
                </a:solidFill>
              </a:rPr>
              <a:t>y</a:t>
            </a:r>
            <a:r>
              <a:rPr lang="en-GB" sz="2400" dirty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>
                <a:solidFill>
                  <a:srgbClr val="92278F"/>
                </a:solidFill>
                <a:cs typeface="Arial" panose="020B0604020202020204" pitchFamily="34" charset="0"/>
              </a:rPr>
              <a:t>ve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schemeClr val="accent1"/>
                </a:solidFill>
              </a:rPr>
              <a:t>known </a:t>
            </a:r>
            <a:r>
              <a:rPr lang="en-GB" sz="2400" dirty="0" smtClean="0">
                <a:solidFill>
                  <a:schemeClr val="tx1"/>
                </a:solidFill>
              </a:rPr>
              <a:t>her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since</a:t>
            </a:r>
            <a:r>
              <a:rPr lang="en-GB" sz="2400" dirty="0" smtClean="0">
                <a:solidFill>
                  <a:schemeClr val="tx1"/>
                </a:solidFill>
              </a:rPr>
              <a:t> 1989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2400" i="1" dirty="0" smtClean="0"/>
              <a:t>Znají ji od roku 1989.</a:t>
            </a:r>
            <a:endParaRPr lang="en-GB" sz="2400" i="1" dirty="0" smtClean="0"/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7048768" y="1657366"/>
            <a:ext cx="4824145" cy="42932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en-GB" sz="2400" dirty="0" smtClean="0">
                <a:solidFill>
                  <a:prstClr val="black"/>
                </a:solidFill>
              </a:rPr>
              <a:t>I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ve</a:t>
            </a:r>
            <a:r>
              <a:rPr lang="en-GB" sz="2400" dirty="0" smtClean="0">
                <a:solidFill>
                  <a:prstClr val="black"/>
                </a:solidFill>
              </a:rPr>
              <a:t> been here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GB" sz="2400" dirty="0" smtClean="0">
                <a:solidFill>
                  <a:prstClr val="black"/>
                </a:solidFill>
              </a:rPr>
              <a:t>2 hours</a:t>
            </a:r>
            <a:r>
              <a:rPr lang="en-GB" sz="2400" dirty="0" smtClean="0">
                <a:solidFill>
                  <a:schemeClr val="tx1"/>
                </a:solidFill>
              </a:rPr>
              <a:t>.</a:t>
            </a: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cs-CZ" sz="2400" i="1" dirty="0" smtClean="0"/>
              <a:t>Jsem tu už dvě hodiny.</a:t>
            </a:r>
          </a:p>
          <a:p>
            <a:pPr marL="0" indent="0">
              <a:buFont typeface="Wingdings 3" charset="2"/>
              <a:buNone/>
            </a:pPr>
            <a:endParaRPr lang="cs-CZ" sz="800" i="1" dirty="0" smtClean="0"/>
          </a:p>
          <a:p>
            <a:pPr marL="0" indent="0">
              <a:buFont typeface="Wingdings 3" charset="2"/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He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s </a:t>
            </a:r>
            <a:r>
              <a:rPr lang="cs-CZ" sz="2400" dirty="0" smtClean="0">
                <a:solidFill>
                  <a:schemeClr val="accent1"/>
                </a:solidFill>
              </a:rPr>
              <a:t>had </a:t>
            </a:r>
            <a:r>
              <a:rPr lang="en-GB" sz="2400" dirty="0" smtClean="0">
                <a:solidFill>
                  <a:schemeClr val="tx1"/>
                </a:solidFill>
              </a:rPr>
              <a:t>holidays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GB" sz="2400" dirty="0" smtClean="0">
                <a:solidFill>
                  <a:schemeClr val="tx1"/>
                </a:solidFill>
              </a:rPr>
              <a:t>5 days.</a:t>
            </a:r>
            <a:endParaRPr lang="cs-CZ" sz="2400" dirty="0" smtClean="0">
              <a:solidFill>
                <a:schemeClr val="tx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cs-CZ" sz="2400" i="1" dirty="0" smtClean="0"/>
              <a:t>Má prázdniny už pět dní.</a:t>
            </a:r>
          </a:p>
          <a:p>
            <a:pPr marL="0" indent="0">
              <a:buFont typeface="Wingdings 3" charset="2"/>
              <a:buNone/>
            </a:pPr>
            <a:endParaRPr lang="cs-CZ" sz="800" dirty="0" smtClean="0">
              <a:solidFill>
                <a:schemeClr val="tx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en-GB" sz="2400" dirty="0" smtClean="0">
                <a:solidFill>
                  <a:schemeClr val="tx1"/>
                </a:solidFill>
              </a:rPr>
              <a:t>The</a:t>
            </a:r>
            <a:r>
              <a:rPr lang="cs-CZ" sz="2400" dirty="0" smtClean="0">
                <a:solidFill>
                  <a:schemeClr val="tx1"/>
                </a:solidFill>
              </a:rPr>
              <a:t>y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ve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schemeClr val="accent1"/>
                </a:solidFill>
              </a:rPr>
              <a:t>known </a:t>
            </a:r>
            <a:r>
              <a:rPr lang="en-GB" sz="2400" dirty="0" smtClean="0">
                <a:solidFill>
                  <a:schemeClr val="tx1"/>
                </a:solidFill>
              </a:rPr>
              <a:t>her 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GB" sz="2400" dirty="0" smtClean="0">
                <a:solidFill>
                  <a:schemeClr val="tx1"/>
                </a:solidFill>
              </a:rPr>
              <a:t>25 years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Wingdings 3" charset="2"/>
              <a:buNone/>
            </a:pPr>
            <a:r>
              <a:rPr lang="cs-CZ" sz="2400" i="1" dirty="0" smtClean="0"/>
              <a:t>Znají ji (už) pětadvacet let.</a:t>
            </a:r>
            <a:endParaRPr lang="en-GB" sz="2400" i="1" dirty="0" smtClean="0"/>
          </a:p>
          <a:p>
            <a:pPr marL="0" indent="0">
              <a:buFont typeface="Wingdings 3" charset="2"/>
              <a:buNone/>
            </a:pP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73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4143" y="1613173"/>
            <a:ext cx="2764996" cy="543556"/>
          </a:xfrm>
        </p:spPr>
        <p:txBody>
          <a:bodyPr>
            <a:normAutofit/>
          </a:bodyPr>
          <a:lstStyle/>
          <a:p>
            <a:r>
              <a:rPr lang="cs-CZ" sz="2400" dirty="0" smtClean="0"/>
              <a:t>Kladná věta: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1914" y="1641402"/>
            <a:ext cx="4636658" cy="1030654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cs-CZ" sz="2400" dirty="0">
                <a:solidFill>
                  <a:schemeClr val="tx1"/>
                </a:solidFill>
              </a:rPr>
              <a:t>I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>
                <a:solidFill>
                  <a:srgbClr val="92278F"/>
                </a:solidFill>
                <a:cs typeface="Arial" panose="020B0604020202020204" pitchFamily="34" charset="0"/>
              </a:rPr>
              <a:t>ve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schemeClr val="accent1"/>
                </a:solidFill>
              </a:rPr>
              <a:t>known </a:t>
            </a:r>
            <a:r>
              <a:rPr lang="en-GB" sz="2400" dirty="0">
                <a:solidFill>
                  <a:schemeClr val="tx1"/>
                </a:solidFill>
              </a:rPr>
              <a:t>her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for a long time</a:t>
            </a:r>
            <a:r>
              <a:rPr lang="cs-CZ" sz="2400" dirty="0" smtClean="0"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2400" i="1" dirty="0" smtClean="0"/>
              <a:t>Znám </a:t>
            </a:r>
            <a:r>
              <a:rPr lang="cs-CZ" sz="2400" i="1" dirty="0"/>
              <a:t>ji </a:t>
            </a:r>
            <a:r>
              <a:rPr lang="cs-CZ" sz="2400" i="1" dirty="0" smtClean="0"/>
              <a:t>už dlouho.</a:t>
            </a:r>
            <a:endParaRPr lang="cs-CZ" sz="24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756635" y="4105159"/>
            <a:ext cx="1993472" cy="6164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2400" dirty="0" smtClean="0"/>
              <a:t>Zápor:</a:t>
            </a:r>
            <a:endParaRPr lang="cs-CZ" sz="2400" dirty="0"/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1756635" y="2897365"/>
            <a:ext cx="1415190" cy="4744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2400" dirty="0" smtClean="0"/>
              <a:t>Otázka:</a:t>
            </a:r>
            <a:endParaRPr lang="cs-CZ" sz="2400" dirty="0"/>
          </a:p>
        </p:txBody>
      </p:sp>
      <p:sp>
        <p:nvSpPr>
          <p:cNvPr id="13" name="Nadpis 1"/>
          <p:cNvSpPr txBox="1">
            <a:spLocks/>
          </p:cNvSpPr>
          <p:nvPr/>
        </p:nvSpPr>
        <p:spPr>
          <a:xfrm>
            <a:off x="2398115" y="617836"/>
            <a:ext cx="8911687" cy="7189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4000" dirty="0" smtClean="0"/>
              <a:t>Dlouho: </a:t>
            </a:r>
            <a:r>
              <a:rPr lang="en-GB" sz="4000" dirty="0" smtClean="0"/>
              <a:t>long</a:t>
            </a:r>
            <a:r>
              <a:rPr lang="cs-CZ" sz="4000" dirty="0" smtClean="0"/>
              <a:t> / </a:t>
            </a:r>
            <a:r>
              <a:rPr lang="en-GB" sz="4000" dirty="0" smtClean="0"/>
              <a:t>for a long time?</a:t>
            </a:r>
            <a:endParaRPr lang="en-GB" sz="4000" dirty="0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>
          <a:xfrm>
            <a:off x="3871914" y="4081230"/>
            <a:ext cx="4636658" cy="103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I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r>
              <a:rPr lang="en-GB" sz="2400" dirty="0" smtClean="0">
                <a:solidFill>
                  <a:schemeClr val="accent1"/>
                </a:solidFill>
              </a:rPr>
              <a:t>haven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chemeClr val="accent1"/>
                </a:solidFill>
              </a:rPr>
              <a:t>t </a:t>
            </a:r>
            <a:r>
              <a:rPr lang="en-GB" sz="2400" dirty="0" smtClean="0">
                <a:solidFill>
                  <a:schemeClr val="accent1"/>
                </a:solidFill>
              </a:rPr>
              <a:t>known </a:t>
            </a:r>
            <a:r>
              <a:rPr lang="en-GB" sz="2400" dirty="0" smtClean="0">
                <a:solidFill>
                  <a:schemeClr val="tx1"/>
                </a:solidFill>
              </a:rPr>
              <a:t>her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long</a:t>
            </a:r>
            <a:r>
              <a:rPr lang="cs-CZ" sz="2400" dirty="0" smtClean="0"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buFont typeface="Wingdings 3" charset="2"/>
              <a:buNone/>
            </a:pPr>
            <a:r>
              <a:rPr lang="cs-CZ" sz="2400" i="1" dirty="0" smtClean="0"/>
              <a:t>Neznám ji dlouho.</a:t>
            </a:r>
            <a:endParaRPr lang="cs-CZ" sz="2400" dirty="0"/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871914" y="2897365"/>
            <a:ext cx="4636658" cy="103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Font typeface="Wingdings 3" charset="2"/>
              <a:buNone/>
            </a:pP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Have you </a:t>
            </a:r>
            <a:r>
              <a:rPr lang="en-GB" sz="2400" dirty="0" smtClean="0">
                <a:solidFill>
                  <a:schemeClr val="accent1"/>
                </a:solidFill>
              </a:rPr>
              <a:t>known </a:t>
            </a:r>
            <a:r>
              <a:rPr lang="en-GB" sz="2400" dirty="0" smtClean="0">
                <a:solidFill>
                  <a:schemeClr val="tx1"/>
                </a:solidFill>
              </a:rPr>
              <a:t>her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long</a:t>
            </a:r>
            <a:r>
              <a:rPr lang="cs-CZ" sz="2400" dirty="0" smtClean="0">
                <a:solidFill>
                  <a:schemeClr val="tx1"/>
                </a:solidFill>
              </a:rPr>
              <a:t>?</a:t>
            </a:r>
            <a:endParaRPr lang="cs-CZ" sz="24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Font typeface="Wingdings 3" charset="2"/>
              <a:buNone/>
            </a:pPr>
            <a:r>
              <a:rPr lang="cs-CZ" sz="2400" i="1" dirty="0" smtClean="0"/>
              <a:t>Znáš ji dlouho?</a:t>
            </a:r>
            <a:endParaRPr lang="cs-CZ" sz="2400" dirty="0"/>
          </a:p>
        </p:txBody>
      </p:sp>
      <p:sp>
        <p:nvSpPr>
          <p:cNvPr id="17" name="Zástupný symbol pro obsah 2"/>
          <p:cNvSpPr txBox="1">
            <a:spLocks/>
          </p:cNvSpPr>
          <p:nvPr/>
        </p:nvSpPr>
        <p:spPr>
          <a:xfrm>
            <a:off x="3871913" y="5265095"/>
            <a:ext cx="5212126" cy="1030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I</a:t>
            </a:r>
            <a:r>
              <a:rPr lang="cs-CZ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 </a:t>
            </a:r>
            <a:r>
              <a:rPr lang="en-GB" sz="2400" dirty="0" smtClean="0">
                <a:solidFill>
                  <a:schemeClr val="accent1"/>
                </a:solidFill>
              </a:rPr>
              <a:t>haven</a:t>
            </a:r>
            <a:r>
              <a:rPr lang="en-GB" sz="2400" dirty="0" smtClean="0">
                <a:solidFill>
                  <a:srgbClr val="92278F"/>
                </a:solidFill>
                <a:cs typeface="Arial" panose="020B0604020202020204" pitchFamily="34" charset="0"/>
              </a:rPr>
              <a:t>'</a:t>
            </a:r>
            <a:r>
              <a:rPr lang="cs-CZ" sz="2400" dirty="0" smtClean="0">
                <a:solidFill>
                  <a:schemeClr val="accent1"/>
                </a:solidFill>
              </a:rPr>
              <a:t>t </a:t>
            </a:r>
            <a:r>
              <a:rPr lang="en-GB" sz="2400" dirty="0" smtClean="0">
                <a:solidFill>
                  <a:schemeClr val="accent1"/>
                </a:solidFill>
              </a:rPr>
              <a:t>seen</a:t>
            </a:r>
            <a:r>
              <a:rPr lang="cs-CZ" sz="2400" dirty="0" smtClean="0">
                <a:solidFill>
                  <a:schemeClr val="accent1"/>
                </a:solidFill>
              </a:rPr>
              <a:t> </a:t>
            </a:r>
            <a:r>
              <a:rPr lang="en-GB" sz="2400" dirty="0" smtClean="0">
                <a:solidFill>
                  <a:schemeClr val="tx1"/>
                </a:solidFill>
              </a:rPr>
              <a:t>her </a:t>
            </a:r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for a long time</a:t>
            </a:r>
            <a:r>
              <a:rPr lang="cs-CZ" sz="2400" dirty="0" smtClean="0"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buFont typeface="Wingdings 3" charset="2"/>
              <a:buNone/>
            </a:pPr>
            <a:r>
              <a:rPr lang="cs-CZ" sz="2400" i="1" dirty="0" smtClean="0"/>
              <a:t>Dlouho jsem ji neviděl.</a:t>
            </a:r>
            <a:endParaRPr lang="cs-CZ" sz="2400" dirty="0"/>
          </a:p>
        </p:txBody>
      </p:sp>
      <p:sp>
        <p:nvSpPr>
          <p:cNvPr id="18" name="Zástupný symbol pro obsah 2"/>
          <p:cNvSpPr txBox="1">
            <a:spLocks/>
          </p:cNvSpPr>
          <p:nvPr/>
        </p:nvSpPr>
        <p:spPr>
          <a:xfrm>
            <a:off x="7959778" y="5780422"/>
            <a:ext cx="4032354" cy="10234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cs-CZ" sz="2400" b="1" dirty="0" smtClean="0">
                <a:solidFill>
                  <a:srgbClr val="C00000"/>
                </a:solidFill>
              </a:rPr>
              <a:t>! </a:t>
            </a:r>
            <a:r>
              <a:rPr lang="cs-CZ" sz="2400" dirty="0" smtClean="0">
                <a:solidFill>
                  <a:srgbClr val="C00000"/>
                </a:solidFill>
              </a:rPr>
              <a:t>český minulý čas </a:t>
            </a:r>
            <a:r>
              <a:rPr lang="cs-CZ" sz="2400" b="1" dirty="0" smtClean="0">
                <a:solidFill>
                  <a:srgbClr val="C00000"/>
                </a:solidFill>
              </a:rPr>
              <a:t>!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ěj se již dlouho neodehrál. </a:t>
            </a: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Zástupný symbol pro obsah 2"/>
          <p:cNvSpPr txBox="1">
            <a:spLocks/>
          </p:cNvSpPr>
          <p:nvPr/>
        </p:nvSpPr>
        <p:spPr>
          <a:xfrm>
            <a:off x="7959778" y="4088425"/>
            <a:ext cx="4032354" cy="10234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cs-CZ" sz="2400" b="1" dirty="0" smtClean="0">
                <a:solidFill>
                  <a:srgbClr val="C00000"/>
                </a:solidFill>
              </a:rPr>
              <a:t>! </a:t>
            </a:r>
            <a:r>
              <a:rPr lang="cs-CZ" sz="2400" dirty="0" smtClean="0">
                <a:solidFill>
                  <a:srgbClr val="C00000"/>
                </a:solidFill>
              </a:rPr>
              <a:t>český přítomný čas </a:t>
            </a:r>
            <a:r>
              <a:rPr lang="cs-CZ" sz="2400" b="1" dirty="0" smtClean="0">
                <a:solidFill>
                  <a:srgbClr val="C00000"/>
                </a:solidFill>
              </a:rPr>
              <a:t>!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ěj se stále odehrává, ale zatím ne dlouho.</a:t>
            </a:r>
            <a:endParaRPr lang="cs-CZ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749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dirty="0" smtClean="0"/>
              <a:t>All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8915400" cy="1377300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Předpřítomný čas použijeme </a:t>
            </a:r>
            <a:r>
              <a:rPr lang="cs-CZ" sz="2800" dirty="0">
                <a:solidFill>
                  <a:schemeClr val="tx1"/>
                </a:solidFill>
              </a:rPr>
              <a:t>také ve </a:t>
            </a:r>
            <a:r>
              <a:rPr lang="cs-CZ" sz="2800" dirty="0" smtClean="0">
                <a:solidFill>
                  <a:schemeClr val="tx1"/>
                </a:solidFill>
              </a:rPr>
              <a:t>větách      s časovými údaji s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all</a:t>
            </a:r>
            <a:r>
              <a:rPr lang="cs-CZ" sz="2800" dirty="0" smtClean="0">
                <a:solidFill>
                  <a:schemeClr val="tx1"/>
                </a:solidFill>
              </a:rPr>
              <a:t>, kde máme </a:t>
            </a:r>
            <a:r>
              <a:rPr lang="cs-CZ" sz="2800" dirty="0">
                <a:solidFill>
                  <a:schemeClr val="tx1"/>
                </a:solidFill>
              </a:rPr>
              <a:t>opět na </a:t>
            </a:r>
            <a:r>
              <a:rPr lang="cs-CZ" sz="2800" dirty="0" smtClean="0">
                <a:solidFill>
                  <a:schemeClr val="tx1"/>
                </a:solidFill>
              </a:rPr>
              <a:t>mysli časový úsek do přítomnosti.</a:t>
            </a: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449263" indent="-449263"/>
            <a:endParaRPr lang="cs-CZ" sz="2800" dirty="0" smtClean="0">
              <a:solidFill>
                <a:schemeClr val="tx1"/>
              </a:solidFill>
            </a:endParaRP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98114" y="3300457"/>
            <a:ext cx="8749846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>
                <a:solidFill>
                  <a:prstClr val="black"/>
                </a:solidFill>
              </a:rPr>
              <a:t>I </a:t>
            </a:r>
            <a:r>
              <a:rPr lang="en-GB" sz="2800" dirty="0" smtClean="0">
                <a:solidFill>
                  <a:schemeClr val="accent1"/>
                </a:solidFill>
              </a:rPr>
              <a:t>have been </a:t>
            </a:r>
            <a:r>
              <a:rPr lang="en-GB" sz="2800" dirty="0" smtClean="0">
                <a:solidFill>
                  <a:prstClr val="black"/>
                </a:solidFill>
              </a:rPr>
              <a:t>ill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all</a:t>
            </a:r>
            <a:r>
              <a:rPr lang="en-GB" sz="2800" dirty="0" smtClean="0">
                <a:solidFill>
                  <a:prstClr val="black"/>
                </a:solidFill>
              </a:rPr>
              <a:t> week</a:t>
            </a:r>
            <a:r>
              <a:rPr lang="cs-CZ" sz="2800" dirty="0" smtClean="0">
                <a:solidFill>
                  <a:prstClr val="black"/>
                </a:solidFill>
              </a:rPr>
              <a:t>. </a:t>
            </a:r>
            <a:r>
              <a:rPr lang="en-GB" sz="2800" dirty="0" smtClean="0">
                <a:solidFill>
                  <a:prstClr val="black"/>
                </a:solidFill>
              </a:rPr>
              <a:t> </a:t>
            </a: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r>
              <a:rPr lang="cs-CZ" sz="2800" dirty="0" smtClean="0">
                <a:solidFill>
                  <a:prstClr val="black"/>
                </a:solidFill>
              </a:rPr>
              <a:t>He</a:t>
            </a:r>
            <a:r>
              <a:rPr lang="en-GB" sz="2800" dirty="0" smtClean="0">
                <a:solidFill>
                  <a:prstClr val="black"/>
                </a:solidFill>
              </a:rPr>
              <a:t> </a:t>
            </a:r>
            <a:r>
              <a:rPr lang="en-GB" sz="2800" dirty="0" smtClean="0">
                <a:solidFill>
                  <a:schemeClr val="accent1"/>
                </a:solidFill>
              </a:rPr>
              <a:t>hasn</a:t>
            </a:r>
            <a:r>
              <a:rPr lang="en-GB" sz="2800" dirty="0" smtClean="0">
                <a:solidFill>
                  <a:schemeClr val="accent1"/>
                </a:solidFill>
                <a:cs typeface="Arial" panose="020B0604020202020204" pitchFamily="34" charset="0"/>
              </a:rPr>
              <a:t>'t</a:t>
            </a:r>
            <a:r>
              <a:rPr lang="en-GB" sz="2800" dirty="0" smtClean="0">
                <a:solidFill>
                  <a:schemeClr val="accent1"/>
                </a:solidFill>
              </a:rPr>
              <a:t> smoked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all</a:t>
            </a:r>
            <a:r>
              <a:rPr lang="en-GB" sz="2800" dirty="0" smtClean="0">
                <a:solidFill>
                  <a:prstClr val="black"/>
                </a:solidFill>
              </a:rPr>
              <a:t> day</a:t>
            </a:r>
            <a:r>
              <a:rPr lang="cs-CZ" sz="2800" dirty="0" smtClean="0">
                <a:solidFill>
                  <a:prstClr val="black"/>
                </a:solidFill>
              </a:rPr>
              <a:t>.</a:t>
            </a:r>
            <a:endParaRPr lang="en-GB" sz="2800" dirty="0" smtClean="0">
              <a:solidFill>
                <a:prstClr val="black"/>
              </a:solidFill>
            </a:endParaRPr>
          </a:p>
          <a:p>
            <a:endParaRPr lang="cs-CZ" sz="900" dirty="0" smtClean="0">
              <a:solidFill>
                <a:prstClr val="black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773036" y="3772325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Jsem už celý týden nemocný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cs-CZ" sz="900" dirty="0" smtClean="0"/>
          </a:p>
        </p:txBody>
      </p:sp>
      <p:sp>
        <p:nvSpPr>
          <p:cNvPr id="7" name="Obdélník 6"/>
          <p:cNvSpPr/>
          <p:nvPr/>
        </p:nvSpPr>
        <p:spPr>
          <a:xfrm>
            <a:off x="6773036" y="4977839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Už celý den nekouřil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cs-CZ" sz="900" dirty="0" smtClean="0"/>
          </a:p>
        </p:txBody>
      </p:sp>
    </p:spTree>
    <p:extLst>
      <p:ext uri="{BB962C8B-B14F-4D97-AF65-F5344CB8AC3E}">
        <p14:creationId xmlns:p14="http://schemas.microsoft.com/office/powerpoint/2010/main" val="169045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dirty="0" smtClean="0"/>
              <a:t>How long?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8915400" cy="5057776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Předpřítomným časem se také </a:t>
            </a:r>
            <a:r>
              <a:rPr lang="cs-CZ" sz="2800" b="1" dirty="0" smtClean="0">
                <a:solidFill>
                  <a:schemeClr val="tx1"/>
                </a:solidFill>
              </a:rPr>
              <a:t>ptáme</a:t>
            </a:r>
            <a:r>
              <a:rPr lang="cs-CZ" sz="2800" dirty="0" smtClean="0">
                <a:solidFill>
                  <a:schemeClr val="tx1"/>
                </a:solidFill>
              </a:rPr>
              <a:t>, </a:t>
            </a:r>
            <a:r>
              <a:rPr lang="cs-CZ" sz="2800" b="1" dirty="0" smtClean="0">
                <a:solidFill>
                  <a:schemeClr val="tx1"/>
                </a:solidFill>
              </a:rPr>
              <a:t>jak dlouho</a:t>
            </a:r>
            <a:r>
              <a:rPr lang="cs-CZ" sz="2800" dirty="0" smtClean="0">
                <a:solidFill>
                  <a:schemeClr val="tx1"/>
                </a:solidFill>
              </a:rPr>
              <a:t> či </a:t>
            </a:r>
            <a:r>
              <a:rPr lang="cs-CZ" sz="2800" b="1" dirty="0" smtClean="0">
                <a:solidFill>
                  <a:schemeClr val="tx1"/>
                </a:solidFill>
              </a:rPr>
              <a:t>odkdy děj trvá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449263" indent="-449263"/>
            <a:endParaRPr lang="cs-CZ" sz="2800" dirty="0" smtClean="0">
              <a:solidFill>
                <a:schemeClr val="tx1"/>
              </a:solidFill>
            </a:endParaRP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449263" indent="-449263"/>
            <a:endParaRPr lang="cs-CZ" sz="2800" dirty="0" smtClean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98115" y="3000375"/>
            <a:ext cx="8749846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How long </a:t>
            </a:r>
            <a:r>
              <a:rPr lang="en-GB" sz="2800" dirty="0" smtClean="0">
                <a:solidFill>
                  <a:schemeClr val="accent1"/>
                </a:solidFill>
              </a:rPr>
              <a:t>have</a:t>
            </a:r>
            <a:r>
              <a:rPr lang="en-GB" sz="2800" dirty="0" smtClean="0">
                <a:solidFill>
                  <a:prstClr val="black"/>
                </a:solidFill>
              </a:rPr>
              <a:t> you </a:t>
            </a:r>
            <a:r>
              <a:rPr lang="en-GB" sz="2800" dirty="0" smtClean="0">
                <a:solidFill>
                  <a:schemeClr val="accent1"/>
                </a:solidFill>
              </a:rPr>
              <a:t>known</a:t>
            </a:r>
            <a:r>
              <a:rPr lang="en-GB" sz="2800" dirty="0" smtClean="0">
                <a:solidFill>
                  <a:prstClr val="black"/>
                </a:solidFill>
              </a:rPr>
              <a:t> each other</a:t>
            </a:r>
            <a:r>
              <a:rPr lang="cs-CZ" sz="2800" dirty="0" smtClean="0">
                <a:solidFill>
                  <a:prstClr val="black"/>
                </a:solidFill>
              </a:rPr>
              <a:t>?</a:t>
            </a:r>
            <a:r>
              <a:rPr lang="en-GB" sz="2800" dirty="0" smtClean="0">
                <a:solidFill>
                  <a:prstClr val="black"/>
                </a:solidFill>
              </a:rPr>
              <a:t> </a:t>
            </a: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How long </a:t>
            </a:r>
            <a:r>
              <a:rPr lang="en-GB" sz="2800" dirty="0" smtClean="0">
                <a:solidFill>
                  <a:schemeClr val="accent1"/>
                </a:solidFill>
              </a:rPr>
              <a:t>has</a:t>
            </a:r>
            <a:r>
              <a:rPr lang="en-GB" sz="2800" dirty="0" smtClean="0">
                <a:solidFill>
                  <a:prstClr val="black"/>
                </a:solidFill>
              </a:rPr>
              <a:t> he </a:t>
            </a:r>
            <a:r>
              <a:rPr lang="en-GB" sz="2800" dirty="0" smtClean="0">
                <a:solidFill>
                  <a:schemeClr val="accent1"/>
                </a:solidFill>
              </a:rPr>
              <a:t>been</a:t>
            </a:r>
            <a:r>
              <a:rPr lang="en-GB" sz="2800" dirty="0" smtClean="0">
                <a:solidFill>
                  <a:prstClr val="black"/>
                </a:solidFill>
              </a:rPr>
              <a:t> there</a:t>
            </a:r>
            <a:r>
              <a:rPr lang="cs-CZ" sz="2800" dirty="0" smtClean="0">
                <a:solidFill>
                  <a:prstClr val="black"/>
                </a:solidFill>
              </a:rPr>
              <a:t>?</a:t>
            </a:r>
            <a:endParaRPr lang="en-GB" sz="2800" dirty="0" smtClean="0">
              <a:solidFill>
                <a:prstClr val="black"/>
              </a:solidFill>
            </a:endParaRPr>
          </a:p>
          <a:p>
            <a:endParaRPr lang="cs-CZ" sz="900" dirty="0" smtClean="0">
              <a:solidFill>
                <a:prstClr val="black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773038" y="3538984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Jak dlouho se (už) znáte?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endParaRPr lang="cs-CZ" sz="900" dirty="0" smtClean="0"/>
          </a:p>
        </p:txBody>
      </p:sp>
      <p:sp>
        <p:nvSpPr>
          <p:cNvPr id="7" name="Obdélník 6"/>
          <p:cNvSpPr/>
          <p:nvPr/>
        </p:nvSpPr>
        <p:spPr>
          <a:xfrm>
            <a:off x="6773037" y="4569686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Jak dlouho (už) tam je?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endParaRPr lang="cs-CZ" sz="900" dirty="0" smtClean="0"/>
          </a:p>
        </p:txBody>
      </p:sp>
    </p:spTree>
    <p:extLst>
      <p:ext uri="{BB962C8B-B14F-4D97-AF65-F5344CB8AC3E}">
        <p14:creationId xmlns:p14="http://schemas.microsoft.com/office/powerpoint/2010/main" val="815028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034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POZNÁMKA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64300" y="1479292"/>
            <a:ext cx="9179975" cy="4992946"/>
          </a:xfrm>
        </p:spPr>
        <p:txBody>
          <a:bodyPr>
            <a:normAutofit/>
          </a:bodyPr>
          <a:lstStyle/>
          <a:p>
            <a:pPr marL="442913" indent="-442913"/>
            <a:r>
              <a:rPr lang="en-GB" sz="2400" b="1" dirty="0" smtClean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tx1"/>
                </a:solidFill>
              </a:rPr>
              <a:t>se v hovorové angličtině často vynechává.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prstClr val="black"/>
                </a:solidFill>
              </a:rPr>
              <a:t>         	</a:t>
            </a:r>
            <a:r>
              <a:rPr lang="en-GB" sz="2400" dirty="0" smtClean="0">
                <a:solidFill>
                  <a:prstClr val="black"/>
                </a:solidFill>
              </a:rPr>
              <a:t>I </a:t>
            </a:r>
            <a:r>
              <a:rPr lang="en-GB" sz="2400" dirty="0">
                <a:solidFill>
                  <a:prstClr val="black"/>
                </a:solidFill>
              </a:rPr>
              <a:t>have been </a:t>
            </a:r>
            <a:r>
              <a:rPr lang="en-GB" sz="2400" dirty="0" smtClean="0">
                <a:solidFill>
                  <a:prstClr val="black"/>
                </a:solidFill>
              </a:rPr>
              <a:t>here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en-GB" sz="2400" dirty="0">
                <a:solidFill>
                  <a:prstClr val="black"/>
                </a:solidFill>
              </a:rPr>
              <a:t> </a:t>
            </a:r>
            <a:r>
              <a:rPr lang="cs-CZ" sz="2400" dirty="0" smtClean="0">
                <a:solidFill>
                  <a:prstClr val="black"/>
                </a:solidFill>
              </a:rPr>
              <a:t> 2 </a:t>
            </a:r>
            <a:r>
              <a:rPr lang="en-GB" sz="2400" dirty="0" smtClean="0">
                <a:solidFill>
                  <a:prstClr val="black"/>
                </a:solidFill>
              </a:rPr>
              <a:t>days</a:t>
            </a:r>
            <a:r>
              <a:rPr lang="cs-CZ" sz="2400" dirty="0" smtClean="0">
                <a:solidFill>
                  <a:prstClr val="black"/>
                </a:solidFill>
              </a:rPr>
              <a:t>.</a:t>
            </a:r>
            <a:endParaRPr lang="en-GB" sz="2400" dirty="0">
              <a:solidFill>
                <a:prstClr val="black"/>
              </a:solidFill>
            </a:endParaRPr>
          </a:p>
          <a:p>
            <a:pPr marL="442913" indent="-442913"/>
            <a:endParaRPr lang="cs-CZ" sz="900" dirty="0" smtClean="0">
              <a:solidFill>
                <a:schemeClr val="tx1"/>
              </a:solidFill>
            </a:endParaRPr>
          </a:p>
          <a:p>
            <a:pPr marL="442913" indent="-442913"/>
            <a:r>
              <a:rPr lang="cs-CZ" sz="2400" dirty="0" smtClean="0">
                <a:solidFill>
                  <a:schemeClr val="tx1"/>
                </a:solidFill>
              </a:rPr>
              <a:t>V českých větách tohoto typu se často používá příslovce </a:t>
            </a:r>
            <a:r>
              <a:rPr lang="cs-CZ" sz="2400" b="1" dirty="0" smtClean="0">
                <a:solidFill>
                  <a:schemeClr val="tx1"/>
                </a:solidFill>
              </a:rPr>
              <a:t>už / již</a:t>
            </a:r>
            <a:r>
              <a:rPr lang="cs-CZ" sz="2400" dirty="0" smtClean="0">
                <a:solidFill>
                  <a:schemeClr val="tx1"/>
                </a:solidFill>
              </a:rPr>
              <a:t>. Do angličtiny ho většinou nepřekládáme doslova.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prstClr val="black"/>
                </a:solidFill>
              </a:rPr>
              <a:t>	   	</a:t>
            </a:r>
            <a:r>
              <a:rPr lang="cs-CZ" sz="2400" dirty="0">
                <a:solidFill>
                  <a:prstClr val="black"/>
                </a:solidFill>
              </a:rPr>
              <a:t>Jsem tu </a:t>
            </a:r>
            <a:r>
              <a:rPr lang="cs-CZ" sz="2400" b="1" dirty="0">
                <a:solidFill>
                  <a:schemeClr val="tx1"/>
                </a:solidFill>
              </a:rPr>
              <a:t>už</a:t>
            </a:r>
            <a:r>
              <a:rPr lang="cs-CZ" sz="2400" dirty="0">
                <a:solidFill>
                  <a:prstClr val="black"/>
                </a:solidFill>
              </a:rPr>
              <a:t> 2 dny.</a:t>
            </a:r>
            <a:endParaRPr lang="en-GB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prstClr val="black"/>
                </a:solidFill>
              </a:rPr>
              <a:t>		</a:t>
            </a:r>
            <a:r>
              <a:rPr lang="en-GB" sz="2400" dirty="0" smtClean="0">
                <a:solidFill>
                  <a:prstClr val="black"/>
                </a:solidFill>
              </a:rPr>
              <a:t>I </a:t>
            </a:r>
            <a:r>
              <a:rPr lang="en-GB" sz="2400" dirty="0">
                <a:solidFill>
                  <a:prstClr val="black"/>
                </a:solidFill>
              </a:rPr>
              <a:t>have been here </a:t>
            </a:r>
            <a:r>
              <a:rPr lang="en-GB" sz="2400" dirty="0">
                <a:solidFill>
                  <a:schemeClr val="tx1"/>
                </a:solidFill>
              </a:rPr>
              <a:t>for </a:t>
            </a:r>
            <a:r>
              <a:rPr lang="cs-CZ" sz="2400" dirty="0">
                <a:solidFill>
                  <a:prstClr val="black"/>
                </a:solidFill>
              </a:rPr>
              <a:t>2 </a:t>
            </a:r>
            <a:r>
              <a:rPr lang="en-GB" sz="2400" dirty="0">
                <a:solidFill>
                  <a:prstClr val="black"/>
                </a:solidFill>
              </a:rPr>
              <a:t>days</a:t>
            </a:r>
            <a:r>
              <a:rPr lang="cs-CZ" sz="2400" dirty="0" smtClean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cs-CZ" sz="800" dirty="0" smtClean="0">
              <a:solidFill>
                <a:prstClr val="black"/>
              </a:solidFill>
            </a:endParaRPr>
          </a:p>
          <a:p>
            <a:pPr marL="442913" indent="-442913"/>
            <a:r>
              <a:rPr lang="cs-CZ" sz="2400" dirty="0" smtClean="0">
                <a:solidFill>
                  <a:schemeClr val="tx1"/>
                </a:solidFill>
              </a:rPr>
              <a:t>Anglické </a:t>
            </a:r>
            <a:r>
              <a:rPr lang="en-GB" sz="2400" b="1" dirty="0" smtClean="0">
                <a:solidFill>
                  <a:schemeClr val="tx1"/>
                </a:solidFill>
              </a:rPr>
              <a:t>already</a:t>
            </a:r>
            <a:r>
              <a:rPr lang="cs-CZ" sz="2400" dirty="0" smtClean="0">
                <a:solidFill>
                  <a:schemeClr val="tx1"/>
                </a:solidFill>
              </a:rPr>
              <a:t> (už / již) v těchto větách užijeme jen jako </a:t>
            </a:r>
            <a:r>
              <a:rPr lang="cs-CZ" sz="2400" b="1" dirty="0" smtClean="0">
                <a:solidFill>
                  <a:schemeClr val="tx1"/>
                </a:solidFill>
              </a:rPr>
              <a:t>prostředek důrazu</a:t>
            </a:r>
            <a:r>
              <a:rPr lang="cs-CZ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	</a:t>
            </a:r>
            <a:r>
              <a:rPr lang="cs-CZ" sz="2400" dirty="0" smtClean="0">
                <a:solidFill>
                  <a:schemeClr val="tx1"/>
                </a:solidFill>
              </a:rPr>
              <a:t>	</a:t>
            </a:r>
            <a:r>
              <a:rPr lang="en-GB" sz="2000" dirty="0">
                <a:solidFill>
                  <a:prstClr val="black"/>
                </a:solidFill>
              </a:rPr>
              <a:t> </a:t>
            </a:r>
            <a:r>
              <a:rPr lang="en-GB" sz="2400" dirty="0">
                <a:solidFill>
                  <a:prstClr val="black"/>
                </a:solidFill>
              </a:rPr>
              <a:t>I have been here </a:t>
            </a:r>
            <a:r>
              <a:rPr lang="en-GB" sz="2400" dirty="0">
                <a:solidFill>
                  <a:schemeClr val="tx1"/>
                </a:solidFill>
              </a:rPr>
              <a:t>for </a:t>
            </a:r>
            <a:r>
              <a:rPr lang="cs-CZ" sz="2400" dirty="0">
                <a:solidFill>
                  <a:prstClr val="black"/>
                </a:solidFill>
              </a:rPr>
              <a:t>2 </a:t>
            </a:r>
            <a:r>
              <a:rPr lang="en-GB" sz="2400" dirty="0" smtClean="0">
                <a:solidFill>
                  <a:prstClr val="black"/>
                </a:solidFill>
              </a:rPr>
              <a:t>days</a:t>
            </a:r>
            <a:r>
              <a:rPr lang="cs-CZ" sz="2400" dirty="0" smtClean="0">
                <a:solidFill>
                  <a:prstClr val="black"/>
                </a:solidFill>
              </a:rPr>
              <a:t> </a:t>
            </a:r>
            <a:r>
              <a:rPr lang="en-GB" sz="2400" dirty="0" smtClean="0">
                <a:solidFill>
                  <a:prstClr val="black"/>
                </a:solidFill>
              </a:rPr>
              <a:t>already</a:t>
            </a:r>
            <a:r>
              <a:rPr lang="cs-CZ" sz="2400" dirty="0" smtClean="0">
                <a:solidFill>
                  <a:prstClr val="black"/>
                </a:solidFill>
              </a:rPr>
              <a:t>.</a:t>
            </a:r>
            <a:endParaRPr lang="cs-CZ" sz="2400" dirty="0" smtClean="0">
              <a:solidFill>
                <a:schemeClr val="tx1"/>
              </a:solidFill>
            </a:endParaRPr>
          </a:p>
          <a:p>
            <a:endParaRPr lang="cs-CZ" sz="1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680800" y="196200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en-GB" sz="2400" dirty="0" smtClean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cs-CZ" sz="2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0468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90340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SHRNUTÍ</a:t>
            </a:r>
            <a:endParaRPr lang="cs-CZ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71625"/>
            <a:ext cx="8712201" cy="4567918"/>
          </a:xfrm>
        </p:spPr>
        <p:txBody>
          <a:bodyPr>
            <a:normAutofit/>
          </a:bodyPr>
          <a:lstStyle/>
          <a:p>
            <a:pPr marL="442913" indent="-442913"/>
            <a:r>
              <a:rPr lang="en-GB" sz="2800" b="1" dirty="0" smtClean="0">
                <a:solidFill>
                  <a:schemeClr val="tx1"/>
                </a:solidFill>
              </a:rPr>
              <a:t>Since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dirty="0">
                <a:solidFill>
                  <a:schemeClr val="tx1"/>
                </a:solidFill>
              </a:rPr>
              <a:t>a </a:t>
            </a:r>
            <a:r>
              <a:rPr lang="en-GB" sz="2800" b="1" dirty="0" smtClean="0">
                <a:solidFill>
                  <a:schemeClr val="tx1"/>
                </a:solidFill>
              </a:rPr>
              <a:t>for</a:t>
            </a:r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cs-CZ" sz="2800" dirty="0">
                <a:solidFill>
                  <a:schemeClr val="tx1"/>
                </a:solidFill>
              </a:rPr>
              <a:t>používáme </a:t>
            </a:r>
            <a:r>
              <a:rPr lang="cs-CZ" sz="2800" b="1" dirty="0">
                <a:solidFill>
                  <a:schemeClr val="tx1"/>
                </a:solidFill>
              </a:rPr>
              <a:t>s</a:t>
            </a: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b="1" dirty="0">
                <a:solidFill>
                  <a:schemeClr val="tx1"/>
                </a:solidFill>
              </a:rPr>
              <a:t>časem předpřítomným</a:t>
            </a:r>
            <a:r>
              <a:rPr lang="cs-CZ" sz="2800" dirty="0">
                <a:solidFill>
                  <a:schemeClr val="tx1"/>
                </a:solidFill>
              </a:rPr>
              <a:t>, </a:t>
            </a:r>
            <a:r>
              <a:rPr lang="cs-CZ" sz="2800" dirty="0">
                <a:solidFill>
                  <a:srgbClr val="C00000"/>
                </a:solidFill>
              </a:rPr>
              <a:t>ne přítomným</a:t>
            </a:r>
            <a:r>
              <a:rPr lang="cs-CZ" sz="2800" dirty="0" smtClean="0">
                <a:solidFill>
                  <a:schemeClr val="tx1"/>
                </a:solidFill>
              </a:rPr>
              <a:t>!</a:t>
            </a:r>
          </a:p>
          <a:p>
            <a:pPr marL="442913" indent="-442913"/>
            <a:endParaRPr lang="cs-CZ" sz="1100" dirty="0">
              <a:solidFill>
                <a:schemeClr val="tx1"/>
              </a:solidFill>
            </a:endParaRPr>
          </a:p>
          <a:p>
            <a:pPr marL="442913" indent="-442913"/>
            <a:r>
              <a:rPr lang="cs-CZ" sz="2800" dirty="0" smtClean="0">
                <a:solidFill>
                  <a:schemeClr val="tx1"/>
                </a:solidFill>
              </a:rPr>
              <a:t>Vyjadřujeme </a:t>
            </a:r>
            <a:r>
              <a:rPr lang="cs-CZ" sz="2800" b="1" dirty="0" smtClean="0">
                <a:solidFill>
                  <a:schemeClr val="tx1"/>
                </a:solidFill>
              </a:rPr>
              <a:t>délku </a:t>
            </a:r>
            <a:r>
              <a:rPr lang="cs-CZ" sz="2800" b="1" dirty="0">
                <a:solidFill>
                  <a:schemeClr val="tx1"/>
                </a:solidFill>
              </a:rPr>
              <a:t>trvání </a:t>
            </a:r>
            <a:r>
              <a:rPr lang="cs-CZ" sz="2800" b="1" dirty="0" smtClean="0">
                <a:solidFill>
                  <a:schemeClr val="tx1"/>
                </a:solidFill>
              </a:rPr>
              <a:t>děje</a:t>
            </a:r>
            <a:r>
              <a:rPr lang="cs-CZ" sz="2800" dirty="0" smtClean="0">
                <a:solidFill>
                  <a:schemeClr val="tx1"/>
                </a:solidFill>
              </a:rPr>
              <a:t>, který v minulosti začal a stále trvá.</a:t>
            </a:r>
          </a:p>
          <a:p>
            <a:endParaRPr lang="cs-CZ" sz="1000" dirty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since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 smtClean="0"/>
              <a:t>+ </a:t>
            </a:r>
            <a:r>
              <a:rPr lang="cs-CZ" sz="2800" dirty="0" smtClean="0">
                <a:solidFill>
                  <a:schemeClr val="tx1"/>
                </a:solidFill>
              </a:rPr>
              <a:t>konkrétní doba v minulosti 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od</a:t>
            </a:r>
            <a:endParaRPr lang="cs-CZ" sz="28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cs-CZ" sz="1000" dirty="0">
              <a:solidFill>
                <a:schemeClr val="tx1"/>
              </a:solidFill>
            </a:endParaRPr>
          </a:p>
          <a:p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accent2">
                    <a:lumMod val="75000"/>
                  </a:schemeClr>
                </a:solidFill>
              </a:rPr>
              <a:t>for</a:t>
            </a:r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sz="2800" i="1" dirty="0"/>
              <a:t>+ </a:t>
            </a:r>
            <a:r>
              <a:rPr lang="cs-CZ" sz="2800" dirty="0" smtClean="0">
                <a:solidFill>
                  <a:schemeClr val="tx1"/>
                </a:solidFill>
              </a:rPr>
              <a:t>doba trvání = </a:t>
            </a:r>
            <a:r>
              <a:rPr lang="cs-CZ" sz="2800" i="1" dirty="0" smtClean="0">
                <a:solidFill>
                  <a:schemeClr val="accent2">
                    <a:lumMod val="75000"/>
                  </a:schemeClr>
                </a:solidFill>
              </a:rPr>
              <a:t>(už)</a:t>
            </a:r>
            <a:endParaRPr lang="cs-CZ" sz="28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0435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75830" y="704321"/>
            <a:ext cx="8911687" cy="69034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Translate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and check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3180" y="1635543"/>
            <a:ext cx="9917346" cy="45679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600" dirty="0">
                <a:solidFill>
                  <a:schemeClr val="tx1"/>
                </a:solidFill>
              </a:rPr>
              <a:t>I have</a:t>
            </a:r>
            <a:r>
              <a:rPr lang="cs-CZ" sz="2600" dirty="0">
                <a:solidFill>
                  <a:schemeClr val="tx1"/>
                </a:solidFill>
              </a:rPr>
              <a:t>n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'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t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f</a:t>
            </a:r>
            <a:r>
              <a:rPr lang="cs-CZ" sz="26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elt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well </a:t>
            </a:r>
            <a:r>
              <a:rPr lang="en-GB" sz="2600" dirty="0">
                <a:solidFill>
                  <a:schemeClr val="tx1"/>
                </a:solidFill>
              </a:rPr>
              <a:t>since I got up</a:t>
            </a:r>
            <a:r>
              <a:rPr lang="en-GB" sz="2600" dirty="0" smtClean="0">
                <a:solidFill>
                  <a:schemeClr val="tx1"/>
                </a:solidFill>
              </a:rPr>
              <a:t>.</a:t>
            </a:r>
            <a:endParaRPr lang="cs-CZ" sz="26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cs-CZ" sz="3000" dirty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600" dirty="0">
                <a:solidFill>
                  <a:schemeClr val="tx1"/>
                </a:solidFill>
              </a:rPr>
              <a:t>How</a:t>
            </a:r>
            <a:r>
              <a:rPr lang="cs-CZ" sz="2600" dirty="0">
                <a:solidFill>
                  <a:schemeClr val="tx1"/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long</a:t>
            </a:r>
            <a:r>
              <a:rPr lang="cs-CZ" sz="2600" dirty="0">
                <a:solidFill>
                  <a:schemeClr val="tx1"/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have</a:t>
            </a:r>
            <a:r>
              <a:rPr lang="cs-CZ" sz="2600" dirty="0">
                <a:solidFill>
                  <a:schemeClr val="tx1"/>
                </a:solidFill>
              </a:rPr>
              <a:t>n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'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t</a:t>
            </a:r>
            <a:r>
              <a:rPr lang="cs-CZ" sz="2600" dirty="0">
                <a:solidFill>
                  <a:schemeClr val="tx1"/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you eaten</a:t>
            </a:r>
            <a:r>
              <a:rPr lang="cs-CZ" sz="2600" dirty="0">
                <a:solidFill>
                  <a:schemeClr val="tx1"/>
                </a:solidFill>
              </a:rPr>
              <a:t>? – </a:t>
            </a:r>
            <a:r>
              <a:rPr lang="en-GB" sz="2600" dirty="0">
                <a:solidFill>
                  <a:schemeClr val="tx1"/>
                </a:solidFill>
              </a:rPr>
              <a:t>Since morning.</a:t>
            </a:r>
            <a:endParaRPr lang="cs-CZ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2800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3"/>
            </a:pPr>
            <a:r>
              <a:rPr lang="en-GB" sz="2400" dirty="0">
                <a:solidFill>
                  <a:schemeClr val="tx1"/>
                </a:solidFill>
              </a:rPr>
              <a:t>I have had a toothache all week</a:t>
            </a:r>
            <a:r>
              <a:rPr lang="cs-CZ" sz="240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>
              <a:buAutoNum type="arabicPeriod" startAt="3"/>
            </a:pPr>
            <a:endParaRPr lang="cs-CZ" sz="2800" dirty="0">
              <a:solidFill>
                <a:schemeClr val="tx1"/>
              </a:solidFill>
            </a:endParaRPr>
          </a:p>
          <a:p>
            <a:pPr marL="457200" indent="-457200">
              <a:buFont typeface="Wingdings 3" charset="2"/>
              <a:buAutoNum type="arabicPeriod" startAt="3"/>
            </a:pPr>
            <a:r>
              <a:rPr lang="cs-CZ" sz="2400" dirty="0">
                <a:solidFill>
                  <a:schemeClr val="tx1"/>
                </a:solidFill>
              </a:rPr>
              <a:t>He </a:t>
            </a:r>
            <a:r>
              <a:rPr lang="en-GB" sz="2400" dirty="0">
                <a:solidFill>
                  <a:schemeClr val="tx1"/>
                </a:solidFill>
              </a:rPr>
              <a:t>hasn</a:t>
            </a:r>
            <a:r>
              <a:rPr lang="en-GB" sz="2400" dirty="0">
                <a:solidFill>
                  <a:schemeClr val="tx1"/>
                </a:solidFill>
                <a:cs typeface="Arial" panose="020B0604020202020204" pitchFamily="34" charset="0"/>
              </a:rPr>
              <a:t>'t</a:t>
            </a:r>
            <a:r>
              <a:rPr lang="cs-CZ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cs typeface="Arial" panose="020B0604020202020204" pitchFamily="34" charset="0"/>
              </a:rPr>
              <a:t>called me for a long time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cs-CZ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>
              <a:buAutoNum type="arabicPeriod" startAt="6"/>
            </a:pPr>
            <a:endParaRPr lang="cs-CZ" sz="28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6"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6"/>
            </a:pPr>
            <a:endParaRPr lang="cs-CZ" sz="24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003015" y="2038447"/>
            <a:ext cx="7231848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</a:t>
            </a:r>
            <a:r>
              <a:rPr lang="cs-CZ" sz="2400" i="1" dirty="0">
                <a:solidFill>
                  <a:schemeClr val="accent1"/>
                </a:solidFill>
              </a:rPr>
              <a:t>Necítím se dobře od té doby, co jsem vstala</a:t>
            </a:r>
            <a:r>
              <a:rPr lang="en-GB" sz="2400" i="1" dirty="0" smtClean="0">
                <a:solidFill>
                  <a:schemeClr val="accent1"/>
                </a:solidFill>
              </a:rPr>
              <a:t>.</a:t>
            </a:r>
            <a:endParaRPr lang="cs-CZ" i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003015" y="3235967"/>
            <a:ext cx="7459579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</a:t>
            </a:r>
            <a:r>
              <a:rPr lang="cs-CZ" sz="2400" dirty="0">
                <a:solidFill>
                  <a:schemeClr val="accent1"/>
                </a:solidFill>
              </a:rPr>
              <a:t>Jak dlouho už jsi nejedl? – Od rána</a:t>
            </a:r>
            <a:r>
              <a:rPr lang="en-GB" sz="2400" i="1" dirty="0" smtClean="0">
                <a:solidFill>
                  <a:schemeClr val="accent1"/>
                </a:solidFill>
              </a:rPr>
              <a:t>.</a:t>
            </a:r>
            <a:endParaRPr lang="cs-CZ" i="1" dirty="0" smtClean="0">
              <a:solidFill>
                <a:schemeClr val="accent1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3003015" y="4256202"/>
            <a:ext cx="8386880" cy="523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cs-CZ" sz="2400" dirty="0">
                <a:solidFill>
                  <a:schemeClr val="accent1"/>
                </a:solidFill>
              </a:rPr>
              <a:t>Už celý týden mě bolí zub. </a:t>
            </a:r>
            <a:r>
              <a:rPr lang="cs-CZ" sz="2400" i="1" dirty="0" smtClean="0">
                <a:solidFill>
                  <a:schemeClr val="accent1"/>
                </a:solidFill>
              </a:rPr>
              <a:t>			   </a:t>
            </a:r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131352" y="5318156"/>
            <a:ext cx="7459579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</a:t>
            </a:r>
            <a:r>
              <a:rPr lang="cs-CZ" sz="2400" dirty="0">
                <a:solidFill>
                  <a:schemeClr val="accent1"/>
                </a:solidFill>
              </a:rPr>
              <a:t>Už dlouho mi </a:t>
            </a:r>
            <a:r>
              <a:rPr lang="cs-CZ" sz="2400" dirty="0" smtClean="0">
                <a:solidFill>
                  <a:schemeClr val="accent1"/>
                </a:solidFill>
              </a:rPr>
              <a:t>nevolal</a:t>
            </a:r>
            <a:r>
              <a:rPr lang="en-GB" sz="2400" i="1" dirty="0" smtClean="0">
                <a:solidFill>
                  <a:schemeClr val="accent1"/>
                </a:solidFill>
              </a:rPr>
              <a:t>.</a:t>
            </a:r>
            <a:endParaRPr lang="cs-CZ" i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795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75830" y="704321"/>
            <a:ext cx="8911687" cy="690340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Translate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en-GB" b="1" dirty="0" smtClean="0">
                <a:solidFill>
                  <a:schemeClr val="tx1"/>
                </a:solidFill>
              </a:rPr>
              <a:t>and check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3180" y="1635543"/>
            <a:ext cx="9917346" cy="456791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cs-CZ" sz="2400" dirty="0" smtClean="0">
                <a:solidFill>
                  <a:schemeClr val="tx1"/>
                </a:solidFill>
              </a:rPr>
              <a:t>Mám tenhle slovník už léta.</a:t>
            </a:r>
          </a:p>
          <a:p>
            <a:pPr marL="457200" indent="-457200">
              <a:buAutoNum type="arabicPeriod" startAt="5"/>
            </a:pPr>
            <a:endParaRPr lang="cs-CZ" sz="2800" dirty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r>
              <a:rPr lang="cs-CZ" sz="2400" dirty="0" smtClean="0">
                <a:solidFill>
                  <a:schemeClr val="tx1"/>
                </a:solidFill>
              </a:rPr>
              <a:t>Ví o tom večírku od minulého pátku. </a:t>
            </a:r>
          </a:p>
          <a:p>
            <a:pPr marL="457200" indent="-457200">
              <a:buAutoNum type="arabicPeriod" startAt="5"/>
            </a:pPr>
            <a:endParaRPr lang="cs-CZ" sz="2800" dirty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r>
              <a:rPr lang="cs-CZ" sz="2400" dirty="0" smtClean="0">
                <a:solidFill>
                  <a:schemeClr val="tx1"/>
                </a:solidFill>
              </a:rPr>
              <a:t>Jak dlouho už tu máte sníh? – Od konce minulého měsíce. </a:t>
            </a:r>
          </a:p>
          <a:p>
            <a:pPr marL="457200" indent="-457200">
              <a:buAutoNum type="arabicPeriod" startAt="5"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r>
              <a:rPr lang="cs-CZ" sz="2400" dirty="0" smtClean="0">
                <a:solidFill>
                  <a:schemeClr val="tx1"/>
                </a:solidFill>
              </a:rPr>
              <a:t>Moji rodiče jsou svoji už 20 let.</a:t>
            </a:r>
          </a:p>
          <a:p>
            <a:pPr marL="457200" indent="-457200">
              <a:buAutoNum type="arabicPeriod" startAt="5"/>
            </a:pPr>
            <a:endParaRPr lang="cs-CZ" sz="2400" dirty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endParaRPr lang="cs-CZ" sz="24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5"/>
            </a:pPr>
            <a:endParaRPr lang="cs-CZ" sz="2400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003015" y="2082514"/>
            <a:ext cx="5704706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 </a:t>
            </a:r>
            <a:r>
              <a:rPr lang="en-GB" sz="2400" i="1" dirty="0" smtClean="0">
                <a:solidFill>
                  <a:schemeClr val="accent1"/>
                </a:solidFill>
              </a:rPr>
              <a:t>I have had this dictionary for years.</a:t>
            </a:r>
            <a:endParaRPr lang="cs-CZ" i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3003015" y="3129375"/>
            <a:ext cx="7459579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 </a:t>
            </a:r>
            <a:r>
              <a:rPr lang="cs-CZ" sz="2400" i="1" dirty="0" smtClean="0">
                <a:solidFill>
                  <a:schemeClr val="accent1"/>
                </a:solidFill>
              </a:rPr>
              <a:t>He</a:t>
            </a:r>
            <a:r>
              <a:rPr lang="en-GB" sz="2400" i="1" dirty="0" smtClean="0">
                <a:solidFill>
                  <a:schemeClr val="accent1"/>
                </a:solidFill>
              </a:rPr>
              <a:t> </a:t>
            </a:r>
            <a:r>
              <a:rPr lang="cs-CZ" sz="2400" i="1" dirty="0" smtClean="0">
                <a:solidFill>
                  <a:schemeClr val="accent1"/>
                </a:solidFill>
              </a:rPr>
              <a:t>has </a:t>
            </a:r>
            <a:r>
              <a:rPr lang="en-GB" sz="2400" i="1" dirty="0" smtClean="0">
                <a:solidFill>
                  <a:schemeClr val="accent1"/>
                </a:solidFill>
              </a:rPr>
              <a:t>known about the party since last Friday.</a:t>
            </a:r>
            <a:endParaRPr lang="cs-CZ" i="1" dirty="0" smtClean="0">
              <a:solidFill>
                <a:schemeClr val="accent1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3003015" y="4289148"/>
            <a:ext cx="8386880" cy="9310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en-GB" sz="2400" i="1" dirty="0" smtClean="0">
                <a:solidFill>
                  <a:schemeClr val="accent1"/>
                </a:solidFill>
              </a:rPr>
              <a:t>How long have you had snow here?</a:t>
            </a:r>
            <a:r>
              <a:rPr lang="cs-CZ" sz="2400" i="1" dirty="0" smtClean="0">
                <a:solidFill>
                  <a:schemeClr val="accent1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400" i="1" dirty="0">
                <a:solidFill>
                  <a:schemeClr val="accent1"/>
                </a:solidFill>
              </a:rPr>
              <a:t>	</a:t>
            </a:r>
            <a:r>
              <a:rPr lang="cs-CZ" sz="2400" i="1" dirty="0" smtClean="0">
                <a:solidFill>
                  <a:schemeClr val="accent1"/>
                </a:solidFill>
              </a:rPr>
              <a:t>						   – </a:t>
            </a:r>
            <a:r>
              <a:rPr lang="en-GB" sz="2400" i="1" dirty="0" smtClean="0">
                <a:solidFill>
                  <a:schemeClr val="accent1"/>
                </a:solidFill>
              </a:rPr>
              <a:t>Since the end of last month.</a:t>
            </a:r>
            <a:endParaRPr lang="en-GB" i="1" dirty="0" smtClean="0">
              <a:solidFill>
                <a:schemeClr val="accent1"/>
              </a:solidFill>
            </a:endParaRPr>
          </a:p>
          <a:p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003014" y="5657345"/>
            <a:ext cx="7459579" cy="481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dirty="0" smtClean="0"/>
              <a:t>  </a:t>
            </a:r>
            <a:r>
              <a:rPr lang="en-GB" sz="2400" i="1" dirty="0" smtClean="0">
                <a:solidFill>
                  <a:schemeClr val="accent1"/>
                </a:solidFill>
              </a:rPr>
              <a:t>My parents have been married for 20 years.</a:t>
            </a:r>
            <a:endParaRPr lang="cs-CZ" i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067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PETERS, Sarah a Tomáš GRÁF.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talk 2: učebnice angličtiny pro střední a jazykové školy: kniha pro učitele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1. vyd. Praha: Polyglot, 2009. ISBN 978-808-6195-22-3.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HOUSE, Christine.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Grammar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cs-CZ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cs-CZ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50 praktických lekcí anglické gramatiky s cvičením a klíčem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1. vyd. Plzeň: FRAUS, 2004, 128 s. </a:t>
            </a:r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ISBN 80-723-8309-4. </a:t>
            </a:r>
          </a:p>
          <a:p>
            <a:pPr marL="0" indent="0">
              <a:lnSpc>
                <a:spcPct val="150000"/>
              </a:lnSpc>
              <a:buNone/>
            </a:pPr>
            <a:endParaRPr lang="cs-CZ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cs-CZ" altLang="cs-CZ" dirty="0">
                <a:solidFill>
                  <a:schemeClr val="tx1"/>
                </a:solidFill>
                <a:latin typeface="Arial" panose="020B0604020202020204" pitchFamily="34" charset="0"/>
              </a:rPr>
              <a:t>„Pokud není uvedeno jinak, jsou použité objekty vlastní originální tvorbou autora</a:t>
            </a:r>
            <a:r>
              <a:rPr lang="cs-CZ" altLang="cs-CZ" dirty="0" smtClean="0">
                <a:solidFill>
                  <a:schemeClr val="tx1"/>
                </a:solidFill>
                <a:latin typeface="Arial" panose="020B0604020202020204" pitchFamily="34" charset="0"/>
              </a:rPr>
              <a:t>.“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je určen pro bezplatné používání pro potřeby výuky a vzdělávání na všech typech škol a školských zařízení. Jakékoliv další využití podléhá autorskému zákonu</a:t>
            </a:r>
            <a:r>
              <a:rPr lang="cs-CZ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</a:t>
            </a:r>
            <a:endParaRPr lang="cs-CZ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3771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PRESENT PERFECT TENSE </a:t>
            </a:r>
            <a:br>
              <a:rPr lang="cs-CZ" b="1" dirty="0" smtClean="0"/>
            </a:br>
            <a:r>
              <a:rPr lang="cs-CZ" sz="4400" b="1" dirty="0" smtClean="0"/>
              <a:t>se </a:t>
            </a:r>
            <a:r>
              <a:rPr lang="en-GB" sz="4400" b="1" dirty="0" smtClean="0"/>
              <a:t>since</a:t>
            </a:r>
            <a:r>
              <a:rPr lang="cs-CZ" sz="4400" b="1" dirty="0" smtClean="0"/>
              <a:t> a </a:t>
            </a:r>
            <a:r>
              <a:rPr lang="en-GB" sz="4400" b="1" dirty="0" smtClean="0"/>
              <a:t>for</a:t>
            </a:r>
            <a:endParaRPr lang="en-GB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PŘEDPŘÍTOMNÝ ČAS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500405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2792" y="1459676"/>
            <a:ext cx="8911687" cy="1118965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Předpřítomný tvoříme pomocí: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4201" y="2144384"/>
            <a:ext cx="8911687" cy="696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 smtClean="0"/>
              <a:t>    </a:t>
            </a:r>
            <a:r>
              <a:rPr lang="cs-CZ" sz="4000" b="1" dirty="0" smtClean="0"/>
              <a:t>   </a:t>
            </a:r>
            <a:r>
              <a:rPr lang="en-GB" sz="3200" b="1" dirty="0" smtClean="0">
                <a:solidFill>
                  <a:schemeClr val="accent1"/>
                </a:solidFill>
              </a:rPr>
              <a:t>have</a:t>
            </a:r>
            <a:r>
              <a:rPr lang="cs-CZ" sz="3200" b="1" dirty="0" smtClean="0">
                <a:solidFill>
                  <a:schemeClr val="accent1"/>
                </a:solidFill>
              </a:rPr>
              <a:t> / has 	</a:t>
            </a:r>
            <a:r>
              <a:rPr lang="cs-CZ" sz="3200" b="1" dirty="0"/>
              <a:t> </a:t>
            </a:r>
            <a:r>
              <a:rPr lang="cs-CZ" sz="3200" b="1" dirty="0" smtClean="0"/>
              <a:t> +     </a:t>
            </a:r>
            <a:r>
              <a:rPr lang="en-GB" sz="3200" b="1" dirty="0" smtClean="0">
                <a:solidFill>
                  <a:schemeClr val="accent1"/>
                </a:solidFill>
              </a:rPr>
              <a:t>past participle</a:t>
            </a:r>
            <a:endParaRPr lang="cs-CZ" sz="3600" b="1" dirty="0" smtClean="0">
              <a:solidFill>
                <a:schemeClr val="accent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92792" y="658873"/>
            <a:ext cx="28584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dirty="0"/>
              <a:t>Připomeň si!</a:t>
            </a: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2392792" y="3495734"/>
            <a:ext cx="1993472" cy="6164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dirty="0" smtClean="0"/>
              <a:t>Zápor:</a:t>
            </a:r>
            <a:endParaRPr lang="cs-CZ" sz="3200" dirty="0"/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964290" y="4112135"/>
            <a:ext cx="8911687" cy="819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800" dirty="0" smtClean="0"/>
              <a:t> </a:t>
            </a:r>
            <a:r>
              <a:rPr lang="en-GB" sz="3200" b="1" dirty="0">
                <a:solidFill>
                  <a:schemeClr val="accent1"/>
                </a:solidFill>
              </a:rPr>
              <a:t>have</a:t>
            </a:r>
            <a:r>
              <a:rPr lang="en-GB" sz="3200" b="1" dirty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cs-CZ" sz="3200" b="1" dirty="0">
                <a:solidFill>
                  <a:schemeClr val="accent1"/>
                </a:solidFill>
                <a:cs typeface="Arial" panose="020B0604020202020204" pitchFamily="34" charset="0"/>
              </a:rPr>
              <a:t> / </a:t>
            </a:r>
            <a:r>
              <a:rPr lang="en-GB" sz="3200" b="1" dirty="0">
                <a:solidFill>
                  <a:schemeClr val="accent1"/>
                </a:solidFill>
              </a:rPr>
              <a:t>has</a:t>
            </a:r>
            <a:r>
              <a:rPr lang="en-GB" sz="3200" b="1" dirty="0">
                <a:solidFill>
                  <a:schemeClr val="accent1"/>
                </a:solidFill>
                <a:cs typeface="Arial" panose="020B0604020202020204" pitchFamily="34" charset="0"/>
              </a:rPr>
              <a:t>n't</a:t>
            </a:r>
            <a:r>
              <a:rPr lang="en-GB" sz="3200" b="1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cs-CZ" sz="3200" b="1" dirty="0">
                <a:solidFill>
                  <a:schemeClr val="accent1"/>
                </a:solidFill>
              </a:rPr>
              <a:t> </a:t>
            </a:r>
            <a:r>
              <a:rPr lang="cs-CZ" sz="3200" b="1" dirty="0" smtClean="0">
                <a:solidFill>
                  <a:schemeClr val="accent1"/>
                </a:solidFill>
              </a:rPr>
              <a:t>  </a:t>
            </a:r>
            <a:r>
              <a:rPr lang="cs-CZ" sz="3200" b="1" dirty="0" smtClean="0"/>
              <a:t>+    </a:t>
            </a:r>
            <a:r>
              <a:rPr lang="en-GB" sz="3200" b="1" dirty="0" smtClean="0">
                <a:solidFill>
                  <a:schemeClr val="accent1"/>
                </a:solidFill>
              </a:rPr>
              <a:t>past participle</a:t>
            </a:r>
            <a:r>
              <a:rPr lang="cs-CZ" sz="2400" dirty="0" smtClean="0"/>
              <a:t> </a:t>
            </a:r>
            <a:endParaRPr lang="en-GB" sz="2400" dirty="0"/>
          </a:p>
        </p:txBody>
      </p:sp>
      <p:sp>
        <p:nvSpPr>
          <p:cNvPr id="10" name="Nadpis 1"/>
          <p:cNvSpPr txBox="1">
            <a:spLocks/>
          </p:cNvSpPr>
          <p:nvPr/>
        </p:nvSpPr>
        <p:spPr>
          <a:xfrm>
            <a:off x="2392792" y="4932113"/>
            <a:ext cx="1993472" cy="8123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dirty="0" smtClean="0"/>
              <a:t>Otázka:</a:t>
            </a:r>
            <a:endParaRPr lang="cs-CZ" sz="3200" dirty="0"/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2964290" y="5531398"/>
            <a:ext cx="8340189" cy="7168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cs-CZ" sz="2800" dirty="0" smtClean="0"/>
              <a:t> </a:t>
            </a:r>
            <a:r>
              <a:rPr lang="en-GB" sz="3200" b="1" dirty="0" smtClean="0">
                <a:solidFill>
                  <a:schemeClr val="accent1"/>
                </a:solidFill>
              </a:rPr>
              <a:t>have</a:t>
            </a:r>
            <a:r>
              <a:rPr lang="cs-CZ" sz="3200" b="1" dirty="0" smtClean="0">
                <a:solidFill>
                  <a:schemeClr val="accent1"/>
                </a:solidFill>
              </a:rPr>
              <a:t> / has  </a:t>
            </a:r>
            <a:r>
              <a:rPr lang="cs-CZ" sz="3200" b="1" dirty="0" smtClean="0"/>
              <a:t>+  </a:t>
            </a:r>
            <a:r>
              <a:rPr lang="cs-CZ" sz="3200" dirty="0" smtClean="0">
                <a:solidFill>
                  <a:schemeClr val="tx1"/>
                </a:solidFill>
              </a:rPr>
              <a:t>podmět</a:t>
            </a:r>
            <a:r>
              <a:rPr lang="cs-CZ" sz="3200" b="1" dirty="0" smtClean="0">
                <a:solidFill>
                  <a:srgbClr val="C00000"/>
                </a:solidFill>
              </a:rPr>
              <a:t>  </a:t>
            </a:r>
            <a:r>
              <a:rPr lang="cs-CZ" sz="3200" b="1" dirty="0" smtClean="0"/>
              <a:t>+  </a:t>
            </a:r>
            <a:r>
              <a:rPr lang="en-GB" sz="3200" b="1" dirty="0" smtClean="0">
                <a:solidFill>
                  <a:schemeClr val="accent1"/>
                </a:solidFill>
              </a:rPr>
              <a:t>past participle</a:t>
            </a:r>
            <a:endParaRPr lang="cs-CZ" sz="3000" b="1" dirty="0" smtClean="0">
              <a:solidFill>
                <a:schemeClr val="accent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1926220" y="2506972"/>
            <a:ext cx="8911687" cy="703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cs-CZ" sz="2800" dirty="0" smtClean="0"/>
              <a:t>    </a:t>
            </a:r>
            <a:r>
              <a:rPr lang="cs-CZ" sz="4000" b="1" dirty="0" smtClean="0"/>
              <a:t>   </a:t>
            </a:r>
            <a:r>
              <a:rPr lang="cs-CZ" sz="2400" dirty="0" smtClean="0"/>
              <a:t>(pomocné sloveso)              (příčestí minulé)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870902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0037" y="1362354"/>
            <a:ext cx="8911687" cy="718915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Použití předpřítomného času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5855" y="2081269"/>
            <a:ext cx="9780050" cy="4776731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>
                <a:solidFill>
                  <a:schemeClr val="tx1"/>
                </a:solidFill>
              </a:rPr>
              <a:t>P</a:t>
            </a:r>
            <a:r>
              <a:rPr lang="cs-CZ" sz="2800" dirty="0" smtClean="0">
                <a:solidFill>
                  <a:schemeClr val="tx1"/>
                </a:solidFill>
              </a:rPr>
              <a:t>opisuje děje, které se staly </a:t>
            </a:r>
            <a:r>
              <a:rPr lang="cs-CZ" sz="2800" b="1" dirty="0" smtClean="0">
                <a:solidFill>
                  <a:schemeClr val="tx1"/>
                </a:solidFill>
              </a:rPr>
              <a:t>někdy</a:t>
            </a:r>
            <a:r>
              <a:rPr lang="cs-CZ" sz="2800" dirty="0" smtClean="0">
                <a:solidFill>
                  <a:schemeClr val="tx1"/>
                </a:solidFill>
              </a:rPr>
              <a:t> před současným okamžikem, ale mají </a:t>
            </a:r>
            <a:r>
              <a:rPr lang="cs-CZ" sz="2800" b="1" dirty="0" smtClean="0">
                <a:solidFill>
                  <a:schemeClr val="tx1"/>
                </a:solidFill>
              </a:rPr>
              <a:t>vztah k přítomnosti</a:t>
            </a:r>
            <a:r>
              <a:rPr lang="cs-CZ" sz="2800" dirty="0" smtClean="0">
                <a:solidFill>
                  <a:schemeClr val="tx1"/>
                </a:solidFill>
              </a:rPr>
              <a:t>. Např.</a:t>
            </a:r>
          </a:p>
          <a:p>
            <a:pPr marL="849313" lvl="1" indent="-449263"/>
            <a:r>
              <a:rPr lang="cs-CZ" sz="2600" dirty="0">
                <a:solidFill>
                  <a:schemeClr val="accent2">
                    <a:lumMod val="75000"/>
                  </a:schemeClr>
                </a:solidFill>
              </a:rPr>
              <a:t>m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</a:rPr>
              <a:t>inulá zkušenost</a:t>
            </a:r>
          </a:p>
          <a:p>
            <a:pPr marL="849313" lvl="1" indent="-449263"/>
            <a:endParaRPr lang="cs-CZ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49313" lvl="1" indent="-449263"/>
            <a:r>
              <a:rPr lang="cs-CZ" sz="2600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</a:rPr>
              <a:t>ýsledek minulého děje</a:t>
            </a:r>
          </a:p>
          <a:p>
            <a:pPr marL="849313" lvl="1" indent="-449263"/>
            <a:endParaRPr lang="cs-CZ" sz="2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00050" lvl="1" indent="0">
              <a:buNone/>
            </a:pPr>
            <a:r>
              <a:rPr lang="cs-CZ" sz="2400" dirty="0" smtClean="0"/>
              <a:t>     </a:t>
            </a:r>
            <a:endParaRPr lang="cs-CZ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49263" indent="-449263"/>
            <a:endParaRPr lang="cs-CZ" sz="800" dirty="0">
              <a:solidFill>
                <a:schemeClr val="tx1"/>
              </a:solidFill>
            </a:endParaRP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Tyto věty </a:t>
            </a:r>
            <a:r>
              <a:rPr lang="cs-CZ" sz="2800" b="1" dirty="0" smtClean="0">
                <a:solidFill>
                  <a:schemeClr val="tx1"/>
                </a:solidFill>
              </a:rPr>
              <a:t>do češtiny </a:t>
            </a:r>
            <a:r>
              <a:rPr lang="cs-CZ" sz="2800" dirty="0" smtClean="0">
                <a:solidFill>
                  <a:schemeClr val="tx1"/>
                </a:solidFill>
              </a:rPr>
              <a:t>překládáme </a:t>
            </a:r>
            <a:r>
              <a:rPr lang="cs-CZ" sz="2800" b="1" dirty="0" smtClean="0">
                <a:solidFill>
                  <a:schemeClr val="tx1"/>
                </a:solidFill>
              </a:rPr>
              <a:t>časem minulým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3000" dirty="0" smtClean="0">
              <a:solidFill>
                <a:schemeClr val="tx1"/>
              </a:solidFill>
            </a:endParaRPr>
          </a:p>
          <a:p>
            <a:endParaRPr lang="cs-CZ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000" dirty="0">
              <a:solidFill>
                <a:schemeClr val="tx1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50037" y="716023"/>
            <a:ext cx="28584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600" dirty="0"/>
              <a:t>Připomeň si!</a:t>
            </a:r>
          </a:p>
        </p:txBody>
      </p:sp>
      <p:sp>
        <p:nvSpPr>
          <p:cNvPr id="5" name="Obdélník 4"/>
          <p:cNvSpPr/>
          <p:nvPr/>
        </p:nvSpPr>
        <p:spPr>
          <a:xfrm>
            <a:off x="2769589" y="3519836"/>
            <a:ext cx="42741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have never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been to Paris. </a:t>
            </a:r>
          </a:p>
        </p:txBody>
      </p:sp>
      <p:sp>
        <p:nvSpPr>
          <p:cNvPr id="6" name="Obdélník 5"/>
          <p:cNvSpPr/>
          <p:nvPr/>
        </p:nvSpPr>
        <p:spPr>
          <a:xfrm>
            <a:off x="2769589" y="4675975"/>
            <a:ext cx="413127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have lost</a:t>
            </a:r>
            <a:r>
              <a:rPr lang="cs-CZ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my 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passport</a:t>
            </a:r>
            <a:r>
              <a:rPr lang="en-GB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cs-CZ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lvl="1">
              <a:spcBef>
                <a:spcPts val="600"/>
              </a:spcBef>
            </a:pP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've already had coffee</a:t>
            </a:r>
            <a:r>
              <a:rPr lang="cs-CZ" sz="24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.</a:t>
            </a:r>
            <a:endParaRPr lang="cs-CZ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7043738" y="3519836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Ještě nikdy jsem nebyl v Paříži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cs-CZ" sz="900" dirty="0" smtClean="0"/>
          </a:p>
        </p:txBody>
      </p:sp>
      <p:sp>
        <p:nvSpPr>
          <p:cNvPr id="8" name="Obdélník 7"/>
          <p:cNvSpPr/>
          <p:nvPr/>
        </p:nvSpPr>
        <p:spPr>
          <a:xfrm>
            <a:off x="7130450" y="4675975"/>
            <a:ext cx="413127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Ztratil jsem pas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cs-CZ" sz="9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lvl="1"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Už jsem kávu měl</a:t>
            </a: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.</a:t>
            </a:r>
            <a:endParaRPr lang="cs-CZ" sz="24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352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cs-CZ" sz="4000" dirty="0" smtClean="0"/>
              <a:t>Délka trvání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8915400" cy="5057776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Předpřítomný čas také použijeme pro vyjádření </a:t>
            </a:r>
            <a:r>
              <a:rPr lang="cs-CZ" sz="2800" b="1" dirty="0" smtClean="0">
                <a:solidFill>
                  <a:schemeClr val="tx1"/>
                </a:solidFill>
              </a:rPr>
              <a:t>délky trvání děje.</a:t>
            </a:r>
            <a:r>
              <a:rPr lang="cs-CZ" sz="2800" dirty="0">
                <a:solidFill>
                  <a:schemeClr val="tx1"/>
                </a:solidFill>
              </a:rPr>
              <a:t> </a:t>
            </a:r>
            <a:r>
              <a:rPr lang="cs-CZ" sz="2800" dirty="0" smtClean="0">
                <a:solidFill>
                  <a:schemeClr val="tx1"/>
                </a:solidFill>
              </a:rPr>
              <a:t>Děj </a:t>
            </a:r>
            <a:r>
              <a:rPr lang="cs-CZ" sz="2800" b="1" dirty="0" smtClean="0">
                <a:solidFill>
                  <a:schemeClr val="tx1"/>
                </a:solidFill>
              </a:rPr>
              <a:t>v minulosti začal </a:t>
            </a:r>
            <a:r>
              <a:rPr lang="cs-CZ" sz="2800" dirty="0" smtClean="0">
                <a:solidFill>
                  <a:schemeClr val="tx1"/>
                </a:solidFill>
              </a:rPr>
              <a:t>a </a:t>
            </a:r>
            <a:r>
              <a:rPr lang="cs-CZ" sz="2800" b="1" dirty="0" smtClean="0">
                <a:solidFill>
                  <a:schemeClr val="tx1"/>
                </a:solidFill>
              </a:rPr>
              <a:t>trvá</a:t>
            </a:r>
            <a:r>
              <a:rPr lang="cs-CZ" sz="2800" dirty="0" smtClean="0">
                <a:solidFill>
                  <a:schemeClr val="tx1"/>
                </a:solidFill>
              </a:rPr>
              <a:t> až </a:t>
            </a:r>
            <a:r>
              <a:rPr lang="cs-CZ" sz="2800" b="1" dirty="0" smtClean="0">
                <a:solidFill>
                  <a:schemeClr val="tx1"/>
                </a:solidFill>
              </a:rPr>
              <a:t>do přítomnosti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449263" indent="-449263"/>
            <a:endParaRPr lang="cs-CZ" sz="2800" dirty="0" smtClean="0">
              <a:solidFill>
                <a:schemeClr val="tx1"/>
              </a:solidFill>
            </a:endParaRPr>
          </a:p>
          <a:p>
            <a:pPr marL="449263" indent="-449263"/>
            <a:endParaRPr lang="cs-CZ" sz="2800" dirty="0">
              <a:solidFill>
                <a:schemeClr val="tx1"/>
              </a:solidFill>
            </a:endParaRPr>
          </a:p>
          <a:p>
            <a:pPr marL="449263" indent="-449263"/>
            <a:endParaRPr lang="cs-CZ" sz="28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Tyto věty </a:t>
            </a:r>
            <a:r>
              <a:rPr lang="cs-CZ" sz="2800" dirty="0">
                <a:solidFill>
                  <a:schemeClr val="tx1"/>
                </a:solidFill>
              </a:rPr>
              <a:t>překládáme </a:t>
            </a:r>
            <a:r>
              <a:rPr lang="cs-CZ" sz="2800" b="1" dirty="0" smtClean="0">
                <a:solidFill>
                  <a:schemeClr val="tx1"/>
                </a:solidFill>
              </a:rPr>
              <a:t>do </a:t>
            </a:r>
            <a:r>
              <a:rPr lang="cs-CZ" sz="2800" b="1" dirty="0">
                <a:solidFill>
                  <a:schemeClr val="tx1"/>
                </a:solidFill>
              </a:rPr>
              <a:t>češtiny </a:t>
            </a:r>
            <a:r>
              <a:rPr lang="cs-CZ" sz="2800" b="1" dirty="0" smtClean="0">
                <a:solidFill>
                  <a:schemeClr val="tx1"/>
                </a:solidFill>
              </a:rPr>
              <a:t>časem přítomným.</a:t>
            </a:r>
            <a:endParaRPr lang="cs-CZ" sz="2800" dirty="0" smtClean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2398115" y="3000375"/>
            <a:ext cx="8749846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2800" dirty="0" smtClean="0">
                <a:solidFill>
                  <a:prstClr val="black"/>
                </a:solidFill>
              </a:rPr>
              <a:t>I have been here since 5 o</a:t>
            </a:r>
            <a:r>
              <a:rPr lang="en-GB" sz="2800" dirty="0" smtClean="0">
                <a:cs typeface="Arial" panose="020B0604020202020204" pitchFamily="34" charset="0"/>
              </a:rPr>
              <a:t>'clock</a:t>
            </a:r>
            <a:r>
              <a:rPr lang="en-GB" sz="2800" dirty="0" smtClean="0">
                <a:solidFill>
                  <a:prstClr val="black"/>
                </a:solidFill>
              </a:rPr>
              <a:t>. </a:t>
            </a: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endParaRPr lang="cs-CZ" sz="2800" dirty="0" smtClean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</a:pPr>
            <a:r>
              <a:rPr lang="en-GB" sz="2800" dirty="0" smtClean="0">
                <a:solidFill>
                  <a:prstClr val="black"/>
                </a:solidFill>
              </a:rPr>
              <a:t>I have been here for </a:t>
            </a:r>
            <a:r>
              <a:rPr lang="cs-CZ" sz="2800" dirty="0" smtClean="0">
                <a:solidFill>
                  <a:prstClr val="black"/>
                </a:solidFill>
              </a:rPr>
              <a:t>2 </a:t>
            </a:r>
            <a:r>
              <a:rPr lang="en-GB" sz="2800" dirty="0" smtClean="0">
                <a:solidFill>
                  <a:prstClr val="black"/>
                </a:solidFill>
              </a:rPr>
              <a:t>hour</a:t>
            </a:r>
            <a:r>
              <a:rPr lang="cs-CZ" sz="2800" dirty="0" smtClean="0">
                <a:solidFill>
                  <a:prstClr val="black"/>
                </a:solidFill>
              </a:rPr>
              <a:t>s.</a:t>
            </a:r>
            <a:endParaRPr lang="en-GB" sz="2800" dirty="0" smtClean="0">
              <a:solidFill>
                <a:prstClr val="black"/>
              </a:solidFill>
            </a:endParaRPr>
          </a:p>
          <a:p>
            <a:endParaRPr lang="cs-CZ" sz="900" dirty="0" smtClean="0">
              <a:solidFill>
                <a:prstClr val="black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773038" y="3538984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Jsem tu už od 5 hodin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cs-CZ" sz="900" dirty="0" smtClean="0"/>
          </a:p>
        </p:txBody>
      </p:sp>
      <p:sp>
        <p:nvSpPr>
          <p:cNvPr id="7" name="Obdélník 6"/>
          <p:cNvSpPr/>
          <p:nvPr/>
        </p:nvSpPr>
        <p:spPr>
          <a:xfrm>
            <a:off x="6773037" y="4569686"/>
            <a:ext cx="475773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Jsem tu už dvě hodiny</a:t>
            </a:r>
            <a:r>
              <a:rPr lang="en-GB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cs-CZ" sz="900" dirty="0" smtClean="0"/>
          </a:p>
        </p:txBody>
      </p:sp>
    </p:spTree>
    <p:extLst>
      <p:ext uri="{BB962C8B-B14F-4D97-AF65-F5344CB8AC3E}">
        <p14:creationId xmlns:p14="http://schemas.microsoft.com/office/powerpoint/2010/main" val="2193084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Since / for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671637"/>
            <a:ext cx="8915400" cy="5057776"/>
          </a:xfrm>
        </p:spPr>
        <p:txBody>
          <a:bodyPr>
            <a:normAutofit/>
          </a:bodyPr>
          <a:lstStyle/>
          <a:p>
            <a:pPr marL="449263" indent="-449263"/>
            <a:r>
              <a:rPr lang="cs-CZ" sz="2800" b="1" dirty="0" smtClean="0">
                <a:solidFill>
                  <a:schemeClr val="tx1"/>
                </a:solidFill>
              </a:rPr>
              <a:t>Příslovečné určení </a:t>
            </a:r>
            <a:r>
              <a:rPr lang="cs-CZ" sz="2800" dirty="0" smtClean="0">
                <a:solidFill>
                  <a:schemeClr val="tx1"/>
                </a:solidFill>
              </a:rPr>
              <a:t>času popisující, jak dlouho děj trvá, </a:t>
            </a:r>
            <a:r>
              <a:rPr lang="cs-CZ" sz="2800" b="1" dirty="0" smtClean="0">
                <a:solidFill>
                  <a:schemeClr val="tx1"/>
                </a:solidFill>
              </a:rPr>
              <a:t>nesmíme</a:t>
            </a:r>
            <a:r>
              <a:rPr lang="cs-CZ" sz="2800" dirty="0" smtClean="0">
                <a:solidFill>
                  <a:schemeClr val="tx1"/>
                </a:solidFill>
              </a:rPr>
              <a:t> v souvislosti s předpřítomným časem </a:t>
            </a:r>
            <a:r>
              <a:rPr lang="cs-CZ" sz="2800" b="1" dirty="0" smtClean="0">
                <a:solidFill>
                  <a:schemeClr val="tx1"/>
                </a:solidFill>
              </a:rPr>
              <a:t>vynechat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14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Délku trvání vyjadřujeme pomocí jedné ze  dvou předložek:</a:t>
            </a:r>
          </a:p>
          <a:p>
            <a:pPr marL="1249363" lvl="2" indent="-449263"/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since</a:t>
            </a:r>
          </a:p>
          <a:p>
            <a:pPr marL="1249363" lvl="2" indent="-449263"/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for</a:t>
            </a:r>
          </a:p>
        </p:txBody>
      </p:sp>
    </p:spTree>
    <p:extLst>
      <p:ext uri="{BB962C8B-B14F-4D97-AF65-F5344CB8AC3E}">
        <p14:creationId xmlns:p14="http://schemas.microsoft.com/office/powerpoint/2010/main" val="3290127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Since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8915400" cy="5057776"/>
          </a:xfrm>
        </p:spPr>
        <p:txBody>
          <a:bodyPr>
            <a:normAutofit lnSpcReduction="10000"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Uvádí </a:t>
            </a:r>
            <a:r>
              <a:rPr lang="cs-CZ" sz="2800" b="1" dirty="0" smtClean="0">
                <a:solidFill>
                  <a:schemeClr val="tx1"/>
                </a:solidFill>
              </a:rPr>
              <a:t>konkrétní dobu</a:t>
            </a:r>
            <a:r>
              <a:rPr lang="cs-CZ" sz="2800" dirty="0" smtClean="0">
                <a:solidFill>
                  <a:schemeClr val="tx1"/>
                </a:solidFill>
              </a:rPr>
              <a:t>, kdy děj začal.</a:t>
            </a:r>
          </a:p>
          <a:p>
            <a:pPr marL="449263" indent="-449263"/>
            <a:endParaRPr lang="cs-CZ" sz="8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Do češtiny překládáme jako </a:t>
            </a: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od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800" dirty="0" smtClean="0">
              <a:solidFill>
                <a:schemeClr val="tx1"/>
              </a:solidFill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</a:rPr>
              <a:t>since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5 </a:t>
            </a:r>
            <a:r>
              <a:rPr lang="en-GB" sz="2600" dirty="0" smtClean="0">
                <a:solidFill>
                  <a:schemeClr val="tx1"/>
                </a:solidFill>
              </a:rPr>
              <a:t>o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'clock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pěti hodin</a:t>
            </a: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last week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minulého týdne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Monday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pondělí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yesterday afternoon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marL="400050" lvl="1" indent="0">
              <a:buNone/>
            </a:pP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	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						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včerejšího odpoledne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2010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roku 2010</a:t>
            </a:r>
          </a:p>
          <a:p>
            <a:pPr marL="849313" lvl="1" indent="-449263"/>
            <a:r>
              <a:rPr lang="en-GB" sz="2600" dirty="0">
                <a:solidFill>
                  <a:schemeClr val="accent2">
                    <a:lumMod val="75000"/>
                  </a:schemeClr>
                </a:solidFill>
              </a:rPr>
              <a:t>since</a:t>
            </a:r>
            <a:r>
              <a:rPr lang="cs-CZ" sz="26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2600" dirty="0">
                <a:solidFill>
                  <a:schemeClr val="tx1"/>
                </a:solidFill>
              </a:rPr>
              <a:t>my birthday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cs-CZ" sz="26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</a:t>
            </a:r>
            <a:r>
              <a:rPr lang="cs-CZ" sz="2600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mých narozenin</a:t>
            </a:r>
          </a:p>
          <a:p>
            <a:pPr marL="849313" lvl="1" indent="-449263"/>
            <a:endParaRPr lang="en-GB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4866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Since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8915400" cy="5057776"/>
          </a:xfrm>
        </p:spPr>
        <p:txBody>
          <a:bodyPr>
            <a:normAutofit/>
          </a:bodyPr>
          <a:lstStyle/>
          <a:p>
            <a:pPr marL="849313" lvl="1" indent="-449263"/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příslovce v různých vazbách s významem 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od té doby:</a:t>
            </a:r>
          </a:p>
          <a:p>
            <a:pPr marL="1249363" lvl="2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endParaRPr lang="cs-CZ" sz="260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1249363" lvl="2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 then</a:t>
            </a:r>
          </a:p>
          <a:p>
            <a:pPr marL="1249363" lvl="2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ever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since</a:t>
            </a:r>
            <a:endParaRPr lang="cs-CZ" sz="2600" dirty="0" smtClean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1249363" lvl="2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ever since then</a:t>
            </a:r>
          </a:p>
          <a:p>
            <a:pPr marL="400050" lvl="1" indent="0">
              <a:buNone/>
            </a:pP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		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…</a:t>
            </a:r>
            <a:endParaRPr lang="en-GB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1621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8115" y="617836"/>
            <a:ext cx="8911687" cy="718915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For</a:t>
            </a:r>
            <a:endParaRPr lang="en-GB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60562" y="1528762"/>
            <a:ext cx="9812338" cy="5057776"/>
          </a:xfrm>
        </p:spPr>
        <p:txBody>
          <a:bodyPr>
            <a:normAutofit lnSpcReduction="10000"/>
          </a:bodyPr>
          <a:lstStyle/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Uvádí </a:t>
            </a:r>
            <a:r>
              <a:rPr lang="cs-CZ" sz="2800" b="1" dirty="0" smtClean="0">
                <a:solidFill>
                  <a:schemeClr val="tx1"/>
                </a:solidFill>
              </a:rPr>
              <a:t>časový úsek</a:t>
            </a:r>
            <a:r>
              <a:rPr lang="cs-CZ" sz="2800" dirty="0" smtClean="0">
                <a:solidFill>
                  <a:schemeClr val="tx1"/>
                </a:solidFill>
              </a:rPr>
              <a:t>, po jakou dlouho už děj trvá.</a:t>
            </a:r>
          </a:p>
          <a:p>
            <a:pPr marL="449263" indent="-449263"/>
            <a:endParaRPr lang="cs-CZ" sz="800" dirty="0" smtClean="0">
              <a:solidFill>
                <a:schemeClr val="tx1"/>
              </a:solidFill>
            </a:endParaRPr>
          </a:p>
          <a:p>
            <a:pPr marL="449263" indent="-449263"/>
            <a:r>
              <a:rPr lang="cs-CZ" sz="2800" dirty="0" smtClean="0">
                <a:solidFill>
                  <a:schemeClr val="tx1"/>
                </a:solidFill>
              </a:rPr>
              <a:t>Do češtiny překládáme většinou pomocí </a:t>
            </a: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</a:rPr>
              <a:t>už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marL="449263" indent="-449263"/>
            <a:endParaRPr lang="cs-CZ" sz="800" dirty="0" smtClean="0">
              <a:solidFill>
                <a:schemeClr val="tx1"/>
              </a:solidFill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</a:rPr>
              <a:t>for </a:t>
            </a:r>
            <a:r>
              <a:rPr lang="en-GB" sz="2600" dirty="0" smtClean="0">
                <a:solidFill>
                  <a:schemeClr val="tx1"/>
                </a:solidFill>
              </a:rPr>
              <a:t>2 hours 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 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dvě hodiny</a:t>
            </a: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10 minutes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600" i="1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 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deset minut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a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week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 </a:t>
            </a:r>
            <a:r>
              <a:rPr lang="cs-CZ" sz="2600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týden</a:t>
            </a:r>
            <a:endParaRPr lang="en-GB" sz="2600" i="1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 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years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cs-CZ" sz="26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 </a:t>
            </a:r>
            <a:r>
              <a:rPr lang="cs-CZ" sz="2600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léta</a:t>
            </a: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many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years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- </a:t>
            </a:r>
            <a:r>
              <a:rPr lang="cs-CZ" sz="26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 </a:t>
            </a:r>
            <a:r>
              <a:rPr lang="cs-CZ" sz="26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mnoho let</a:t>
            </a:r>
            <a:endParaRPr lang="cs-CZ" sz="2600" i="1" dirty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849313" lvl="1" indent="-449263"/>
            <a:r>
              <a:rPr lang="en-GB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ages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600" dirty="0" smtClean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 celou věčnost / celé věky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/ hodně 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dlouho</a:t>
            </a:r>
          </a:p>
          <a:p>
            <a:pPr marL="849313" lvl="1" indent="-449263"/>
            <a:r>
              <a:rPr lang="en-GB" sz="26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for</a:t>
            </a:r>
            <a:r>
              <a:rPr lang="en-GB" sz="2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a long </a:t>
            </a:r>
            <a:r>
              <a:rPr lang="en-GB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time 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- </a:t>
            </a:r>
            <a:r>
              <a:rPr lang="cs-CZ" sz="2600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už</a:t>
            </a:r>
            <a:r>
              <a:rPr lang="cs-CZ" sz="2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dlouho 	</a:t>
            </a:r>
            <a:r>
              <a:rPr lang="cs-CZ" sz="3000" dirty="0" smtClean="0">
                <a:solidFill>
                  <a:schemeClr val="tx1"/>
                </a:solidFill>
                <a:cs typeface="Arial" panose="020B0604020202020204" pitchFamily="34" charset="0"/>
              </a:rPr>
              <a:t> 	</a:t>
            </a:r>
            <a:r>
              <a:rPr lang="cs-CZ" sz="2600" dirty="0" smtClean="0">
                <a:solidFill>
                  <a:schemeClr val="tx1"/>
                </a:solidFill>
                <a:cs typeface="Arial" panose="020B0604020202020204" pitchFamily="34" charset="0"/>
              </a:rPr>
              <a:t>		</a:t>
            </a:r>
            <a:endParaRPr lang="en-GB" sz="2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61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ébla">
  <a:themeElements>
    <a:clrScheme name="Fialová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055CB60-7743-4D1D-8B4A-63201C075F13}"/>
</file>

<file path=customXml/itemProps2.xml><?xml version="1.0" encoding="utf-8"?>
<ds:datastoreItem xmlns:ds="http://schemas.openxmlformats.org/officeDocument/2006/customXml" ds:itemID="{BA2103D2-A653-4326-8F10-7B19A583328B}"/>
</file>

<file path=customXml/itemProps3.xml><?xml version="1.0" encoding="utf-8"?>
<ds:datastoreItem xmlns:ds="http://schemas.openxmlformats.org/officeDocument/2006/customXml" ds:itemID="{6FF0110A-914E-4B12-86BF-5572CC59ABB1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1357</TotalTime>
  <Words>1030</Words>
  <Application>Microsoft Office PowerPoint</Application>
  <PresentationFormat>Širokoúhlá obrazovka</PresentationFormat>
  <Paragraphs>211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Stébla</vt:lpstr>
      <vt:lpstr>Prezentace aplikace PowerPoint</vt:lpstr>
      <vt:lpstr>PRESENT PERFECT TENSE  se since a for</vt:lpstr>
      <vt:lpstr>Předpřítomný tvoříme pomocí:</vt:lpstr>
      <vt:lpstr>Použití předpřítomného času</vt:lpstr>
      <vt:lpstr>Délka trvání</vt:lpstr>
      <vt:lpstr>Since / for</vt:lpstr>
      <vt:lpstr>Since</vt:lpstr>
      <vt:lpstr>Since</vt:lpstr>
      <vt:lpstr>For</vt:lpstr>
      <vt:lpstr>SINCE            FOR</vt:lpstr>
      <vt:lpstr>Kladná věta:</vt:lpstr>
      <vt:lpstr>All</vt:lpstr>
      <vt:lpstr>How long?</vt:lpstr>
      <vt:lpstr>POZNÁMKA</vt:lpstr>
      <vt:lpstr>SHRNUTÍ</vt:lpstr>
      <vt:lpstr>Translate and check:</vt:lpstr>
      <vt:lpstr>Translate and check:</vt:lpstr>
      <vt:lpstr>Zdroje: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G-AJ-14 Předpřítomný čas prostý (since, for)</dc:title>
  <dc:creator>Mgr.Lenka Voňavková</dc:creator>
  <cp:lastModifiedBy>Uživatel</cp:lastModifiedBy>
  <cp:revision>174</cp:revision>
  <dcterms:created xsi:type="dcterms:W3CDTF">2013-12-17T21:16:48Z</dcterms:created>
  <dcterms:modified xsi:type="dcterms:W3CDTF">2014-05-15T13:18:51Z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