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4AA"/>
    <a:srgbClr val="003300"/>
    <a:srgbClr val="007000"/>
    <a:srgbClr val="9EEF81"/>
    <a:srgbClr val="FFFFFF"/>
    <a:srgbClr val="98EE7A"/>
    <a:srgbClr val="7EEA58"/>
    <a:srgbClr val="B0DD7F"/>
    <a:srgbClr val="AEF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38806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9685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FFFF"/>
            </a:gs>
            <a:gs pos="82000">
              <a:srgbClr val="BDF4AA"/>
            </a:gs>
            <a:gs pos="100000">
              <a:srgbClr val="9EEF81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rgbClr val="000000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rgbClr val="000000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rgbClr val="000000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rgbClr val="000000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rgbClr val="000000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23.png"/><Relationship Id="rId16" Type="http://schemas.openxmlformats.org/officeDocument/2006/relationships/image" Target="../media/image37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2799547776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</a:t>
                      </a:r>
                      <a:r>
                        <a:rPr lang="en-US" sz="18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školy</a:t>
                      </a:r>
                      <a:endParaRPr lang="en-US" sz="1800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 škola Mariánské Lázně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 školy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</a:t>
                      </a: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Mariánské</a:t>
                      </a: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Lázně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projektu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 DUMu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</a:t>
                      </a:r>
                      <a:r>
                        <a:rPr lang="en-US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M1-10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Absolutní hodnota reálného čísla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vzorové úlohy.</a:t>
                      </a:r>
                      <a:endParaRPr lang="en-US" sz="14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55753" y="2097024"/>
            <a:ext cx="686758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6600" b="1" i="1" u="sng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Absolutní hodnota </a:t>
            </a:r>
          </a:p>
          <a:p>
            <a:pPr algn="ctr"/>
            <a:r>
              <a:rPr lang="cs-CZ" sz="6600" b="1" i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reálného čísla</a:t>
            </a:r>
            <a:endParaRPr lang="cs-CZ" sz="6600" b="1" i="1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349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81050" y="762000"/>
                <a:ext cx="7959230" cy="5734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b="1" i="1" dirty="0" smtClean="0">
                    <a:solidFill>
                      <a:srgbClr val="003300"/>
                    </a:solidFill>
                  </a:rPr>
                  <a:t>Absolutní hodnotu reálného čísla </a:t>
                </a:r>
                <a14:m>
                  <m:oMath xmlns:m="http://schemas.openxmlformats.org/officeDocument/2006/math">
                    <m:r>
                      <a:rPr lang="cs-CZ" sz="3200" b="1" i="1" u="sng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cs-CZ" sz="2800" b="1" i="1" dirty="0" smtClean="0">
                    <a:solidFill>
                      <a:srgbClr val="003300"/>
                    </a:solidFill>
                  </a:rPr>
                  <a:t> značíme: </a:t>
                </a:r>
                <a:endParaRPr lang="cs-CZ" sz="2800" b="1" i="1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762000"/>
                <a:ext cx="7959230" cy="573427"/>
              </a:xfrm>
              <a:prstGeom prst="rect">
                <a:avLst/>
              </a:prstGeom>
              <a:blipFill rotWithShape="0">
                <a:blip r:embed="rId2"/>
                <a:stretch>
                  <a:fillRect l="-1531" t="-4255" r="-689" b="-265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926591" y="2240945"/>
            <a:ext cx="7297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u="sng" dirty="0" smtClean="0">
                <a:solidFill>
                  <a:srgbClr val="003300"/>
                </a:solidFill>
              </a:rPr>
              <a:t>1.Geometrický význam absolutní hodnoty</a:t>
            </a:r>
            <a:endParaRPr lang="cs-CZ" sz="2800" b="1" i="1" u="sng" dirty="0">
              <a:solidFill>
                <a:srgbClr val="0033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4050267" y="1116752"/>
                <a:ext cx="104983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4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4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lang="cs-CZ" sz="4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267" y="1116752"/>
                <a:ext cx="1049839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341827" y="3319784"/>
            <a:ext cx="879279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00" i="1" dirty="0" smtClean="0">
                <a:solidFill>
                  <a:srgbClr val="003300"/>
                </a:solidFill>
              </a:rPr>
              <a:t>- </a:t>
            </a:r>
            <a:r>
              <a:rPr lang="cs-CZ" sz="2600" b="1" i="1" dirty="0" smtClean="0">
                <a:solidFill>
                  <a:srgbClr val="003300"/>
                </a:solidFill>
              </a:rPr>
              <a:t>absolutní hodnota udává </a:t>
            </a:r>
            <a:r>
              <a:rPr lang="cs-CZ" sz="2600" b="1" i="1" u="sng" dirty="0" smtClean="0">
                <a:solidFill>
                  <a:srgbClr val="C00000"/>
                </a:solidFill>
              </a:rPr>
              <a:t>vzdálenost čísla </a:t>
            </a:r>
            <a:r>
              <a:rPr lang="cs-CZ" sz="2600" b="1" i="1" dirty="0" smtClean="0">
                <a:solidFill>
                  <a:srgbClr val="003300"/>
                </a:solidFill>
              </a:rPr>
              <a:t>na číselné </a:t>
            </a:r>
          </a:p>
          <a:p>
            <a:r>
              <a:rPr lang="cs-CZ" sz="2600" b="1" i="1" dirty="0">
                <a:solidFill>
                  <a:srgbClr val="003300"/>
                </a:solidFill>
              </a:rPr>
              <a:t> </a:t>
            </a:r>
            <a:r>
              <a:rPr lang="cs-CZ" sz="2600" b="1" i="1" dirty="0" smtClean="0">
                <a:solidFill>
                  <a:srgbClr val="003300"/>
                </a:solidFill>
              </a:rPr>
              <a:t> ose </a:t>
            </a:r>
            <a:r>
              <a:rPr lang="cs-CZ" sz="2600" b="1" i="1" u="sng" dirty="0" smtClean="0">
                <a:solidFill>
                  <a:srgbClr val="C00000"/>
                </a:solidFill>
              </a:rPr>
              <a:t>od nuly</a:t>
            </a:r>
            <a:endParaRPr lang="cs-CZ" sz="2600" b="1" i="1" u="sng" dirty="0">
              <a:solidFill>
                <a:srgbClr val="C00000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926591" y="2764165"/>
            <a:ext cx="718108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Skupina 25"/>
          <p:cNvGrpSpPr/>
          <p:nvPr/>
        </p:nvGrpSpPr>
        <p:grpSpPr>
          <a:xfrm>
            <a:off x="625950" y="4777057"/>
            <a:ext cx="7782369" cy="839947"/>
            <a:chOff x="531954" y="4524532"/>
            <a:chExt cx="7782369" cy="839947"/>
          </a:xfrm>
        </p:grpSpPr>
        <p:pic>
          <p:nvPicPr>
            <p:cNvPr id="22" name="Obrázek 2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954" y="4524532"/>
              <a:ext cx="7782369" cy="839947"/>
            </a:xfrm>
            <a:prstGeom prst="rect">
              <a:avLst/>
            </a:prstGeom>
          </p:spPr>
        </p:pic>
        <p:sp>
          <p:nvSpPr>
            <p:cNvPr id="23" name="TextovéPole 22"/>
            <p:cNvSpPr txBox="1"/>
            <p:nvPr/>
          </p:nvSpPr>
          <p:spPr>
            <a:xfrm>
              <a:off x="4339041" y="473865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0</a:t>
              </a:r>
              <a:endParaRPr lang="cs-CZ" sz="2400" dirty="0"/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6900672" y="473865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3</a:t>
              </a:r>
              <a:endParaRPr lang="cs-CZ" sz="2400" dirty="0"/>
            </a:p>
          </p:txBody>
        </p:sp>
        <p:sp>
          <p:nvSpPr>
            <p:cNvPr id="25" name="TextovéPole 24"/>
            <p:cNvSpPr txBox="1"/>
            <p:nvPr/>
          </p:nvSpPr>
          <p:spPr>
            <a:xfrm>
              <a:off x="1674818" y="4738650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 smtClean="0"/>
                <a:t>-3</a:t>
              </a:r>
              <a:endParaRPr lang="cs-CZ" sz="2400" dirty="0"/>
            </a:p>
          </p:txBody>
        </p:sp>
      </p:grpSp>
      <p:grpSp>
        <p:nvGrpSpPr>
          <p:cNvPr id="37" name="Skupina 36"/>
          <p:cNvGrpSpPr/>
          <p:nvPr/>
        </p:nvGrpSpPr>
        <p:grpSpPr>
          <a:xfrm>
            <a:off x="4575186" y="4382569"/>
            <a:ext cx="2604946" cy="523220"/>
            <a:chOff x="4575186" y="4382569"/>
            <a:chExt cx="2604946" cy="523220"/>
          </a:xfrm>
        </p:grpSpPr>
        <p:cxnSp>
          <p:nvCxnSpPr>
            <p:cNvPr id="28" name="Přímá spojnice 27"/>
            <p:cNvCxnSpPr/>
            <p:nvPr/>
          </p:nvCxnSpPr>
          <p:spPr>
            <a:xfrm flipV="1">
              <a:off x="4575186" y="4898095"/>
              <a:ext cx="2597576" cy="7694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ovéPole 35"/>
            <p:cNvSpPr txBox="1"/>
            <p:nvPr/>
          </p:nvSpPr>
          <p:spPr>
            <a:xfrm>
              <a:off x="5535130" y="4382569"/>
              <a:ext cx="16450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>
                  <a:solidFill>
                    <a:srgbClr val="FF0000"/>
                  </a:solidFill>
                </a:rPr>
                <a:t>3 </a:t>
              </a:r>
              <a:r>
                <a:rPr lang="cs-CZ" sz="2400" dirty="0" smtClean="0">
                  <a:solidFill>
                    <a:schemeClr val="tx1"/>
                  </a:solidFill>
                </a:rPr>
                <a:t>(</a:t>
              </a:r>
              <a:r>
                <a:rPr lang="cs-CZ" sz="2000" dirty="0" smtClean="0">
                  <a:solidFill>
                    <a:schemeClr val="tx1"/>
                  </a:solidFill>
                </a:rPr>
                <a:t>jednotky</a:t>
              </a:r>
              <a:r>
                <a:rPr lang="cs-CZ" sz="2400" dirty="0" smtClean="0">
                  <a:solidFill>
                    <a:schemeClr val="tx1"/>
                  </a:solidFill>
                </a:rPr>
                <a:t>)</a:t>
              </a:r>
              <a:endParaRPr lang="cs-CZ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Skupina 40"/>
          <p:cNvGrpSpPr/>
          <p:nvPr/>
        </p:nvGrpSpPr>
        <p:grpSpPr>
          <a:xfrm>
            <a:off x="1998204" y="4382569"/>
            <a:ext cx="2576982" cy="523220"/>
            <a:chOff x="1998204" y="4382569"/>
            <a:chExt cx="2576982" cy="523220"/>
          </a:xfrm>
        </p:grpSpPr>
        <p:cxnSp>
          <p:nvCxnSpPr>
            <p:cNvPr id="39" name="Přímá spojnice 38"/>
            <p:cNvCxnSpPr/>
            <p:nvPr/>
          </p:nvCxnSpPr>
          <p:spPr>
            <a:xfrm flipV="1">
              <a:off x="1998204" y="4898095"/>
              <a:ext cx="2576982" cy="7694"/>
            </a:xfrm>
            <a:prstGeom prst="line">
              <a:avLst/>
            </a:prstGeom>
            <a:ln w="76200">
              <a:solidFill>
                <a:srgbClr val="007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ovéPole 39"/>
            <p:cNvSpPr txBox="1"/>
            <p:nvPr/>
          </p:nvSpPr>
          <p:spPr>
            <a:xfrm>
              <a:off x="2851961" y="4382569"/>
              <a:ext cx="16097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>
                  <a:solidFill>
                    <a:srgbClr val="007000"/>
                  </a:solidFill>
                </a:rPr>
                <a:t>3</a:t>
              </a:r>
              <a:r>
                <a:rPr lang="cs-CZ" dirty="0" smtClean="0"/>
                <a:t>  </a:t>
              </a:r>
              <a:r>
                <a:rPr lang="cs-CZ" sz="2000" dirty="0" smtClean="0"/>
                <a:t>(jednotky)</a:t>
              </a:r>
              <a:endParaRPr lang="cs-CZ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1998204" y="5775923"/>
                <a:ext cx="88075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3600" b="1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204" y="5775923"/>
                <a:ext cx="880754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2734752" y="5775922"/>
                <a:ext cx="169828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3600" b="1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4752" y="5775922"/>
                <a:ext cx="1698285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ovéPole 43"/>
              <p:cNvSpPr txBox="1"/>
              <p:nvPr/>
            </p:nvSpPr>
            <p:spPr>
              <a:xfrm>
                <a:off x="4258470" y="5775922"/>
                <a:ext cx="106150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cs-CZ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4" name="TextovéPole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8470" y="5775922"/>
                <a:ext cx="1061509" cy="64633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505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42" grpId="0"/>
      <p:bldP spid="43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82752" y="499872"/>
                <a:ext cx="717427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/>
                  <a:t>Úloha 1</a:t>
                </a:r>
              </a:p>
              <a:p>
                <a:r>
                  <a:rPr lang="cs-CZ" sz="2400" dirty="0" smtClean="0"/>
                  <a:t>Zapište výčtem prvků množinu </a:t>
                </a:r>
                <a14:m>
                  <m:oMath xmlns:m="http://schemas.openxmlformats.org/officeDocument/2006/math">
                    <m:r>
                      <a:rPr lang="cs-CZ" sz="2400" b="1" i="1" u="sng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cs-CZ" sz="2400" b="1" i="1" u="sng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sz="2400" b="1" i="1" u="sng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𝑵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 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endParaRPr lang="cs-CZ" sz="2400" b="1" u="sng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52" y="499872"/>
                <a:ext cx="7174272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1274" t="-3175" b="-182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665563" y="1302266"/>
                <a:ext cx="98956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563" y="1302266"/>
                <a:ext cx="989565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506641" y="1307344"/>
                <a:ext cx="205742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6641" y="1307344"/>
                <a:ext cx="2057423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Skupina 6"/>
          <p:cNvGrpSpPr/>
          <p:nvPr/>
        </p:nvGrpSpPr>
        <p:grpSpPr>
          <a:xfrm>
            <a:off x="538451" y="2001229"/>
            <a:ext cx="8250977" cy="646773"/>
            <a:chOff x="538451" y="2265926"/>
            <a:chExt cx="8250977" cy="646773"/>
          </a:xfrm>
        </p:grpSpPr>
        <p:sp>
          <p:nvSpPr>
            <p:cNvPr id="5" name="TextovéPole 4"/>
            <p:cNvSpPr txBox="1"/>
            <p:nvPr/>
          </p:nvSpPr>
          <p:spPr>
            <a:xfrm>
              <a:off x="538451" y="2265926"/>
              <a:ext cx="82509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--------------------------------------------------------------------------------------------------------------------------------------</a:t>
              </a:r>
              <a:endParaRPr lang="cs-CZ" b="1" dirty="0"/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682752" y="2512589"/>
              <a:ext cx="11112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/>
                <a:t>Úloha 2</a:t>
              </a:r>
              <a:endParaRPr lang="cs-CZ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682752" y="2579257"/>
                <a:ext cx="73711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/>
                  <a:t>Zapište výčtem prvků množinu </a:t>
                </a:r>
                <a14:m>
                  <m:oMath xmlns:m="http://schemas.openxmlformats.org/officeDocument/2006/math">
                    <m:r>
                      <a:rPr lang="cs-CZ" sz="2400" b="1" i="1" u="sng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cs-CZ" sz="2400" b="1" i="1" u="sng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sz="2400" b="1" i="1" u="sng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 u="sng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cs-CZ" sz="2400" b="1" i="1" u="sng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sSub>
                          <m:sSubPr>
                            <m:ctrlP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𝑵</m:t>
                            </m:r>
                          </m:e>
                          <m:sub>
                            <m: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cs-CZ" sz="2400" b="1" i="1" u="sng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 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cs-CZ" sz="2400" b="1" i="1" u="sng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 u="sng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cs-CZ" sz="2400" b="1" i="1" u="sng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endParaRPr lang="cs-CZ" sz="2400" b="1" u="sng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52" y="2579257"/>
                <a:ext cx="7371120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1241" t="-9211" b="-30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665563" y="3040922"/>
                <a:ext cx="59503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cs-CZ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563" y="3040922"/>
                <a:ext cx="595035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3129695" y="3040922"/>
                <a:ext cx="265713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  </m:t>
                      </m:r>
                      <m:d>
                        <m:dPr>
                          <m:begChr m:val="{"/>
                          <m:endChr m:val="}"/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695" y="3040922"/>
                <a:ext cx="2657138" cy="5847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Skupina 14"/>
          <p:cNvGrpSpPr/>
          <p:nvPr/>
        </p:nvGrpSpPr>
        <p:grpSpPr>
          <a:xfrm>
            <a:off x="538451" y="3779585"/>
            <a:ext cx="8132354" cy="661720"/>
            <a:chOff x="538451" y="3779585"/>
            <a:chExt cx="8132354" cy="661720"/>
          </a:xfrm>
        </p:grpSpPr>
        <p:sp>
          <p:nvSpPr>
            <p:cNvPr id="13" name="TextovéPole 12"/>
            <p:cNvSpPr txBox="1"/>
            <p:nvPr/>
          </p:nvSpPr>
          <p:spPr>
            <a:xfrm>
              <a:off x="538451" y="3779585"/>
              <a:ext cx="81323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--------------------------------------------------------------------------------------------------------------------------------------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682752" y="4041195"/>
              <a:ext cx="11112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/>
                <a:t>Úloha 3</a:t>
              </a:r>
              <a:endParaRPr lang="cs-CZ" sz="20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682752" y="4348972"/>
                <a:ext cx="725532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/>
                  <a:t>Kolik prvků obsahuje množina </a:t>
                </a:r>
                <a14:m>
                  <m:oMath xmlns:m="http://schemas.openxmlformats.org/officeDocument/2006/math">
                    <m:r>
                      <a:rPr lang="cs-CZ" sz="2400" b="1" i="1" u="sng" smtClean="0">
                        <a:latin typeface="Cambria Math" panose="02040503050406030204" pitchFamily="18" charset="0"/>
                      </a:rPr>
                      <m:t>𝑪</m:t>
                    </m:r>
                    <m:r>
                      <a:rPr lang="cs-CZ" sz="2400" b="1" i="1" u="sng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sz="2400" b="1" i="1" u="sng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1" i="1" u="sng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𝒁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;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 u="sng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cs-CZ" sz="2400" b="1" i="1" u="sng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cs-CZ" sz="2400" b="1" i="1" u="sng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r>
                  <a:rPr lang="cs-CZ" sz="2400" dirty="0" smtClean="0"/>
                  <a:t> ?</a:t>
                </a:r>
                <a:endParaRPr lang="cs-CZ" sz="24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752" y="4348972"/>
                <a:ext cx="7255320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1261" t="-9211" r="-672" b="-30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ovéPole 16"/>
          <p:cNvSpPr txBox="1"/>
          <p:nvPr/>
        </p:nvSpPr>
        <p:spPr>
          <a:xfrm>
            <a:off x="846900" y="4826025"/>
            <a:ext cx="373692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  …. 3</a:t>
            </a:r>
          </a:p>
          <a:p>
            <a:r>
              <a:rPr lang="cs-CZ" sz="2800" dirty="0" smtClean="0"/>
              <a:t>B  …. 4</a:t>
            </a:r>
          </a:p>
          <a:p>
            <a:r>
              <a:rPr lang="cs-CZ" sz="2800" dirty="0" smtClean="0"/>
              <a:t>C  …. 7</a:t>
            </a:r>
          </a:p>
          <a:p>
            <a:r>
              <a:rPr lang="cs-CZ" sz="2800" dirty="0" smtClean="0"/>
              <a:t>D  …. </a:t>
            </a:r>
            <a:r>
              <a:rPr lang="cs-CZ" sz="2400" dirty="0"/>
              <a:t>n</a:t>
            </a:r>
            <a:r>
              <a:rPr lang="cs-CZ" sz="2400" dirty="0" smtClean="0"/>
              <a:t>ekonečně mnoho</a:t>
            </a:r>
            <a:endParaRPr lang="cs-CZ" sz="2400" dirty="0"/>
          </a:p>
        </p:txBody>
      </p:sp>
      <p:sp>
        <p:nvSpPr>
          <p:cNvPr id="18" name="Ovál 17"/>
          <p:cNvSpPr/>
          <p:nvPr/>
        </p:nvSpPr>
        <p:spPr>
          <a:xfrm>
            <a:off x="846900" y="5733966"/>
            <a:ext cx="485775" cy="481097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3655128" y="5096276"/>
                <a:ext cx="496411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cs-CZ" sz="32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32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128" y="5096276"/>
                <a:ext cx="4964116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811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1" grpId="0"/>
      <p:bldP spid="12" grpId="0"/>
      <p:bldP spid="16" grpId="0"/>
      <p:bldP spid="17" grpId="0"/>
      <p:bldP spid="18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9688" y="638634"/>
            <a:ext cx="623439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i="1" u="sng" dirty="0">
                <a:solidFill>
                  <a:srgbClr val="003300"/>
                </a:solidFill>
              </a:rPr>
              <a:t>2</a:t>
            </a:r>
            <a:r>
              <a:rPr lang="cs-CZ" sz="2400" b="1" i="1" u="sng" dirty="0" smtClean="0">
                <a:solidFill>
                  <a:srgbClr val="003300"/>
                </a:solidFill>
              </a:rPr>
              <a:t>. Algebraický </a:t>
            </a:r>
            <a:r>
              <a:rPr lang="cs-CZ" sz="2400" b="1" i="1" u="sng" dirty="0">
                <a:solidFill>
                  <a:srgbClr val="003300"/>
                </a:solidFill>
              </a:rPr>
              <a:t>význam absolutní hodnoty</a:t>
            </a:r>
          </a:p>
          <a:p>
            <a:endParaRPr lang="cs-CZ" sz="2800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900113" y="1134279"/>
            <a:ext cx="7257115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71488" y="1225772"/>
                <a:ext cx="3602268" cy="5132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1" i="1" dirty="0" smtClean="0">
                    <a:solidFill>
                      <a:srgbClr val="003300"/>
                    </a:solidFill>
                  </a:rPr>
                  <a:t>Pro reálné číslo </a:t>
                </a:r>
                <a14:m>
                  <m:oMath xmlns:m="http://schemas.openxmlformats.org/officeDocument/2006/math">
                    <m:r>
                      <a:rPr lang="cs-CZ" sz="2800" b="1" i="1" u="sng" smtClean="0">
                        <a:solidFill>
                          <a:srgbClr val="00330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cs-CZ" sz="2400" b="1" i="1" dirty="0" smtClean="0">
                    <a:solidFill>
                      <a:srgbClr val="003300"/>
                    </a:solidFill>
                  </a:rPr>
                  <a:t> platí:</a:t>
                </a:r>
                <a:endParaRPr lang="cs-CZ" sz="2400" b="1" i="1" dirty="0">
                  <a:solidFill>
                    <a:srgbClr val="003300"/>
                  </a:solidFill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488" y="1225772"/>
                <a:ext cx="3602268" cy="513282"/>
              </a:xfrm>
              <a:prstGeom prst="rect">
                <a:avLst/>
              </a:prstGeom>
              <a:blipFill rotWithShape="0">
                <a:blip r:embed="rId2"/>
                <a:stretch>
                  <a:fillRect l="-2538" t="-1190" r="-2030" b="-2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050919" y="1795425"/>
                <a:ext cx="370203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cs-CZ" sz="3600" b="1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19" y="1795425"/>
                <a:ext cx="3702039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Skupina 13"/>
          <p:cNvGrpSpPr/>
          <p:nvPr/>
        </p:nvGrpSpPr>
        <p:grpSpPr>
          <a:xfrm>
            <a:off x="371475" y="5372100"/>
            <a:ext cx="8250977" cy="1200329"/>
            <a:chOff x="371475" y="5372100"/>
            <a:chExt cx="8250977" cy="1200329"/>
          </a:xfrm>
        </p:grpSpPr>
        <p:sp>
          <p:nvSpPr>
            <p:cNvPr id="11" name="TextovéPole 10"/>
            <p:cNvSpPr txBox="1"/>
            <p:nvPr/>
          </p:nvSpPr>
          <p:spPr>
            <a:xfrm>
              <a:off x="371475" y="5372100"/>
              <a:ext cx="82509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b="1" dirty="0" smtClean="0"/>
                <a:t>----------------------------------------------------------------------------------------------------------------------------------------</a:t>
              </a:r>
              <a:endParaRPr lang="cs-CZ" b="1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471488" y="5679877"/>
              <a:ext cx="5941050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i="1" dirty="0" smtClean="0"/>
                <a:t>Pozn.1:</a:t>
              </a:r>
              <a:endParaRPr lang="cs-CZ" sz="2000" b="1" i="1" dirty="0"/>
            </a:p>
            <a:p>
              <a:r>
                <a:rPr lang="cs-CZ" sz="2000" b="1" i="1" dirty="0" smtClean="0"/>
                <a:t>- logickou spojku </a:t>
              </a:r>
              <a:r>
                <a:rPr lang="cs-CZ" sz="3200" b="1" dirty="0" smtClean="0">
                  <a:latin typeface="+mj-lt"/>
                  <a:ea typeface="Cambria Math" panose="02040503050406030204" pitchFamily="18" charset="0"/>
                  <a:cs typeface="Times New Roman" panose="02020603050405020304" pitchFamily="18" charset="0"/>
                </a:rPr>
                <a:t>⇒</a:t>
              </a:r>
              <a:r>
                <a:rPr lang="cs-CZ" sz="20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cs-CZ" sz="2000" b="1" i="1" dirty="0" smtClean="0"/>
                <a:t>čteme: „Jestliže….,pak…“</a:t>
              </a:r>
              <a:endParaRPr lang="cs-CZ" sz="2000" b="1" i="1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371475" y="5973533"/>
              <a:ext cx="1847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cs-CZ" sz="2000" i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050919" y="2758674"/>
                <a:ext cx="404668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 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cs-CZ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cs-CZ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19" y="2758674"/>
                <a:ext cx="4046684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843588" y="2846832"/>
                <a:ext cx="276094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588" y="2846832"/>
                <a:ext cx="276094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91325" y="4408851"/>
                <a:ext cx="8331127" cy="13234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b="1" dirty="0" smtClean="0"/>
                  <a:t>    --------------------------------------------------------------------------------------------------------------------------------------</a:t>
                </a:r>
              </a:p>
              <a:p>
                <a:r>
                  <a:rPr lang="cs-CZ" sz="2000" b="1" i="1" dirty="0" smtClean="0"/>
                  <a:t>   Pozn.2:</a:t>
                </a:r>
              </a:p>
              <a:p>
                <a:r>
                  <a:rPr lang="cs-CZ" sz="2000" b="1" i="1" dirty="0" smtClean="0"/>
                  <a:t>   - číslo </a:t>
                </a:r>
                <a14:m>
                  <m:oMath xmlns:m="http://schemas.openxmlformats.org/officeDocument/2006/math">
                    <m:r>
                      <a:rPr lang="cs-CZ" sz="3200" b="1" i="1" u="sng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3200" b="1" i="1" u="sng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cs-CZ" sz="3200" b="1" i="1" dirty="0" smtClean="0"/>
                  <a:t> </a:t>
                </a:r>
                <a:r>
                  <a:rPr lang="cs-CZ" sz="2000" b="1" i="1" dirty="0" smtClean="0"/>
                  <a:t>není číslo záporné, ale pouze opačné k číslu </a:t>
                </a:r>
                <a14:m>
                  <m:oMath xmlns:m="http://schemas.openxmlformats.org/officeDocument/2006/math">
                    <m:r>
                      <a:rPr lang="cs-CZ" sz="3200" b="1" i="1" u="sng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endParaRPr lang="cs-CZ" sz="3200" b="1" i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25" y="4408851"/>
                <a:ext cx="8331127" cy="1323439"/>
              </a:xfrm>
              <a:prstGeom prst="rect">
                <a:avLst/>
              </a:prstGeom>
              <a:blipFill rotWithShape="0">
                <a:blip r:embed="rId7"/>
                <a:stretch>
                  <a:fillRect t="-9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ovéPole 19"/>
          <p:cNvSpPr txBox="1"/>
          <p:nvPr/>
        </p:nvSpPr>
        <p:spPr>
          <a:xfrm>
            <a:off x="371475" y="3651221"/>
            <a:ext cx="864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i="1" dirty="0" smtClean="0">
                <a:solidFill>
                  <a:srgbClr val="C00000"/>
                </a:solidFill>
              </a:rPr>
              <a:t>Absolutní hodnota reálného čísla je vždy číslo nezáporné.</a:t>
            </a:r>
            <a:endParaRPr lang="cs-CZ" sz="2400" b="1" i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5990776" y="1734111"/>
                <a:ext cx="1233286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cs-CZ" sz="24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d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76" y="1734111"/>
                <a:ext cx="1233286" cy="83099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Skupina 17"/>
          <p:cNvGrpSpPr/>
          <p:nvPr/>
        </p:nvGrpSpPr>
        <p:grpSpPr>
          <a:xfrm>
            <a:off x="463840" y="4093610"/>
            <a:ext cx="8379218" cy="0"/>
            <a:chOff x="463840" y="4093610"/>
            <a:chExt cx="8379218" cy="0"/>
          </a:xfrm>
        </p:grpSpPr>
        <p:cxnSp>
          <p:nvCxnSpPr>
            <p:cNvPr id="6" name="Přímá spojnice 5"/>
            <p:cNvCxnSpPr/>
            <p:nvPr/>
          </p:nvCxnSpPr>
          <p:spPr>
            <a:xfrm>
              <a:off x="463840" y="4093610"/>
              <a:ext cx="271919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/>
            <p:nvPr/>
          </p:nvCxnSpPr>
          <p:spPr>
            <a:xfrm>
              <a:off x="6412538" y="4093610"/>
              <a:ext cx="2430520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6597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  <p:bldP spid="17" grpId="0"/>
      <p:bldP spid="19" grpId="0"/>
      <p:bldP spid="2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/>
          <p:cNvGrpSpPr/>
          <p:nvPr/>
        </p:nvGrpSpPr>
        <p:grpSpPr>
          <a:xfrm>
            <a:off x="390230" y="168310"/>
            <a:ext cx="5923609" cy="1379019"/>
            <a:chOff x="642938" y="471488"/>
            <a:chExt cx="5923609" cy="1381357"/>
          </a:xfrm>
        </p:grpSpPr>
        <p:sp>
          <p:nvSpPr>
            <p:cNvPr id="2" name="TextovéPole 1"/>
            <p:cNvSpPr txBox="1"/>
            <p:nvPr/>
          </p:nvSpPr>
          <p:spPr>
            <a:xfrm>
              <a:off x="642938" y="471488"/>
              <a:ext cx="139493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/>
                <a:t>Úloha 4</a:t>
              </a:r>
            </a:p>
            <a:p>
              <a:r>
                <a:rPr lang="cs-CZ" sz="2000" dirty="0" smtClean="0"/>
                <a:t>Vypočtěte:</a:t>
              </a:r>
              <a:endParaRPr lang="cs-CZ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ovéPole 2"/>
                <p:cNvSpPr txBox="1"/>
                <p:nvPr/>
              </p:nvSpPr>
              <p:spPr>
                <a:xfrm>
                  <a:off x="642938" y="1328738"/>
                  <a:ext cx="5923609" cy="5241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sz="2800" dirty="0" smtClean="0"/>
                    <a:t>a)      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</m:d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endParaRPr lang="cs-CZ" sz="2800" b="1" dirty="0"/>
                </a:p>
              </p:txBody>
            </p:sp>
          </mc:Choice>
          <mc:Fallback xmlns="">
            <p:sp>
              <p:nvSpPr>
                <p:cNvPr id="3" name="TextovéPole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938" y="1328738"/>
                  <a:ext cx="5923609" cy="52410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163" t="-11628" b="-3139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390230" y="2457287"/>
                <a:ext cx="7947176" cy="578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b)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28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cs-CZ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cs-CZ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cs-CZ" sz="2800" dirty="0" smtClean="0"/>
                  <a:t>   </a:t>
                </a:r>
                <a:endParaRPr lang="cs-CZ" sz="28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30" y="2457287"/>
                <a:ext cx="7947176" cy="578685"/>
              </a:xfrm>
              <a:prstGeom prst="rect">
                <a:avLst/>
              </a:prstGeom>
              <a:blipFill rotWithShape="0">
                <a:blip r:embed="rId3"/>
                <a:stretch>
                  <a:fillRect l="-1534" t="-7368" b="-22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489146" y="1585367"/>
                <a:ext cx="9248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cs-CZ" sz="2800" b="1" i="0" smtClean="0">
                          <a:latin typeface="Cambria Math" panose="02040503050406030204" pitchFamily="18" charset="0"/>
                        </a:rPr>
                        <m:t> −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146" y="1585367"/>
                <a:ext cx="924869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3469237" y="1585034"/>
                <a:ext cx="10819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   +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237" y="1585034"/>
                <a:ext cx="1081963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4474593" y="1588813"/>
                <a:ext cx="100341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  −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593" y="1588813"/>
                <a:ext cx="1003416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387322" y="1583607"/>
                <a:ext cx="94487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 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322" y="1583607"/>
                <a:ext cx="944874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6313839" y="1559655"/>
                <a:ext cx="49885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839" y="1559655"/>
                <a:ext cx="498855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Přímá spojnice 15"/>
          <p:cNvCxnSpPr/>
          <p:nvPr/>
        </p:nvCxnSpPr>
        <p:spPr>
          <a:xfrm>
            <a:off x="6313838" y="2061181"/>
            <a:ext cx="49885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855205" y="3020173"/>
                <a:ext cx="807278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sz="2800" b="1" i="1" smtClean="0">
                        <a:latin typeface="Cambria Math" panose="02040503050406030204" pitchFamily="18" charset="0"/>
                      </a:rPr>
                      <m:t>=      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cs-CZ" sz="2800" b="1" i="1" smtClean="0">
                        <a:latin typeface="Cambria Math" panose="02040503050406030204" pitchFamily="18" charset="0"/>
                      </a:rPr>
                      <m:t>      −</m:t>
                    </m:r>
                    <m:r>
                      <a:rPr lang="cs-CZ" sz="28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  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d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+ 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     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e>
                    </m:d>
                    <m:r>
                      <a:rPr lang="cs-CZ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= </m:t>
                    </m:r>
                  </m:oMath>
                </a14:m>
                <a:r>
                  <a:rPr lang="cs-CZ" sz="2800" b="1" dirty="0" smtClean="0"/>
                  <a:t>         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05" y="3020173"/>
                <a:ext cx="8072787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744429" y="3582679"/>
                <a:ext cx="723877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=       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         −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     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+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       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29" y="3582679"/>
                <a:ext cx="7238777" cy="52322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7972476" y="3610434"/>
                <a:ext cx="7136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476" y="3610434"/>
                <a:ext cx="713657" cy="52322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Přímá spojnice 16"/>
          <p:cNvCxnSpPr/>
          <p:nvPr/>
        </p:nvCxnSpPr>
        <p:spPr>
          <a:xfrm>
            <a:off x="8102082" y="4105899"/>
            <a:ext cx="470647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390230" y="4353442"/>
                <a:ext cx="2245166" cy="12154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c)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begChr m:val="|"/>
                                <m:endChr m:val="|"/>
                                <m:ctrlP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d>
                          </m:num>
                          <m:den>
                            <m:f>
                              <m:fPr>
                                <m:ctrlPr>
                                  <a:rPr lang="cs-CZ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cs-CZ" sz="32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begChr m:val="|"/>
                                <m:endChr m:val="|"/>
                                <m:ctrlP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sz="3200" b="0" i="1" smtClean="0">
                                    <a:latin typeface="Cambria Math" panose="02040503050406030204" pitchFamily="18" charset="0"/>
                                  </a:rPr>
                                  <m:t>2−</m:t>
                                </m:r>
                                <m:f>
                                  <m:fPr>
                                    <m:ctrlP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cs-CZ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den>
                        </m:f>
                      </m:e>
                    </m:d>
                  </m:oMath>
                </a14:m>
                <a:endParaRPr lang="cs-CZ" sz="32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230" y="4353442"/>
                <a:ext cx="2245166" cy="1215461"/>
              </a:xfrm>
              <a:prstGeom prst="rect">
                <a:avLst/>
              </a:prstGeom>
              <a:blipFill rotWithShape="0">
                <a:blip r:embed="rId13"/>
                <a:stretch>
                  <a:fillRect l="-5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2489146" y="4342893"/>
                <a:ext cx="1571007" cy="12365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cs-CZ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cs-CZ" sz="2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cs-CZ" sz="2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cs-CZ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num>
                            <m:den>
                              <m:f>
                                <m:fPr>
                                  <m:ctrlPr>
                                    <a:rPr lang="cs-CZ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cs-CZ" sz="2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cs-CZ" sz="22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cs-CZ" sz="2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cs-CZ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</m:e>
                      </m:d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146" y="4342893"/>
                <a:ext cx="1571007" cy="123655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3891509" y="4365983"/>
                <a:ext cx="1389931" cy="1220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1509" y="4365983"/>
                <a:ext cx="1389931" cy="1220783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5163414" y="4365982"/>
                <a:ext cx="1418145" cy="12207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num>
                            <m:den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4−9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den>
                          </m:f>
                        </m:e>
                      </m:d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3414" y="4365982"/>
                <a:ext cx="1418145" cy="1220783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6332196" y="4582110"/>
                <a:ext cx="2122825" cy="8530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1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cs-CZ" sz="2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cs-CZ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cs-CZ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cs-CZ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2196" y="4582110"/>
                <a:ext cx="2122825" cy="853054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744429" y="5816446"/>
                <a:ext cx="1434495" cy="7375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sz="2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cs-CZ" sz="2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cs-CZ" sz="2200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429" y="5816446"/>
                <a:ext cx="1434495" cy="737510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ovéPole 13"/>
          <p:cNvSpPr txBox="1"/>
          <p:nvPr/>
        </p:nvSpPr>
        <p:spPr>
          <a:xfrm>
            <a:off x="390230" y="1971342"/>
            <a:ext cx="86004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smtClean="0"/>
              <a:t>----------------------------------------------------------------------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390230" y="4010316"/>
            <a:ext cx="86004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/>
              <a:t>----------------------------------------------------------------------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273382" y="5804674"/>
                <a:ext cx="431528" cy="7284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cs-CZ" sz="2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cs-CZ" sz="2200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382" y="5804674"/>
                <a:ext cx="431528" cy="728405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Přímá spojnice 26"/>
          <p:cNvCxnSpPr/>
          <p:nvPr/>
        </p:nvCxnSpPr>
        <p:spPr>
          <a:xfrm>
            <a:off x="2273382" y="6533079"/>
            <a:ext cx="43152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767227" y="1564126"/>
                <a:ext cx="176362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=     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cs-CZ" sz="2800" b="1" i="1" smtClean="0">
                          <a:latin typeface="Cambria Math" panose="02040503050406030204" pitchFamily="18" charset="0"/>
                        </a:rPr>
                        <m:t>  +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227" y="1564126"/>
                <a:ext cx="1763623" cy="523220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3764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9" grpId="0"/>
      <p:bldP spid="11" grpId="0"/>
      <p:bldP spid="12" grpId="0"/>
      <p:bldP spid="13" grpId="0"/>
      <p:bldP spid="5" grpId="0"/>
      <p:bldP spid="6" grpId="0"/>
      <p:bldP spid="10" grpId="0"/>
      <p:bldP spid="20" grpId="0"/>
      <p:bldP spid="21" grpId="0"/>
      <p:bldP spid="22" grpId="0"/>
      <p:bldP spid="24" grpId="0"/>
      <p:bldP spid="25" grpId="0"/>
      <p:bldP spid="26" grpId="0"/>
      <p:bldP spid="1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95459" y="1121433"/>
            <a:ext cx="777568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1600" b="1" i="1" dirty="0"/>
              <a:t>Zdroje</a:t>
            </a:r>
            <a:r>
              <a:rPr lang="cs-CZ" sz="1600" b="1" i="1" dirty="0" smtClean="0"/>
              <a:t>:</a:t>
            </a:r>
          </a:p>
          <a:p>
            <a:pPr>
              <a:spcBef>
                <a:spcPct val="0"/>
              </a:spcBef>
            </a:pPr>
            <a:endParaRPr lang="cs-CZ" b="1" i="1" dirty="0"/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cs-CZ" dirty="0"/>
              <a:t>„Pokud není uvedeno jinak, jsou použité objekty vlastní originální tvorbou autora.“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cs-CZ" dirty="0"/>
              <a:t>„Materiál je určen pro bezplatné používání pro potřeby výuky na všech typech </a:t>
            </a:r>
            <a:r>
              <a:rPr lang="cs-CZ" dirty="0" smtClean="0"/>
              <a:t>škol a </a:t>
            </a:r>
            <a:r>
              <a:rPr lang="cs-CZ" dirty="0"/>
              <a:t>školských zařízení. Jakékoli další využití podléhá autorskému zákonu. Veškerá </a:t>
            </a:r>
            <a:r>
              <a:rPr lang="cs-CZ" dirty="0" smtClean="0"/>
              <a:t>vlastní díla </a:t>
            </a:r>
            <a:r>
              <a:rPr lang="cs-CZ" dirty="0"/>
              <a:t>autora (fotografie, videa) lze bezplatně dále používat i šířit při uvedení autorova jména.“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0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CC80A7A-1977-4395-A7C7-24660CE1D99C}"/>
</file>

<file path=customXml/itemProps2.xml><?xml version="1.0" encoding="utf-8"?>
<ds:datastoreItem xmlns:ds="http://schemas.openxmlformats.org/officeDocument/2006/customXml" ds:itemID="{914853E3-572A-437D-8D24-785E23827AB5}"/>
</file>

<file path=customXml/itemProps3.xml><?xml version="1.0" encoding="utf-8"?>
<ds:datastoreItem xmlns:ds="http://schemas.openxmlformats.org/officeDocument/2006/customXml" ds:itemID="{1E5AF4B2-410C-40FD-9CD9-27B74F48040E}"/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355</Words>
  <Application>Microsoft Office PowerPoint</Application>
  <PresentationFormat>Předvádění na obrazovce (4:3)</PresentationFormat>
  <Paragraphs>91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Courier New</vt:lpstr>
      <vt:lpstr>Times New Roman</vt:lpstr>
      <vt:lpstr>Wingdings</vt:lpstr>
      <vt:lpstr/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Absolutní hodnota reálného čísla</dc:title>
  <dc:creator>Olga Ptáková</dc:creator>
  <cp:lastModifiedBy>Uživatel</cp:lastModifiedBy>
  <cp:revision>63</cp:revision>
  <dcterms:modified xsi:type="dcterms:W3CDTF">2014-05-15T13:27:28Z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