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1537"/>
    <a:srgbClr val="381C4A"/>
    <a:srgbClr val="6E62C6"/>
    <a:srgbClr val="9C94D8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chemeClr val="bg1"/>
            </a:gs>
            <a:gs pos="45000">
              <a:schemeClr val="accent5">
                <a:lumMod val="40000"/>
                <a:lumOff val="60000"/>
              </a:schemeClr>
            </a:gs>
            <a:gs pos="100000">
              <a:srgbClr val="6E62C6"/>
            </a:gs>
          </a:gsLst>
          <a:lin ang="2700000" scaled="1"/>
          <a:tileRect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rgbClr val="000000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3636495267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G-M1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Kosinová věta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vzorové příklady.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49697" y="1257300"/>
            <a:ext cx="68900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400" i="1" dirty="0" smtClean="0">
                <a:solidFill>
                  <a:srgbClr val="2A153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obecného trojúhelníku</a:t>
            </a:r>
            <a:endParaRPr lang="cs-CZ" sz="4400" dirty="0">
              <a:solidFill>
                <a:srgbClr val="2A153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693866" y="2760706"/>
            <a:ext cx="500168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600" i="1" dirty="0" smtClean="0">
                <a:solidFill>
                  <a:srgbClr val="2A153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Kosinová věta</a:t>
            </a:r>
            <a:endParaRPr lang="cs-CZ" dirty="0">
              <a:solidFill>
                <a:srgbClr val="2A153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96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74951" y="441039"/>
            <a:ext cx="855715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8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Kosinovou </a:t>
            </a:r>
            <a:r>
              <a:rPr lang="cs-CZ" sz="28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větu</a:t>
            </a:r>
            <a:r>
              <a:rPr lang="cs-CZ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i="1" dirty="0">
                <a:solidFill>
                  <a:srgbClr val="073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používáme, je-li trojúhelník určen </a:t>
            </a:r>
            <a:r>
              <a:rPr lang="cs-CZ" sz="2800" b="1" i="1" dirty="0" smtClean="0">
                <a:solidFill>
                  <a:srgbClr val="073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</a:p>
          <a:p>
            <a:pPr>
              <a:spcBef>
                <a:spcPct val="0"/>
              </a:spcBef>
            </a:pPr>
            <a:r>
              <a:rPr lang="cs-CZ" sz="2800" b="1" i="1" dirty="0" smtClean="0">
                <a:solidFill>
                  <a:srgbClr val="073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věty </a:t>
            </a:r>
            <a:r>
              <a:rPr lang="cs-CZ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</a:t>
            </a:r>
            <a:r>
              <a:rPr lang="cs-C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i="1" dirty="0">
                <a:solidFill>
                  <a:srgbClr val="0733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</a:t>
            </a:r>
            <a:r>
              <a:rPr 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cs-CZ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446513" y="1886243"/>
                <a:ext cx="4826449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𝒃𝒄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cs-CZ" sz="3200" b="1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513" y="1886243"/>
                <a:ext cx="4826449" cy="5959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1442504" y="2757828"/>
                <a:ext cx="4834465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504" y="2757828"/>
                <a:ext cx="4834465" cy="5959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442504" y="3629413"/>
                <a:ext cx="4845685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cs-CZ" sz="3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</m:oMath>
                  </m:oMathPara>
                </a14:m>
                <a:endParaRPr lang="cs-CZ" sz="32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504" y="3629413"/>
                <a:ext cx="4845685" cy="5959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74951" y="4541586"/>
                <a:ext cx="8501045" cy="120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Pozn.:</a:t>
                </a:r>
              </a:p>
              <a:p>
                <a:r>
                  <a:rPr lang="cs-CZ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Je-li trojúhelník pravoúhlý (např. s pravým úhlem při vrcholu C),</a:t>
                </a:r>
              </a:p>
              <a:p>
                <a:r>
                  <a:rPr lang="cs-CZ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dostaneme: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p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cs-CZ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𝒂𝒃</m:t>
                    </m:r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2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𝒄𝒐𝒔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𝟗𝟎</m:t>
                    </m:r>
                    <m:r>
                      <a:rPr lang="cs-CZ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cs-CZ" sz="24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51" y="4541586"/>
                <a:ext cx="8501045" cy="1208664"/>
              </a:xfrm>
              <a:prstGeom prst="rect">
                <a:avLst/>
              </a:prstGeom>
              <a:blipFill rotWithShape="0">
                <a:blip r:embed="rId5"/>
                <a:stretch>
                  <a:fillRect l="-1148" t="-4040" r="-215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828801" y="5750250"/>
                <a:ext cx="3511923" cy="68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cs-CZ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𝒂𝒃</m:t>
                      </m:r>
                      <m:r>
                        <a:rPr lang="cs-CZ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cs-CZ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cs-CZ" sz="24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1" y="5750250"/>
                <a:ext cx="3511923" cy="68544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957388" y="6284756"/>
                <a:ext cx="2011897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cs-CZ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cs-CZ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388" y="6284756"/>
                <a:ext cx="2011897" cy="47000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7665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2180541" y="1193399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>
              <a:solidFill>
                <a:srgbClr val="FF993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85801" y="454735"/>
                <a:ext cx="717696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trojúhelníku ABC vypočtěte délku strany </a:t>
                </a:r>
                <a:r>
                  <a:rPr lang="cs-CZ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je-li dáno: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=6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𝑐𝑚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=8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𝑐𝑚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;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𝛽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=70°</m:t>
                      </m:r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1" y="454735"/>
                <a:ext cx="7176965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359" t="-4061" r="-595" b="-659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185862" y="1655064"/>
                <a:ext cx="354334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𝑏𝑐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i="1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𝑎𝑐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cs-CZ" sz="2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2" y="1655064"/>
                <a:ext cx="3543341" cy="1200329"/>
              </a:xfrm>
              <a:prstGeom prst="rect">
                <a:avLst/>
              </a:prstGeom>
              <a:blipFill rotWithShape="0">
                <a:blip r:embed="rId3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ovéPole 13"/>
          <p:cNvSpPr txBox="1"/>
          <p:nvPr/>
        </p:nvSpPr>
        <p:spPr>
          <a:xfrm>
            <a:off x="685801" y="3024700"/>
            <a:ext cx="72923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při uvedeném zadání lze snadno rozhodnout, který tvar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kosinové věty vybrat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Skupina 17"/>
          <p:cNvGrpSpPr/>
          <p:nvPr/>
        </p:nvGrpSpPr>
        <p:grpSpPr>
          <a:xfrm>
            <a:off x="2020653" y="2084059"/>
            <a:ext cx="2571528" cy="368436"/>
            <a:chOff x="2020653" y="2084059"/>
            <a:chExt cx="2571528" cy="368436"/>
          </a:xfrm>
        </p:grpSpPr>
        <p:sp>
          <p:nvSpPr>
            <p:cNvPr id="15" name="Ovál 14"/>
            <p:cNvSpPr/>
            <p:nvPr/>
          </p:nvSpPr>
          <p:spPr>
            <a:xfrm>
              <a:off x="2020653" y="2084059"/>
              <a:ext cx="252253" cy="342338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ál 15"/>
            <p:cNvSpPr/>
            <p:nvPr/>
          </p:nvSpPr>
          <p:spPr>
            <a:xfrm>
              <a:off x="2699832" y="2110157"/>
              <a:ext cx="252253" cy="342338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Ovál 16"/>
            <p:cNvSpPr/>
            <p:nvPr/>
          </p:nvSpPr>
          <p:spPr>
            <a:xfrm>
              <a:off x="4339928" y="2095868"/>
              <a:ext cx="252253" cy="342338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Obdélník 19"/>
              <p:cNvSpPr/>
              <p:nvPr/>
            </p:nvSpPr>
            <p:spPr>
              <a:xfrm>
                <a:off x="1185862" y="3865913"/>
                <a:ext cx="35433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𝑎𝑐</m:t>
                      </m:r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cs-CZ" sz="2400" i="1" dirty="0"/>
              </a:p>
            </p:txBody>
          </p:sp>
        </mc:Choice>
        <mc:Fallback xmlns="">
          <p:sp>
            <p:nvSpPr>
              <p:cNvPr id="20" name="Obdélník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2" y="3865913"/>
                <a:ext cx="3543342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1185862" y="4443413"/>
                <a:ext cx="43515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∙6∙8∙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70</m:t>
                    </m:r>
                  </m:oMath>
                </a14:m>
                <a:r>
                  <a:rPr lang="cs-CZ" sz="2400" dirty="0" smtClean="0"/>
                  <a:t>°</a:t>
                </a:r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2" y="4443413"/>
                <a:ext cx="4351512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9211" r="-1964" b="-30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1185862" y="5020913"/>
                <a:ext cx="21830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=67,166…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862" y="5020913"/>
                <a:ext cx="218309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1161988" y="5598413"/>
                <a:ext cx="17173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≐8,2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1988" y="5598413"/>
                <a:ext cx="1717330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Přímá spojnice 24"/>
          <p:cNvCxnSpPr/>
          <p:nvPr/>
        </p:nvCxnSpPr>
        <p:spPr>
          <a:xfrm>
            <a:off x="1232515" y="6060078"/>
            <a:ext cx="159344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1223931" y="6174378"/>
            <a:ext cx="159344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418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57225" y="297334"/>
                <a:ext cx="7341753" cy="1415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2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trojúhelníku ABC vypočtěte 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elikost</m:t>
                    </m:r>
                    <m:r>
                      <a:rPr lang="cs-CZ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ú</m:t>
                    </m:r>
                    <m:r>
                      <m:rPr>
                        <m:sty m:val="p"/>
                      </m:rPr>
                      <a:rPr lang="cs-CZ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hlu</m:t>
                    </m:r>
                    <m:r>
                      <a:rPr lang="cs-CZ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je-li dáno: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=10 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𝑐𝑚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=8 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𝑐𝑚</m:t>
                      </m:r>
                      <m:r>
                        <a:rPr lang="cs-CZ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7 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25" y="297334"/>
                <a:ext cx="7341753" cy="1415772"/>
              </a:xfrm>
              <a:prstGeom prst="rect">
                <a:avLst/>
              </a:prstGeom>
              <a:blipFill rotWithShape="0">
                <a:blip r:embed="rId2"/>
                <a:stretch>
                  <a:fillRect l="-1329" t="-3448" r="-12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657225" y="1672285"/>
            <a:ext cx="3751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jediný tvar, který lze použít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057401" y="2091957"/>
                <a:ext cx="3666773" cy="68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𝑏𝑐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i="1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1" y="2091957"/>
                <a:ext cx="3666773" cy="68544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57225" y="2612737"/>
                <a:ext cx="2327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vyjádříme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225" y="2612737"/>
                <a:ext cx="232756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4188" t="-1066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115051" y="2027962"/>
                <a:ext cx="151150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3200" dirty="0" smtClean="0"/>
                  <a:t>/</a:t>
                </a:r>
                <a14:m>
                  <m:oMath xmlns:m="http://schemas.openxmlformats.org/officeDocument/2006/math"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051" y="2027962"/>
                <a:ext cx="1511504" cy="584775"/>
              </a:xfrm>
              <a:prstGeom prst="rect">
                <a:avLst/>
              </a:prstGeom>
              <a:blipFill rotWithShape="0">
                <a:blip r:embed="rId5"/>
                <a:stretch>
                  <a:fillRect l="-10081" t="-13542" b="-3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771525" y="3178063"/>
                <a:ext cx="37661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𝑏𝑐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25" y="3178063"/>
                <a:ext cx="3766159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6015038" y="3100802"/>
                <a:ext cx="140365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3200" dirty="0" smtClean="0"/>
                  <a:t>/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𝑏𝑐</m:t>
                        </m:r>
                      </m:e>
                    </m:d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5038" y="3100802"/>
                <a:ext cx="1403654" cy="584775"/>
              </a:xfrm>
              <a:prstGeom prst="rect">
                <a:avLst/>
              </a:prstGeom>
              <a:blipFill rotWithShape="0">
                <a:blip r:embed="rId7"/>
                <a:stretch>
                  <a:fillRect l="-11304" t="-13542" b="-3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771525" y="3734927"/>
                <a:ext cx="2982163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𝑏𝑐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25" y="3734927"/>
                <a:ext cx="2982163" cy="83362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ovéPole 12"/>
          <p:cNvSpPr txBox="1"/>
          <p:nvPr/>
        </p:nvSpPr>
        <p:spPr>
          <a:xfrm>
            <a:off x="4046377" y="4040390"/>
            <a:ext cx="7825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nebo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délník 13"/>
              <p:cNvSpPr/>
              <p:nvPr/>
            </p:nvSpPr>
            <p:spPr>
              <a:xfrm>
                <a:off x="5225783" y="3756829"/>
                <a:ext cx="2982163" cy="833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𝑏𝑐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783" y="3756829"/>
                <a:ext cx="2982163" cy="83362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800225" y="4663752"/>
                <a:ext cx="3150286" cy="833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−2∙8∙7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25" y="4663752"/>
                <a:ext cx="3150286" cy="83343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800225" y="5658882"/>
                <a:ext cx="22227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≐0,1161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25" y="5658882"/>
                <a:ext cx="2222788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4626612" y="5658881"/>
                <a:ext cx="22922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=83°20′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612" y="5658881"/>
                <a:ext cx="2292230" cy="461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Přímá spojnice 17"/>
          <p:cNvCxnSpPr/>
          <p:nvPr/>
        </p:nvCxnSpPr>
        <p:spPr>
          <a:xfrm>
            <a:off x="5244255" y="6009508"/>
            <a:ext cx="154156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5244255" y="6111754"/>
            <a:ext cx="154156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704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5" grpId="0"/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85788" y="171450"/>
                <a:ext cx="797019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Řešte trojúhelník ABC, je-li dáno: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=12,5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𝑐𝑚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=10,2</m:t>
                    </m:r>
                    <m:r>
                      <a:rPr lang="cs-CZ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cm</m:t>
                    </m:r>
                    <m:r>
                      <a:rPr lang="cs-CZ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 </m:t>
                    </m:r>
                  </m:oMath>
                </a14:m>
                <a:endParaRPr lang="cs-CZ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</a:t>
                </a:r>
                <a14:m>
                  <m:oMath xmlns:m="http://schemas.openxmlformats.org/officeDocument/2006/math"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=45°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8" y="171450"/>
                <a:ext cx="7970195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147" t="-40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85788" y="1371779"/>
                <a:ext cx="35369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𝑏𝑐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8" y="1371779"/>
                <a:ext cx="353693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85788" y="1833444"/>
                <a:ext cx="60404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12,5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10,2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∙12,5∙10,2∙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45°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8" y="1833444"/>
                <a:ext cx="6040436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20637" y="2341275"/>
                <a:ext cx="17336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2400" i="1">
                          <a:latin typeface="Cambria Math" panose="02040503050406030204" pitchFamily="18" charset="0"/>
                        </a:rPr>
                        <m:t>≐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79,98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37" y="2341275"/>
                <a:ext cx="173361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933194" y="2355919"/>
                <a:ext cx="23790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≐8,94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194" y="2355919"/>
                <a:ext cx="237904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Přímá spojnice 8"/>
          <p:cNvCxnSpPr/>
          <p:nvPr/>
        </p:nvCxnSpPr>
        <p:spPr>
          <a:xfrm>
            <a:off x="3505993" y="2802940"/>
            <a:ext cx="17062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85788" y="3184682"/>
                <a:ext cx="74844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připomenutí použijeme k výpočtu úhlu </a:t>
                </a:r>
                <a14:m>
                  <m:oMath xmlns:m="http://schemas.openxmlformats.org/officeDocument/2006/math"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sinovou větu: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8" y="3184682"/>
                <a:ext cx="7484421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221" t="-10526" r="-3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620637" y="3687029"/>
                <a:ext cx="1892249" cy="855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37" y="3687029"/>
                <a:ext cx="1892249" cy="85581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620637" y="4579042"/>
                <a:ext cx="2289088" cy="7936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637" y="4579042"/>
                <a:ext cx="2289088" cy="79361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772518" y="4579042"/>
                <a:ext cx="2252027" cy="8327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12,5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45°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8,94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518" y="4579042"/>
                <a:ext cx="2252027" cy="83279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4876627" y="4764605"/>
                <a:ext cx="15637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≐0,9887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627" y="4764605"/>
                <a:ext cx="1563761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440388" y="4764605"/>
                <a:ext cx="22265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≐81°22′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388" y="4764605"/>
                <a:ext cx="2226507" cy="461665"/>
              </a:xfrm>
              <a:prstGeom prst="rect">
                <a:avLst/>
              </a:prstGeom>
              <a:blipFill rotWithShape="0">
                <a:blip r:embed="rId12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Přímá spojnice 10"/>
          <p:cNvCxnSpPr/>
          <p:nvPr/>
        </p:nvCxnSpPr>
        <p:spPr>
          <a:xfrm>
            <a:off x="6965576" y="5226270"/>
            <a:ext cx="159040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85788" y="5929018"/>
                <a:ext cx="75207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=180°−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45°+81°</m:t>
                          </m:r>
                          <m:sSup>
                            <m:sSup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22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=180°−126°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22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=53°38′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88" y="5929018"/>
                <a:ext cx="7520713" cy="461665"/>
              </a:xfrm>
              <a:prstGeom prst="rect">
                <a:avLst/>
              </a:prstGeom>
              <a:blipFill rotWithShape="0">
                <a:blip r:embed="rId13"/>
                <a:stretch>
                  <a:fillRect b="-1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Skupina 24"/>
          <p:cNvGrpSpPr/>
          <p:nvPr/>
        </p:nvGrpSpPr>
        <p:grpSpPr>
          <a:xfrm>
            <a:off x="620637" y="6367119"/>
            <a:ext cx="7378731" cy="23564"/>
            <a:chOff x="620637" y="6367119"/>
            <a:chExt cx="7378731" cy="23564"/>
          </a:xfrm>
        </p:grpSpPr>
        <p:cxnSp>
          <p:nvCxnSpPr>
            <p:cNvPr id="21" name="Přímá spojnice 20"/>
            <p:cNvCxnSpPr/>
            <p:nvPr/>
          </p:nvCxnSpPr>
          <p:spPr>
            <a:xfrm>
              <a:off x="620637" y="6390683"/>
              <a:ext cx="3609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>
              <a:off x="6894735" y="6367119"/>
              <a:ext cx="11046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6055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10" grpId="0"/>
      <p:bldP spid="12" grpId="0"/>
      <p:bldP spid="13" grpId="0"/>
      <p:bldP spid="14" grpId="0"/>
      <p:bldP spid="15" grpId="0"/>
      <p:bldP spid="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91376" y="1115122"/>
            <a:ext cx="761549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u="sng" dirty="0"/>
              <a:t>Zdroje</a:t>
            </a:r>
            <a:r>
              <a:rPr lang="cs-CZ" u="sng" dirty="0" smtClean="0"/>
              <a:t>:</a:t>
            </a:r>
          </a:p>
          <a:p>
            <a:pPr>
              <a:spcBef>
                <a:spcPct val="0"/>
              </a:spcBef>
            </a:pPr>
            <a:endParaRPr lang="cs-CZ" dirty="0"/>
          </a:p>
          <a:p>
            <a:pPr algn="just">
              <a:spcBef>
                <a:spcPct val="0"/>
              </a:spcBef>
            </a:pPr>
            <a:r>
              <a:rPr lang="cs-CZ" dirty="0"/>
              <a:t>„ Pokud není uvedeno jinak, jsou použité objekty vlastní originální tvorbou autora.“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škol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a školských zařízení. Jakékoli další využití podléhá autorskému zákonu. Veškerá vlastní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díla autora (fotografie, videa) lze bezplatně dále používat i šířit při </a:t>
            </a:r>
            <a:r>
              <a:rPr lang="cs-CZ"/>
              <a:t>uvedení </a:t>
            </a:r>
            <a:r>
              <a:rPr lang="cs-CZ" smtClean="0"/>
              <a:t>autorova jména</a:t>
            </a:r>
            <a:r>
              <a:rPr lang="cs-CZ" dirty="0"/>
              <a:t>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202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1A85847-9E55-4CAF-875A-246D52C8ECC4}"/>
</file>

<file path=customXml/itemProps2.xml><?xml version="1.0" encoding="utf-8"?>
<ds:datastoreItem xmlns:ds="http://schemas.openxmlformats.org/officeDocument/2006/customXml" ds:itemID="{041140C3-3C01-462E-A06F-28A823BA91BB}"/>
</file>

<file path=customXml/itemProps3.xml><?xml version="1.0" encoding="utf-8"?>
<ds:datastoreItem xmlns:ds="http://schemas.openxmlformats.org/officeDocument/2006/customXml" ds:itemID="{FBBD3573-8B28-4289-BA92-19CFAEB39C30}"/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320</Words>
  <Application>Microsoft Office PowerPoint</Application>
  <PresentationFormat>Předvádění na obrazovce (4:3)</PresentationFormat>
  <Paragraphs>78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Courier New</vt:lpstr>
      <vt:lpstr>Times New Roman</vt:lpstr>
      <vt:lpstr>Wingdings</vt:lpstr>
      <vt:lpstr/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Kosinová věta</dc:title>
  <dc:creator>Uživatel</dc:creator>
  <cp:lastModifiedBy>Uživatel</cp:lastModifiedBy>
  <cp:revision>52</cp:revision>
  <dcterms:modified xsi:type="dcterms:W3CDTF">2014-05-15T13:28:56Z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