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62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784975" cy="99187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0F095F"/>
    <a:srgbClr val="05092F"/>
    <a:srgbClr val="97C0E5"/>
    <a:srgbClr val="C6A6B7"/>
    <a:srgbClr val="D2B8C6"/>
    <a:srgbClr val="B793A0"/>
    <a:srgbClr val="3D232E"/>
    <a:srgbClr val="6238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D65A64F-10B5-4B4E-A24F-9D7DE1A190BC}">
  <a:tblStyle styleId="{4D65A64F-10B5-4B4E-A24F-9D7DE1A190BC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9" autoAdjust="0"/>
    <p:restoredTop sz="94660"/>
  </p:normalViewPr>
  <p:slideViewPr>
    <p:cSldViewPr snapToGrid="0">
      <p:cViewPr varScale="1">
        <p:scale>
          <a:sx n="70" d="100"/>
          <a:sy n="70" d="100"/>
        </p:scale>
        <p:origin x="13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43337" y="0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914400" y="744537"/>
            <a:ext cx="4957761" cy="3717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77862" y="4711700"/>
            <a:ext cx="5429249" cy="44624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43337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578927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/>
        </p:nvSpPr>
        <p:spPr>
          <a:xfrm>
            <a:off x="3843337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3050" tIns="46525" rIns="93050" bIns="46525" anchor="b" anchorCtr="0">
            <a:noAutofit/>
          </a:bodyPr>
          <a:lstStyle/>
          <a:p>
            <a:pPr marL="0" marR="0" lvl="0" indent="0" algn="r" rtl="0">
              <a:buSzPct val="25000"/>
              <a:buFont typeface="Arial"/>
              <a:buNone/>
            </a:pPr>
            <a:r>
              <a:rPr lang="en-US" sz="1200" b="0" i="0" u="none" strike="noStrike" cap="none" baseline="0"/>
              <a:t>*</a:t>
            </a:r>
          </a:p>
        </p:txBody>
      </p:sp>
      <p:sp>
        <p:nvSpPr>
          <p:cNvPr id="33" name="Shape 3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57763" cy="3717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677862" y="4711700"/>
            <a:ext cx="5429249" cy="4462461"/>
          </a:xfrm>
          <a:prstGeom prst="rect">
            <a:avLst/>
          </a:prstGeom>
          <a:noFill/>
          <a:ln>
            <a:noFill/>
          </a:ln>
        </p:spPr>
        <p:txBody>
          <a:bodyPr lIns="93050" tIns="46525" rIns="93050" bIns="465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885104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4400" y="744538"/>
            <a:ext cx="4957763" cy="37179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12017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4400" y="744538"/>
            <a:ext cx="4957763" cy="37179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9496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4530-C316-4A17-8252-AA8ECB44882C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5DFB7-8053-42F4-85DF-92F1DE6D9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8065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4530-C316-4A17-8252-AA8ECB44882C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5DFB7-8053-42F4-85DF-92F1DE6D9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9813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4530-C316-4A17-8252-AA8ECB44882C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5DFB7-8053-42F4-85DF-92F1DE6D9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0675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4530-C316-4A17-8252-AA8ECB44882C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5DFB7-8053-42F4-85DF-92F1DE6D93C2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0564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4530-C316-4A17-8252-AA8ECB44882C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5DFB7-8053-42F4-85DF-92F1DE6D9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47881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4530-C316-4A17-8252-AA8ECB44882C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5DFB7-8053-42F4-85DF-92F1DE6D93C2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91704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4530-C316-4A17-8252-AA8ECB44882C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5DFB7-8053-42F4-85DF-92F1DE6D9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55699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4530-C316-4A17-8252-AA8ECB44882C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5DFB7-8053-42F4-85DF-92F1DE6D9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29480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4530-C316-4A17-8252-AA8ECB44882C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5DFB7-8053-42F4-85DF-92F1DE6D9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1976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4530-C316-4A17-8252-AA8ECB44882C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5DFB7-8053-42F4-85DF-92F1DE6D9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036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4530-C316-4A17-8252-AA8ECB44882C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5DFB7-8053-42F4-85DF-92F1DE6D9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3290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4530-C316-4A17-8252-AA8ECB44882C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5DFB7-8053-42F4-85DF-92F1DE6D9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7923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4530-C316-4A17-8252-AA8ECB44882C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5DFB7-8053-42F4-85DF-92F1DE6D9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4729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4530-C316-4A17-8252-AA8ECB44882C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5DFB7-8053-42F4-85DF-92F1DE6D9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9181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4530-C316-4A17-8252-AA8ECB44882C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5DFB7-8053-42F4-85DF-92F1DE6D9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0302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4530-C316-4A17-8252-AA8ECB44882C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5DFB7-8053-42F4-85DF-92F1DE6D9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3648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4530-C316-4A17-8252-AA8ECB44882C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5DFB7-8053-42F4-85DF-92F1DE6D9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5986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9000">
              <a:schemeClr val="tx1"/>
            </a:gs>
            <a:gs pos="100000">
              <a:srgbClr val="6699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4F04530-C316-4A17-8252-AA8ECB44882C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485DFB7-8053-42F4-85DF-92F1DE6D9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33336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63" r:id="rId1"/>
    <p:sldLayoutId id="2147484064" r:id="rId2"/>
    <p:sldLayoutId id="2147484065" r:id="rId3"/>
    <p:sldLayoutId id="2147484066" r:id="rId4"/>
    <p:sldLayoutId id="2147484067" r:id="rId5"/>
    <p:sldLayoutId id="2147484068" r:id="rId6"/>
    <p:sldLayoutId id="2147484069" r:id="rId7"/>
    <p:sldLayoutId id="2147484070" r:id="rId8"/>
    <p:sldLayoutId id="2147484071" r:id="rId9"/>
    <p:sldLayoutId id="2147484072" r:id="rId10"/>
    <p:sldLayoutId id="2147484073" r:id="rId11"/>
    <p:sldLayoutId id="2147484074" r:id="rId12"/>
    <p:sldLayoutId id="2147484075" r:id="rId13"/>
    <p:sldLayoutId id="2147484076" r:id="rId14"/>
    <p:sldLayoutId id="2147484077" r:id="rId15"/>
    <p:sldLayoutId id="2147484078" r:id="rId16"/>
    <p:sldLayoutId id="214748407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2" Type="http://schemas.openxmlformats.org/officeDocument/2006/relationships/image" Target="../media/image17.png"/><Relationship Id="rId16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5" Type="http://schemas.openxmlformats.org/officeDocument/2006/relationships/image" Target="../media/image3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Relationship Id="rId14" Type="http://schemas.openxmlformats.org/officeDocument/2006/relationships/image" Target="../media/image2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image" Target="../media/image43.png"/><Relationship Id="rId18" Type="http://schemas.openxmlformats.org/officeDocument/2006/relationships/image" Target="../media/image48.png"/><Relationship Id="rId3" Type="http://schemas.openxmlformats.org/officeDocument/2006/relationships/image" Target="../media/image33.png"/><Relationship Id="rId21" Type="http://schemas.openxmlformats.org/officeDocument/2006/relationships/image" Target="../media/image51.png"/><Relationship Id="rId7" Type="http://schemas.openxmlformats.org/officeDocument/2006/relationships/image" Target="../media/image37.png"/><Relationship Id="rId12" Type="http://schemas.openxmlformats.org/officeDocument/2006/relationships/image" Target="../media/image42.png"/><Relationship Id="rId17" Type="http://schemas.openxmlformats.org/officeDocument/2006/relationships/image" Target="../media/image47.png"/><Relationship Id="rId2" Type="http://schemas.openxmlformats.org/officeDocument/2006/relationships/image" Target="../media/image32.png"/><Relationship Id="rId16" Type="http://schemas.openxmlformats.org/officeDocument/2006/relationships/image" Target="../media/image46.png"/><Relationship Id="rId20" Type="http://schemas.openxmlformats.org/officeDocument/2006/relationships/image" Target="../media/image5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11" Type="http://schemas.openxmlformats.org/officeDocument/2006/relationships/image" Target="../media/image41.png"/><Relationship Id="rId5" Type="http://schemas.openxmlformats.org/officeDocument/2006/relationships/image" Target="../media/image35.png"/><Relationship Id="rId15" Type="http://schemas.openxmlformats.org/officeDocument/2006/relationships/image" Target="../media/image45.png"/><Relationship Id="rId10" Type="http://schemas.openxmlformats.org/officeDocument/2006/relationships/image" Target="../media/image40.png"/><Relationship Id="rId19" Type="http://schemas.openxmlformats.org/officeDocument/2006/relationships/image" Target="../media/image49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Relationship Id="rId14" Type="http://schemas.openxmlformats.org/officeDocument/2006/relationships/image" Target="../media/image4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7" Type="http://schemas.openxmlformats.org/officeDocument/2006/relationships/image" Target="../media/image57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image" Target="../media/image59.png"/><Relationship Id="rId7" Type="http://schemas.openxmlformats.org/officeDocument/2006/relationships/image" Target="../media/image63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2.png"/><Relationship Id="rId11" Type="http://schemas.openxmlformats.org/officeDocument/2006/relationships/image" Target="../media/image67.png"/><Relationship Id="rId5" Type="http://schemas.openxmlformats.org/officeDocument/2006/relationships/image" Target="../media/image61.png"/><Relationship Id="rId10" Type="http://schemas.openxmlformats.org/officeDocument/2006/relationships/image" Target="../media/image66.png"/><Relationship Id="rId4" Type="http://schemas.openxmlformats.org/officeDocument/2006/relationships/image" Target="../media/image60.png"/><Relationship Id="rId9" Type="http://schemas.openxmlformats.org/officeDocument/2006/relationships/image" Target="../media/image6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Shape 27"/>
          <p:cNvGraphicFramePr/>
          <p:nvPr>
            <p:extLst>
              <p:ext uri="{D42A27DB-BD31-4B8C-83A1-F6EECF244321}">
                <p14:modId xmlns:p14="http://schemas.microsoft.com/office/powerpoint/2010/main" val="3764735686"/>
              </p:ext>
            </p:extLst>
          </p:nvPr>
        </p:nvGraphicFramePr>
        <p:xfrm>
          <a:off x="179386" y="1484312"/>
          <a:ext cx="8713775" cy="4752875"/>
        </p:xfrm>
        <a:graphic>
          <a:graphicData uri="http://schemas.openxmlformats.org/drawingml/2006/table">
            <a:tbl>
              <a:tblPr>
                <a:noFill/>
                <a:tableStyleId>{4D65A64F-10B5-4B4E-A24F-9D7DE1A190BC}</a:tableStyleId>
              </a:tblPr>
              <a:tblGrid>
                <a:gridCol w="2058975"/>
                <a:gridCol w="6654800"/>
              </a:tblGrid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dirty="0" err="1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Název</a:t>
                      </a:r>
                      <a:r>
                        <a:rPr lang="en-US" sz="1800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školy</a:t>
                      </a:r>
                      <a:endParaRPr lang="en-US" sz="1800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Hotelová škola Mariánské Lázně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Adresa školy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Komenského</a:t>
                      </a: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449/</a:t>
                      </a:r>
                      <a:r>
                        <a:rPr lang="cs-CZ" sz="1800" b="1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r>
                        <a:rPr lang="en-US" sz="1800" b="1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, </a:t>
                      </a: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353 01 </a:t>
                      </a:r>
                      <a:r>
                        <a:rPr lang="en-US" sz="1800" b="1" dirty="0" err="1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Mariánské</a:t>
                      </a: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Lázně</a:t>
                      </a:r>
                      <a:endParaRPr lang="en-US" sz="1800" b="1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Číslo projektu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CZ.1.07/1.5.00/34.0970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Číslo DUMu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VY_32_INOVACE_</a:t>
                      </a:r>
                      <a:r>
                        <a:rPr lang="cs-CZ" sz="1800" b="1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</a:t>
                      </a:r>
                      <a:r>
                        <a:rPr lang="en-US" sz="1800" b="1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</a:t>
                      </a:r>
                      <a:r>
                        <a:rPr lang="cs-CZ" sz="1800" b="1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M1-</a:t>
                      </a:r>
                      <a:r>
                        <a:rPr lang="en-US" sz="1800" b="1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r>
                        <a:rPr lang="cs-CZ" sz="1800" b="1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 lang="en-US" sz="1800" b="1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Předmět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Matematika</a:t>
                      </a:r>
                      <a:endParaRPr lang="en-US" sz="1800" b="1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Téma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Aritmetická posloupnost – součet prvních </a:t>
                      </a:r>
                      <a:r>
                        <a:rPr lang="cs-CZ" sz="1800" b="1" i="1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</a:t>
                      </a:r>
                      <a:r>
                        <a:rPr lang="cs-CZ" sz="1800" b="1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členů</a:t>
                      </a:r>
                      <a:endParaRPr lang="en-US" sz="1800" b="1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Autor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Mgr. </a:t>
                      </a:r>
                      <a:r>
                        <a:rPr lang="cs-CZ" sz="1800" b="1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Olga Ptáková</a:t>
                      </a:r>
                      <a:endParaRPr lang="en-US" sz="1800" b="1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4700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Metodický popis</a:t>
                      </a:r>
                    </a:p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(anotace)</a:t>
                      </a:r>
                    </a:p>
                  </a:txBody>
                  <a:tcPr marL="91450" marR="91450" marT="45725" marB="45725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400" b="1" baseline="0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Řešení vzorových úloh</a:t>
                      </a:r>
                      <a:endParaRPr lang="en-US" sz="1400" b="1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" name="Shape 28"/>
          <p:cNvSpPr txBox="1"/>
          <p:nvPr/>
        </p:nvSpPr>
        <p:spPr>
          <a:xfrm>
            <a:off x="250825" y="6381750"/>
            <a:ext cx="871378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1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Tento program je spolufinancovaný Evropským sociálním fondem a státním rozpočtem České republiky.</a:t>
            </a:r>
          </a:p>
        </p:txBody>
      </p:sp>
      <p:sp>
        <p:nvSpPr>
          <p:cNvPr id="29" name="Shape 29"/>
          <p:cNvSpPr/>
          <p:nvPr/>
        </p:nvSpPr>
        <p:spPr>
          <a:xfrm>
            <a:off x="2232850" y="160262"/>
            <a:ext cx="5715000" cy="124777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30" name="Shape 30"/>
          <p:cNvSpPr/>
          <p:nvPr/>
        </p:nvSpPr>
        <p:spPr>
          <a:xfrm>
            <a:off x="250825" y="160262"/>
            <a:ext cx="1236045" cy="1218587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2164757" y="2188738"/>
            <a:ext cx="43011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2" algn="ctr"/>
            <a:r>
              <a:rPr lang="cs-CZ" sz="3200" b="1" i="1" dirty="0" smtClean="0">
                <a:solidFill>
                  <a:srgbClr val="0F09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Aritmetická</a:t>
            </a:r>
            <a:r>
              <a:rPr lang="cs-CZ" sz="3200" b="1" i="1" dirty="0" smtClean="0">
                <a:solidFill>
                  <a:srgbClr val="0509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200" b="1" i="1" dirty="0" smtClean="0">
                <a:solidFill>
                  <a:srgbClr val="0F09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posloupnost</a:t>
            </a:r>
            <a:endParaRPr lang="cs-CZ" sz="3200" b="1" i="1" dirty="0">
              <a:solidFill>
                <a:srgbClr val="0F095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119116" y="3016156"/>
            <a:ext cx="67826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400" b="1" i="1" u="sng" dirty="0" smtClean="0">
                <a:solidFill>
                  <a:srgbClr val="0F09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Součet prvních n členů</a:t>
            </a:r>
            <a:endParaRPr lang="cs-CZ" sz="5400" b="1" i="1" u="sng" dirty="0">
              <a:solidFill>
                <a:srgbClr val="0F095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7392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73206" y="600501"/>
            <a:ext cx="719620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0F09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Součet prvních </a:t>
            </a:r>
            <a:r>
              <a:rPr lang="cs-CZ" sz="2800" i="1" u="sng" dirty="0" smtClean="0">
                <a:solidFill>
                  <a:srgbClr val="0F09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2800" dirty="0" smtClean="0">
                <a:solidFill>
                  <a:srgbClr val="0F09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členů aritmetické posloupnosti </a:t>
            </a:r>
          </a:p>
          <a:p>
            <a:r>
              <a:rPr lang="cs-CZ" sz="2800" dirty="0" smtClean="0">
                <a:solidFill>
                  <a:srgbClr val="0F09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vypočteme podle vzorce:</a:t>
            </a:r>
            <a:endParaRPr lang="cs-CZ" sz="2800" dirty="0">
              <a:solidFill>
                <a:srgbClr val="0F095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2415654" y="1787856"/>
                <a:ext cx="3305841" cy="9395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r>
                            <a:rPr lang="cs-CZ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𝒏</m:t>
                          </m:r>
                        </m:sub>
                      </m:sSub>
                      <m:r>
                        <a:rPr lang="cs-CZ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𝒏</m:t>
                          </m:r>
                        </m:num>
                        <m:den>
                          <m:r>
                            <a:rPr lang="cs-CZ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d>
                        <m:dPr>
                          <m:ctrlPr>
                            <a:rPr lang="cs-CZ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3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3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cs-CZ" sz="3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cs-CZ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cs-CZ" sz="3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3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cs-CZ" sz="3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𝒏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cs-CZ" sz="3200" b="1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5654" y="1787856"/>
                <a:ext cx="3305841" cy="93955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ovéPole 3"/>
          <p:cNvSpPr txBox="1"/>
          <p:nvPr/>
        </p:nvSpPr>
        <p:spPr>
          <a:xfrm>
            <a:off x="573206" y="3411941"/>
            <a:ext cx="4597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0F09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Např. součet prvních 12 členů:</a:t>
            </a:r>
            <a:endParaRPr lang="cs-CZ" sz="2800" dirty="0">
              <a:solidFill>
                <a:srgbClr val="0F095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élník 4"/>
              <p:cNvSpPr/>
              <p:nvPr/>
            </p:nvSpPr>
            <p:spPr>
              <a:xfrm>
                <a:off x="5454902" y="3256770"/>
                <a:ext cx="3421258" cy="8989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800" b="1" i="1" smtClean="0">
                              <a:solidFill>
                                <a:srgbClr val="0F095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800" b="1" i="1">
                              <a:solidFill>
                                <a:srgbClr val="0F095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r>
                            <a:rPr lang="cs-CZ" sz="2800" b="1" i="1" smtClean="0">
                              <a:solidFill>
                                <a:srgbClr val="0F095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𝟏𝟐</m:t>
                          </m:r>
                        </m:sub>
                      </m:sSub>
                      <m:r>
                        <a:rPr lang="cs-CZ" sz="2800" b="1" i="1">
                          <a:solidFill>
                            <a:srgbClr val="0F095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800" b="1" i="1">
                              <a:solidFill>
                                <a:srgbClr val="0F095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800" b="1" i="1" smtClean="0">
                              <a:solidFill>
                                <a:srgbClr val="0F095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𝟏𝟐</m:t>
                          </m:r>
                        </m:num>
                        <m:den>
                          <m:r>
                            <a:rPr lang="cs-CZ" sz="2800" b="1" i="1">
                              <a:solidFill>
                                <a:srgbClr val="0F095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d>
                        <m:dPr>
                          <m:ctrlPr>
                            <a:rPr lang="cs-CZ" sz="2800" b="1" i="1">
                              <a:solidFill>
                                <a:srgbClr val="0F095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2800" b="1" i="1">
                                  <a:solidFill>
                                    <a:srgbClr val="0F095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2800" b="1" i="1">
                                  <a:solidFill>
                                    <a:srgbClr val="0F095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cs-CZ" sz="2800" b="1" i="1">
                                  <a:solidFill>
                                    <a:srgbClr val="0F095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cs-CZ" sz="2800" b="1" i="1">
                              <a:solidFill>
                                <a:srgbClr val="0F095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cs-CZ" sz="2800" b="1" i="1">
                                  <a:solidFill>
                                    <a:srgbClr val="0F095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2800" b="1" i="1">
                                  <a:solidFill>
                                    <a:srgbClr val="0F095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cs-CZ" sz="2800" b="1" i="1" smtClean="0">
                                  <a:solidFill>
                                    <a:srgbClr val="0F095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𝟏𝟐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cs-CZ" sz="2800" dirty="0">
                  <a:solidFill>
                    <a:srgbClr val="0F095F"/>
                  </a:solidFill>
                </a:endParaRPr>
              </a:p>
            </p:txBody>
          </p:sp>
        </mc:Choice>
        <mc:Fallback xmlns="">
          <p:sp>
            <p:nvSpPr>
              <p:cNvPr id="5" name="Obdélní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4902" y="3256770"/>
                <a:ext cx="3421258" cy="89896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34456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411799" y="464601"/>
                <a:ext cx="7508787" cy="11387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Úloha 1</a:t>
                </a:r>
              </a:p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Určete součet prvních šesti členů aritmetické posloupnosti, </a:t>
                </a:r>
              </a:p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 které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e>
                      <m:sub>
                        <m:r>
                          <a:rPr lang="cs-CZ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r>
                      <a:rPr lang="cs-CZ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</m:t>
                    </m:r>
                    <m:r>
                      <a:rPr lang="cs-CZ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𝟏𝟐</m:t>
                    </m:r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14:m>
                  <m:oMath xmlns:m="http://schemas.openxmlformats.org/officeDocument/2006/math">
                    <m:r>
                      <a:rPr lang="cs-CZ" sz="2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cs-CZ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𝒅</m:t>
                    </m:r>
                    <m:r>
                      <a:rPr lang="cs-CZ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cs-CZ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𝟓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799" y="464601"/>
                <a:ext cx="7508787" cy="1138773"/>
              </a:xfrm>
              <a:prstGeom prst="rect">
                <a:avLst/>
              </a:prstGeom>
              <a:blipFill rotWithShape="0">
                <a:blip r:embed="rId3"/>
                <a:stretch>
                  <a:fillRect l="-1300" t="-2674" r="-325" b="-112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818866" y="1801504"/>
                <a:ext cx="2411429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866" y="1801504"/>
                <a:ext cx="2411429" cy="78380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818866" y="2585308"/>
                <a:ext cx="257621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=3(−12+      )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866" y="2585308"/>
                <a:ext cx="2576218" cy="461665"/>
              </a:xfrm>
              <a:prstGeom prst="rect">
                <a:avLst/>
              </a:prstGeom>
              <a:blipFill rotWithShape="0">
                <a:blip r:embed="rId5"/>
                <a:stretch>
                  <a:fillRect r="-236" b="-1973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Skupina 9"/>
          <p:cNvGrpSpPr/>
          <p:nvPr/>
        </p:nvGrpSpPr>
        <p:grpSpPr>
          <a:xfrm>
            <a:off x="3346538" y="1962573"/>
            <a:ext cx="4574048" cy="790391"/>
            <a:chOff x="3346538" y="1962573"/>
            <a:chExt cx="4574048" cy="790391"/>
          </a:xfrm>
        </p:grpSpPr>
        <p:cxnSp>
          <p:nvCxnSpPr>
            <p:cNvPr id="7" name="Přímá spojnice se šipkou 6"/>
            <p:cNvCxnSpPr/>
            <p:nvPr/>
          </p:nvCxnSpPr>
          <p:spPr>
            <a:xfrm flipV="1">
              <a:off x="3346538" y="2224355"/>
              <a:ext cx="1101230" cy="528609"/>
            </a:xfrm>
            <a:prstGeom prst="straightConnector1">
              <a:avLst/>
            </a:prstGeom>
            <a:ln>
              <a:solidFill>
                <a:schemeClr val="bg1"/>
              </a:solidFill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ovéPole 7"/>
                <p:cNvSpPr txBox="1"/>
                <p:nvPr/>
              </p:nvSpPr>
              <p:spPr>
                <a:xfrm>
                  <a:off x="4573259" y="1962573"/>
                  <a:ext cx="334732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cs-CZ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č</a:t>
                  </a:r>
                  <a:r>
                    <a:rPr lang="cs-CZ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len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cs-CZ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musíme dopočítat</a:t>
                  </a:r>
                  <a:endParaRPr lang="cs-CZ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8" name="TextovéPole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73259" y="1962573"/>
                  <a:ext cx="3347327" cy="461665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2732" t="-10526" r="-2368" b="-28947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4964007" y="2585308"/>
                <a:ext cx="201459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+5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4007" y="2585308"/>
                <a:ext cx="2014590" cy="461665"/>
              </a:xfrm>
              <a:prstGeom prst="rect">
                <a:avLst/>
              </a:prstGeom>
              <a:blipFill rotWithShape="0">
                <a:blip r:embed="rId7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4964007" y="3046973"/>
                <a:ext cx="248228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=−12+5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∙5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4007" y="3046973"/>
                <a:ext cx="2482283" cy="461665"/>
              </a:xfrm>
              <a:prstGeom prst="rect">
                <a:avLst/>
              </a:prstGeom>
              <a:blipFill rotWithShape="0">
                <a:blip r:embed="rId8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7282517" y="3046973"/>
                <a:ext cx="92416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=13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2517" y="3046973"/>
                <a:ext cx="924164" cy="46166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Skupina 15"/>
          <p:cNvGrpSpPr/>
          <p:nvPr/>
        </p:nvGrpSpPr>
        <p:grpSpPr>
          <a:xfrm>
            <a:off x="2611585" y="2606016"/>
            <a:ext cx="1961674" cy="671789"/>
            <a:chOff x="2611585" y="2606016"/>
            <a:chExt cx="1961674" cy="671789"/>
          </a:xfrm>
        </p:grpSpPr>
        <p:cxnSp>
          <p:nvCxnSpPr>
            <p:cNvPr id="14" name="Přímá spojnice se šipkou 13"/>
            <p:cNvCxnSpPr/>
            <p:nvPr/>
          </p:nvCxnSpPr>
          <p:spPr>
            <a:xfrm flipH="1" flipV="1">
              <a:off x="3111690" y="2920621"/>
              <a:ext cx="1461569" cy="357184"/>
            </a:xfrm>
            <a:prstGeom prst="straightConnector1">
              <a:avLst/>
            </a:prstGeom>
            <a:ln w="28575">
              <a:solidFill>
                <a:schemeClr val="bg1">
                  <a:alpha val="6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ovéPole 14"/>
                <p:cNvSpPr txBox="1"/>
                <p:nvPr/>
              </p:nvSpPr>
              <p:spPr>
                <a:xfrm>
                  <a:off x="2611585" y="2606016"/>
                  <a:ext cx="60946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oMath>
                    </m:oMathPara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15" name="TextovéPole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11585" y="2606016"/>
                  <a:ext cx="609462" cy="461665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818866" y="3138279"/>
                <a:ext cx="11554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sub>
                      </m:sSub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866" y="3138279"/>
                <a:ext cx="1155445" cy="461665"/>
              </a:xfrm>
              <a:prstGeom prst="rect">
                <a:avLst/>
              </a:prstGeom>
              <a:blipFill rotWithShape="0">
                <a:blip r:embed="rId11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ovéPole 5"/>
          <p:cNvSpPr txBox="1"/>
          <p:nvPr/>
        </p:nvSpPr>
        <p:spPr>
          <a:xfrm>
            <a:off x="411799" y="3731015"/>
            <a:ext cx="82493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malého počtu členů můžeme zkontrolovat, že vzorec „funguje“.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411799" y="4291161"/>
            <a:ext cx="64251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Vypočteme hodnoty prvních šesti členů a sečteme.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Skupina 21"/>
          <p:cNvGrpSpPr/>
          <p:nvPr/>
        </p:nvGrpSpPr>
        <p:grpSpPr>
          <a:xfrm>
            <a:off x="818866" y="4752826"/>
            <a:ext cx="5258747" cy="904161"/>
            <a:chOff x="818866" y="4752826"/>
            <a:chExt cx="5258747" cy="90416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ovéPole 17"/>
                <p:cNvSpPr txBox="1"/>
                <p:nvPr/>
              </p:nvSpPr>
              <p:spPr>
                <a:xfrm>
                  <a:off x="818866" y="4752826"/>
                  <a:ext cx="525874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=−12,  </m:t>
                        </m:r>
                        <m:sSub>
                          <m:sSubPr>
                            <m:ctrlPr>
                              <a:rPr lang="cs-CZ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=−7,  </m:t>
                        </m:r>
                        <m:sSub>
                          <m:sSubPr>
                            <m:ctrlPr>
                              <a:rPr lang="cs-CZ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=−2</m:t>
                        </m:r>
                      </m:oMath>
                    </m:oMathPara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18" name="TextovéPole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8866" y="4752826"/>
                  <a:ext cx="5258747" cy="461665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 b="-4000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ovéPole 19"/>
                <p:cNvSpPr txBox="1"/>
                <p:nvPr/>
              </p:nvSpPr>
              <p:spPr>
                <a:xfrm>
                  <a:off x="867950" y="5195322"/>
                  <a:ext cx="505426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=3,        </m:t>
                        </m:r>
                        <m:sSub>
                          <m:sSubPr>
                            <m:ctrlPr>
                              <a:rPr lang="cs-CZ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=8,     </m:t>
                        </m:r>
                        <m:sSub>
                          <m:sSubPr>
                            <m:ctrlPr>
                              <a:rPr lang="cs-CZ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=13</m:t>
                        </m:r>
                      </m:oMath>
                    </m:oMathPara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20" name="TextovéPole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7950" y="5195322"/>
                  <a:ext cx="5054268" cy="461665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 b="-3947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ovéPole 20"/>
              <p:cNvSpPr txBox="1"/>
              <p:nvPr/>
            </p:nvSpPr>
            <p:spPr>
              <a:xfrm>
                <a:off x="867950" y="5656987"/>
                <a:ext cx="661168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=−12−7−2+3+8+13=−21+24=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21" name="TextovéPol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7950" y="5656987"/>
                <a:ext cx="6611682" cy="461665"/>
              </a:xfrm>
              <a:prstGeom prst="rect">
                <a:avLst/>
              </a:prstGeom>
              <a:blipFill rotWithShape="0">
                <a:blip r:embed="rId14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2" name="Skupina 31"/>
          <p:cNvGrpSpPr/>
          <p:nvPr/>
        </p:nvGrpSpPr>
        <p:grpSpPr>
          <a:xfrm>
            <a:off x="982639" y="6082164"/>
            <a:ext cx="6463651" cy="36488"/>
            <a:chOff x="982639" y="6082164"/>
            <a:chExt cx="6463651" cy="36488"/>
          </a:xfrm>
        </p:grpSpPr>
        <p:cxnSp>
          <p:nvCxnSpPr>
            <p:cNvPr id="24" name="Přímá spojnice 23"/>
            <p:cNvCxnSpPr/>
            <p:nvPr/>
          </p:nvCxnSpPr>
          <p:spPr>
            <a:xfrm>
              <a:off x="982639" y="6118652"/>
              <a:ext cx="313898" cy="0"/>
            </a:xfrm>
            <a:prstGeom prst="line">
              <a:avLst/>
            </a:prstGeom>
            <a:ln w="38100">
              <a:solidFill>
                <a:schemeClr val="bg1">
                  <a:alpha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Přímá spojnice 30"/>
            <p:cNvCxnSpPr/>
            <p:nvPr/>
          </p:nvCxnSpPr>
          <p:spPr>
            <a:xfrm>
              <a:off x="7083188" y="6082164"/>
              <a:ext cx="363102" cy="0"/>
            </a:xfrm>
            <a:prstGeom prst="line">
              <a:avLst/>
            </a:prstGeom>
            <a:ln w="38100">
              <a:solidFill>
                <a:schemeClr val="bg1">
                  <a:alpha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999965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9" grpId="0"/>
      <p:bldP spid="11" grpId="0"/>
      <p:bldP spid="12" grpId="0"/>
      <p:bldP spid="5" grpId="0"/>
      <p:bldP spid="6" grpId="0"/>
      <p:bldP spid="13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ovéPole 15"/>
          <p:cNvSpPr txBox="1"/>
          <p:nvPr/>
        </p:nvSpPr>
        <p:spPr>
          <a:xfrm>
            <a:off x="4114800" y="2975212"/>
            <a:ext cx="6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ovéPole 18"/>
              <p:cNvSpPr txBox="1"/>
              <p:nvPr/>
            </p:nvSpPr>
            <p:spPr>
              <a:xfrm>
                <a:off x="614150" y="436728"/>
                <a:ext cx="7867859" cy="11387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Úloha 2</a:t>
                </a:r>
              </a:p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Určete součet prvních 150 členů aritmetické posloupnosti, kde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cs-CZ" sz="24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𝟏𝟔</m:t>
                          </m:r>
                        </m:sub>
                      </m:sSub>
                      <m:r>
                        <a:rPr lang="cs-CZ" sz="2400" b="1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=−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𝟐𝟎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cs-CZ" sz="24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cs-CZ" sz="24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𝟐𝟎</m:t>
                          </m:r>
                        </m:sub>
                      </m:sSub>
                      <m:r>
                        <a:rPr lang="cs-CZ" sz="2400" b="1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=−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𝟏𝟒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TextovéPol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150" y="436728"/>
                <a:ext cx="7867859" cy="1138773"/>
              </a:xfrm>
              <a:prstGeom prst="rect">
                <a:avLst/>
              </a:prstGeom>
              <a:blipFill rotWithShape="0">
                <a:blip r:embed="rId2"/>
                <a:stretch>
                  <a:fillRect l="-1240" t="-3226" r="-233" b="-107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ovéPole 20"/>
              <p:cNvSpPr txBox="1"/>
              <p:nvPr/>
            </p:nvSpPr>
            <p:spPr>
              <a:xfrm>
                <a:off x="614150" y="1575501"/>
                <a:ext cx="3256404" cy="7913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150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150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150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1" name="TextovéPol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150" y="1575501"/>
                <a:ext cx="3256404" cy="79130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ovéPole 25"/>
          <p:cNvSpPr txBox="1"/>
          <p:nvPr/>
        </p:nvSpPr>
        <p:spPr>
          <a:xfrm>
            <a:off x="612547" y="2469179"/>
            <a:ext cx="78694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Hodnoty obou potřebných členů musíme vypočítat s využitím </a:t>
            </a:r>
          </a:p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zadaných údajů.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614150" y="3505581"/>
            <a:ext cx="26244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nejdříve diferenci: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ovéPole 28"/>
              <p:cNvSpPr txBox="1"/>
              <p:nvPr/>
            </p:nvSpPr>
            <p:spPr>
              <a:xfrm>
                <a:off x="3503273" y="3505581"/>
                <a:ext cx="208961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+4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9" name="TextovéPol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3273" y="3505581"/>
                <a:ext cx="2089611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1170" r="-2632" b="-1639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ovéPole 29"/>
              <p:cNvSpPr txBox="1"/>
              <p:nvPr/>
            </p:nvSpPr>
            <p:spPr>
              <a:xfrm>
                <a:off x="3282283" y="3874913"/>
                <a:ext cx="253159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−14=−20+4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0" name="TextovéPol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2283" y="3874913"/>
                <a:ext cx="2531590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ovéPole 30"/>
              <p:cNvSpPr txBox="1"/>
              <p:nvPr/>
            </p:nvSpPr>
            <p:spPr>
              <a:xfrm>
                <a:off x="3671248" y="4249465"/>
                <a:ext cx="12598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=1,5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1" name="TextovéPol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1248" y="4249465"/>
                <a:ext cx="1259832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ovéPole 31"/>
              <p:cNvSpPr txBox="1"/>
              <p:nvPr/>
            </p:nvSpPr>
            <p:spPr>
              <a:xfrm>
                <a:off x="614150" y="4711130"/>
                <a:ext cx="13909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člen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cs-CZ" dirty="0" smtClean="0"/>
                  <a:t> </a:t>
                </a:r>
                <a:endParaRPr lang="cs-CZ" dirty="0"/>
              </a:p>
            </p:txBody>
          </p:sp>
        </mc:Choice>
        <mc:Fallback xmlns="">
          <p:sp>
            <p:nvSpPr>
              <p:cNvPr id="32" name="TextovéPole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150" y="4711130"/>
                <a:ext cx="1390958" cy="461665"/>
              </a:xfrm>
              <a:prstGeom prst="rect">
                <a:avLst/>
              </a:prstGeom>
              <a:blipFill rotWithShape="0">
                <a:blip r:embed="rId7"/>
                <a:stretch>
                  <a:fillRect l="-7018" t="-10526" b="-28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ovéPole 33"/>
              <p:cNvSpPr txBox="1"/>
              <p:nvPr/>
            </p:nvSpPr>
            <p:spPr>
              <a:xfrm>
                <a:off x="614150" y="5175746"/>
                <a:ext cx="230723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+15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4" name="TextovéPole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150" y="5175746"/>
                <a:ext cx="2307235" cy="461665"/>
              </a:xfrm>
              <a:prstGeom prst="rect">
                <a:avLst/>
              </a:prstGeom>
              <a:blipFill rotWithShape="0">
                <a:blip r:embed="rId8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ovéPole 34"/>
              <p:cNvSpPr txBox="1"/>
              <p:nvPr/>
            </p:nvSpPr>
            <p:spPr>
              <a:xfrm>
                <a:off x="445129" y="5675693"/>
                <a:ext cx="296247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b="0" dirty="0" smtClean="0"/>
                  <a:t>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−20=</m:t>
                    </m:r>
                    <m:sSub>
                      <m:sSub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+15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∙1,5</m:t>
                    </m:r>
                  </m:oMath>
                </a14:m>
                <a:endParaRPr lang="cs-CZ" sz="2400" dirty="0"/>
              </a:p>
            </p:txBody>
          </p:sp>
        </mc:Choice>
        <mc:Fallback xmlns="">
          <p:sp>
            <p:nvSpPr>
              <p:cNvPr id="35" name="TextovéPole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129" y="5675693"/>
                <a:ext cx="2962478" cy="461665"/>
              </a:xfrm>
              <a:prstGeom prst="rect">
                <a:avLst/>
              </a:prstGeom>
              <a:blipFill rotWithShape="0">
                <a:blip r:embed="rId9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ovéPole 35"/>
              <p:cNvSpPr txBox="1"/>
              <p:nvPr/>
            </p:nvSpPr>
            <p:spPr>
              <a:xfrm>
                <a:off x="614150" y="6097668"/>
                <a:ext cx="184563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b="0" dirty="0" smtClean="0"/>
                  <a:t>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=−42,5</m:t>
                    </m:r>
                  </m:oMath>
                </a14:m>
                <a:endParaRPr lang="cs-CZ" sz="2400" dirty="0"/>
              </a:p>
            </p:txBody>
          </p:sp>
        </mc:Choice>
        <mc:Fallback xmlns="">
          <p:sp>
            <p:nvSpPr>
              <p:cNvPr id="36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150" y="6097668"/>
                <a:ext cx="1845633" cy="461665"/>
              </a:xfrm>
              <a:prstGeom prst="rect">
                <a:avLst/>
              </a:prstGeom>
              <a:blipFill rotWithShape="0">
                <a:blip r:embed="rId10"/>
                <a:stretch>
                  <a:fillRect r="-330" b="-3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ovéPole 36"/>
              <p:cNvSpPr txBox="1"/>
              <p:nvPr/>
            </p:nvSpPr>
            <p:spPr>
              <a:xfrm>
                <a:off x="4770043" y="4711130"/>
                <a:ext cx="160095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člen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150</m:t>
                        </m:r>
                      </m:sub>
                    </m:sSub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7" name="TextovéPole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0043" y="4711130"/>
                <a:ext cx="1600951" cy="461665"/>
              </a:xfrm>
              <a:prstGeom prst="rect">
                <a:avLst/>
              </a:prstGeom>
              <a:blipFill rotWithShape="0">
                <a:blip r:embed="rId11"/>
                <a:stretch>
                  <a:fillRect l="-5703" t="-10526" b="-28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ovéPole 40"/>
              <p:cNvSpPr txBox="1"/>
              <p:nvPr/>
            </p:nvSpPr>
            <p:spPr>
              <a:xfrm>
                <a:off x="4770043" y="5214028"/>
                <a:ext cx="260699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150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+149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1" name="TextovéPole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0043" y="5214028"/>
                <a:ext cx="2606996" cy="461665"/>
              </a:xfrm>
              <a:prstGeom prst="rect">
                <a:avLst/>
              </a:prstGeom>
              <a:blipFill rotWithShape="0">
                <a:blip r:embed="rId12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ovéPole 42"/>
              <p:cNvSpPr txBox="1"/>
              <p:nvPr/>
            </p:nvSpPr>
            <p:spPr>
              <a:xfrm>
                <a:off x="4770043" y="5675693"/>
                <a:ext cx="353955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150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=−42,5+149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∙1,5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3" name="TextovéPole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0043" y="5675693"/>
                <a:ext cx="3539559" cy="461665"/>
              </a:xfrm>
              <a:prstGeom prst="rect">
                <a:avLst/>
              </a:prstGeom>
              <a:blipFill rotWithShape="0">
                <a:blip r:embed="rId13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ovéPole 43"/>
              <p:cNvSpPr txBox="1"/>
              <p:nvPr/>
            </p:nvSpPr>
            <p:spPr>
              <a:xfrm>
                <a:off x="4793575" y="6137358"/>
                <a:ext cx="174624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150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=181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4" name="TextovéPole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575" y="6137358"/>
                <a:ext cx="1746247" cy="461665"/>
              </a:xfrm>
              <a:prstGeom prst="rect">
                <a:avLst/>
              </a:prstGeom>
              <a:blipFill rotWithShape="0">
                <a:blip r:embed="rId14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ovéPole 44"/>
              <p:cNvSpPr txBox="1"/>
              <p:nvPr/>
            </p:nvSpPr>
            <p:spPr>
              <a:xfrm>
                <a:off x="3870554" y="1766644"/>
                <a:ext cx="351301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𝟏𝟓𝟎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=75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−42,5+181</m:t>
                          </m:r>
                        </m:e>
                      </m: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5" name="TextovéPole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0554" y="1766644"/>
                <a:ext cx="3513013" cy="461665"/>
              </a:xfrm>
              <a:prstGeom prst="rect">
                <a:avLst/>
              </a:prstGeom>
              <a:blipFill rotWithShape="0">
                <a:blip r:embed="rId15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ovéPole 45"/>
              <p:cNvSpPr txBox="1"/>
              <p:nvPr/>
            </p:nvSpPr>
            <p:spPr>
              <a:xfrm>
                <a:off x="7126958" y="1766643"/>
                <a:ext cx="18715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𝟑𝟖𝟕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46" name="TextovéPole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6958" y="1766643"/>
                <a:ext cx="1871538" cy="461665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4" name="Skupina 53"/>
          <p:cNvGrpSpPr/>
          <p:nvPr/>
        </p:nvGrpSpPr>
        <p:grpSpPr>
          <a:xfrm>
            <a:off x="3870554" y="2162297"/>
            <a:ext cx="5127942" cy="66011"/>
            <a:chOff x="3870554" y="2162297"/>
            <a:chExt cx="5127942" cy="66011"/>
          </a:xfrm>
        </p:grpSpPr>
        <p:cxnSp>
          <p:nvCxnSpPr>
            <p:cNvPr id="48" name="Přímá spojnice 47"/>
            <p:cNvCxnSpPr/>
            <p:nvPr/>
          </p:nvCxnSpPr>
          <p:spPr>
            <a:xfrm>
              <a:off x="3870554" y="2228308"/>
              <a:ext cx="783333" cy="0"/>
            </a:xfrm>
            <a:prstGeom prst="line">
              <a:avLst/>
            </a:prstGeom>
            <a:ln w="38100">
              <a:solidFill>
                <a:schemeClr val="bg1">
                  <a:alpha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Přímá spojnice 52"/>
            <p:cNvCxnSpPr/>
            <p:nvPr/>
          </p:nvCxnSpPr>
          <p:spPr>
            <a:xfrm>
              <a:off x="7588155" y="2162297"/>
              <a:ext cx="1410341" cy="0"/>
            </a:xfrm>
            <a:prstGeom prst="line">
              <a:avLst/>
            </a:prstGeom>
            <a:ln w="38100">
              <a:solidFill>
                <a:schemeClr val="bg1">
                  <a:alpha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504289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6" grpId="0"/>
      <p:bldP spid="27" grpId="0"/>
      <p:bldP spid="29" grpId="0"/>
      <p:bldP spid="30" grpId="0"/>
      <p:bldP spid="31" grpId="0"/>
      <p:bldP spid="32" grpId="0"/>
      <p:bldP spid="34" grpId="0"/>
      <p:bldP spid="35" grpId="0"/>
      <p:bldP spid="36" grpId="0"/>
      <p:bldP spid="37" grpId="0"/>
      <p:bldP spid="41" grpId="0"/>
      <p:bldP spid="43" grpId="0"/>
      <p:bldP spid="44" grpId="0"/>
      <p:bldP spid="45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614149" y="450375"/>
                <a:ext cx="7396577" cy="11387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Úloha 3</a:t>
                </a:r>
              </a:p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aritmetické posloupnosti je součet prvních n členů </a:t>
                </a:r>
                <a:r>
                  <a:rPr lang="cs-CZ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180</a:t>
                </a:r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Kolik členů jsme sečetli, pokud platí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e>
                      <m:sub>
                        <m:r>
                          <a:rPr lang="cs-CZ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  <m:r>
                      <a:rPr lang="cs-CZ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</m:t>
                    </m:r>
                    <m:r>
                      <a:rPr lang="cs-CZ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𝟖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 </m:t>
                    </m:r>
                    <m:sSub>
                      <m:sSubPr>
                        <m:ctrlPr>
                          <a:rPr lang="cs-CZ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e>
                      <m:sub>
                        <m:r>
                          <a:rPr lang="cs-CZ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sub>
                    </m:sSub>
                    <m:r>
                      <a:rPr lang="cs-CZ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</m:t>
                    </m:r>
                    <m:r>
                      <a:rPr lang="cs-CZ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𝟒</m:t>
                    </m:r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?</a:t>
                </a:r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149" y="450375"/>
                <a:ext cx="7396577" cy="1138773"/>
              </a:xfrm>
              <a:prstGeom prst="rect">
                <a:avLst/>
              </a:prstGeom>
              <a:blipFill rotWithShape="0">
                <a:blip r:embed="rId2"/>
                <a:stretch>
                  <a:fillRect l="-1319" t="-3209" r="-247" b="-112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614149" y="1589148"/>
                <a:ext cx="568739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známe: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=−8,</m:t>
                    </m:r>
                    <m:sSub>
                      <m:sSub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=−4,</m:t>
                    </m:r>
                    <m:sSub>
                      <m:sSub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=180</m:t>
                    </m:r>
                  </m:oMath>
                </a14:m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149" y="1589148"/>
                <a:ext cx="5687391" cy="461665"/>
              </a:xfrm>
              <a:prstGeom prst="rect">
                <a:avLst/>
              </a:prstGeom>
              <a:blipFill rotWithShape="0">
                <a:blip r:embed="rId3"/>
                <a:stretch>
                  <a:fillRect l="-1715" t="-10667" b="-30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614149" y="2050813"/>
                <a:ext cx="27247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hledáme: 	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 ?</m:t>
                    </m:r>
                  </m:oMath>
                </a14:m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149" y="2050813"/>
                <a:ext cx="2724785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3579" t="-10526" b="-28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ovéPole 4"/>
          <p:cNvSpPr txBox="1"/>
          <p:nvPr/>
        </p:nvSpPr>
        <p:spPr>
          <a:xfrm>
            <a:off x="614149" y="2358589"/>
            <a:ext cx="78951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----------------------------------------------------------------------------------------------------------------------------------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614149" y="2559477"/>
                <a:ext cx="2592505" cy="7224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  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149" y="2559477"/>
                <a:ext cx="2592505" cy="72244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542750" y="3278490"/>
                <a:ext cx="2735301" cy="7224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180= 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(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750" y="3278490"/>
                <a:ext cx="2735301" cy="72244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3854716" y="2512477"/>
                <a:ext cx="489364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ze zadaných členů vypočteme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4716" y="2512477"/>
                <a:ext cx="4893647" cy="461665"/>
              </a:xfrm>
              <a:prstGeom prst="rect">
                <a:avLst/>
              </a:prstGeom>
              <a:blipFill rotWithShape="0">
                <a:blip r:embed="rId7"/>
                <a:stretch>
                  <a:fillRect l="-1868" t="-10526" b="-28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4872250" y="2897197"/>
                <a:ext cx="202170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2250" y="2897197"/>
                <a:ext cx="2021707" cy="461665"/>
              </a:xfrm>
              <a:prstGeom prst="rect">
                <a:avLst/>
              </a:prstGeom>
              <a:blipFill rotWithShape="0">
                <a:blip r:embed="rId8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4787226" y="3278490"/>
                <a:ext cx="219175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−4=−8+2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7226" y="3278490"/>
                <a:ext cx="2191754" cy="46166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6902794" y="3288372"/>
                <a:ext cx="160646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⇒   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𝒅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2794" y="3288372"/>
                <a:ext cx="1606465" cy="461665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ovéPole 11"/>
          <p:cNvSpPr txBox="1"/>
          <p:nvPr/>
        </p:nvSpPr>
        <p:spPr>
          <a:xfrm>
            <a:off x="3854716" y="3589693"/>
            <a:ext cx="50481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----------------------------------------------------------------------------------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4872250" y="3770099"/>
                <a:ext cx="184467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2250" y="3770099"/>
                <a:ext cx="1844671" cy="461665"/>
              </a:xfrm>
              <a:prstGeom prst="rect">
                <a:avLst/>
              </a:prstGeom>
              <a:blipFill rotWithShape="0">
                <a:blip r:embed="rId11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4804987" y="4128301"/>
                <a:ext cx="191193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−8=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4987" y="4128301"/>
                <a:ext cx="1911934" cy="461665"/>
              </a:xfrm>
              <a:prstGeom prst="rect">
                <a:avLst/>
              </a:prstGeom>
              <a:blipFill rotWithShape="0">
                <a:blip r:embed="rId12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6743393" y="4101338"/>
                <a:ext cx="222676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⇒   </m:t>
                      </m:r>
                      <m:sSub>
                        <m:sSub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3393" y="4101338"/>
                <a:ext cx="2226763" cy="461665"/>
              </a:xfrm>
              <a:prstGeom prst="rect">
                <a:avLst/>
              </a:prstGeom>
              <a:blipFill rotWithShape="0">
                <a:blip r:embed="rId13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ovéPole 15"/>
          <p:cNvSpPr txBox="1"/>
          <p:nvPr/>
        </p:nvSpPr>
        <p:spPr>
          <a:xfrm>
            <a:off x="3854716" y="4435632"/>
            <a:ext cx="50481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----------------------------------------------------------------------------------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542750" y="3989172"/>
                <a:ext cx="2407390" cy="7224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180=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(−10+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750" y="3989172"/>
                <a:ext cx="2407390" cy="722442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ovéPole 20"/>
              <p:cNvSpPr txBox="1"/>
              <p:nvPr/>
            </p:nvSpPr>
            <p:spPr>
              <a:xfrm>
                <a:off x="3854716" y="4603891"/>
                <a:ext cx="4960589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buFontTx/>
                  <a:buChar char="-"/>
                </a:pPr>
                <a:r>
                  <a:rPr lang="cs-CZ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eště musíme vyjádřit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tak, aby </a:t>
                </a:r>
              </a:p>
              <a:p>
                <a:r>
                  <a:rPr lang="cs-CZ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v rovnici zůstala jediná neznámá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1" name="TextovéPol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4716" y="4603891"/>
                <a:ext cx="4960589" cy="830997"/>
              </a:xfrm>
              <a:prstGeom prst="rect">
                <a:avLst/>
              </a:prstGeom>
              <a:blipFill rotWithShape="0">
                <a:blip r:embed="rId15"/>
                <a:stretch>
                  <a:fillRect l="-1597" t="-5839" b="-1532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ovéPole 21"/>
              <p:cNvSpPr txBox="1"/>
              <p:nvPr/>
            </p:nvSpPr>
            <p:spPr>
              <a:xfrm>
                <a:off x="4872250" y="5372314"/>
                <a:ext cx="283757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2" name="TextovéPol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2250" y="5372314"/>
                <a:ext cx="2837572" cy="461665"/>
              </a:xfrm>
              <a:prstGeom prst="rect">
                <a:avLst/>
              </a:prstGeom>
              <a:blipFill rotWithShape="0">
                <a:blip r:embed="rId16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ovéPole 22"/>
              <p:cNvSpPr txBox="1"/>
              <p:nvPr/>
            </p:nvSpPr>
            <p:spPr>
              <a:xfrm>
                <a:off x="4872250" y="5832960"/>
                <a:ext cx="330526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=−10+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cs-CZ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3" name="TextovéPol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2250" y="5832960"/>
                <a:ext cx="3305264" cy="461665"/>
              </a:xfrm>
              <a:prstGeom prst="rect">
                <a:avLst/>
              </a:prstGeom>
              <a:blipFill rotWithShape="0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ovéPole 23"/>
              <p:cNvSpPr txBox="1"/>
              <p:nvPr/>
            </p:nvSpPr>
            <p:spPr>
              <a:xfrm>
                <a:off x="4872250" y="6294625"/>
                <a:ext cx="236628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</m:sub>
                      </m:sSub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=+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𝟏𝟐</m:t>
                      </m:r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24" name="TextovéPol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2250" y="6294625"/>
                <a:ext cx="2366289" cy="461665"/>
              </a:xfrm>
              <a:prstGeom prst="rect">
                <a:avLst/>
              </a:prstGeom>
              <a:blipFill rotWithShape="0">
                <a:blip r:embed="rId18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ovéPole 24"/>
              <p:cNvSpPr txBox="1"/>
              <p:nvPr/>
            </p:nvSpPr>
            <p:spPr>
              <a:xfrm>
                <a:off x="2730209" y="4115839"/>
                <a:ext cx="145527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−12)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5" name="TextovéPol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0209" y="4115839"/>
                <a:ext cx="1455270" cy="461665"/>
              </a:xfrm>
              <a:prstGeom prst="rect">
                <a:avLst/>
              </a:prstGeom>
              <a:blipFill rotWithShape="0">
                <a:blip r:embed="rId19"/>
                <a:stretch>
                  <a:fillRect r="-418" b="-1973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ovéPole 25"/>
              <p:cNvSpPr txBox="1"/>
              <p:nvPr/>
            </p:nvSpPr>
            <p:spPr>
              <a:xfrm>
                <a:off x="542750" y="4699150"/>
                <a:ext cx="23912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180=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−11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6" name="TextovéPol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750" y="4699150"/>
                <a:ext cx="2391232" cy="461665"/>
              </a:xfrm>
              <a:prstGeom prst="rect">
                <a:avLst/>
              </a:prstGeom>
              <a:blipFill rotWithShape="0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ovéPole 26"/>
              <p:cNvSpPr txBox="1"/>
              <p:nvPr/>
            </p:nvSpPr>
            <p:spPr>
              <a:xfrm>
                <a:off x="773724" y="5602127"/>
                <a:ext cx="286450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=20</m:t>
                    </m:r>
                  </m:oMath>
                </a14:m>
                <a:r>
                  <a:rPr lang="cs-CZ" sz="2400" dirty="0" smtClean="0"/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cs-CZ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cs-CZ" sz="2400" b="0" i="1" dirty="0" smtClean="0">
                        <a:latin typeface="Cambria Math" panose="02040503050406030204" pitchFamily="18" charset="0"/>
                      </a:rPr>
                      <m:t>=−9</m:t>
                    </m:r>
                  </m:oMath>
                </a14:m>
                <a:r>
                  <a:rPr lang="cs-CZ" sz="2400" dirty="0" smtClean="0"/>
                  <a:t>   </a:t>
                </a:r>
                <a:endParaRPr lang="cs-CZ" sz="2400" dirty="0"/>
              </a:p>
            </p:txBody>
          </p:sp>
        </mc:Choice>
        <mc:Fallback xmlns="">
          <p:sp>
            <p:nvSpPr>
              <p:cNvPr id="27" name="TextovéPol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724" y="5602127"/>
                <a:ext cx="2864502" cy="461665"/>
              </a:xfrm>
              <a:prstGeom prst="rect">
                <a:avLst/>
              </a:prstGeom>
              <a:blipFill rotWithShape="0">
                <a:blip r:embed="rId21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2" name="Skupina 31"/>
          <p:cNvGrpSpPr/>
          <p:nvPr/>
        </p:nvGrpSpPr>
        <p:grpSpPr>
          <a:xfrm>
            <a:off x="2205975" y="5602127"/>
            <a:ext cx="1147027" cy="461665"/>
            <a:chOff x="2205975" y="5602127"/>
            <a:chExt cx="1147027" cy="461665"/>
          </a:xfrm>
        </p:grpSpPr>
        <p:cxnSp>
          <p:nvCxnSpPr>
            <p:cNvPr id="29" name="Přímá spojnice 28"/>
            <p:cNvCxnSpPr>
              <a:stCxn id="27" idx="2"/>
            </p:cNvCxnSpPr>
            <p:nvPr/>
          </p:nvCxnSpPr>
          <p:spPr>
            <a:xfrm flipV="1">
              <a:off x="2205975" y="5602127"/>
              <a:ext cx="1147027" cy="461665"/>
            </a:xfrm>
            <a:prstGeom prst="line">
              <a:avLst/>
            </a:prstGeom>
            <a:ln w="38100">
              <a:solidFill>
                <a:schemeClr val="bg1">
                  <a:alpha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Přímá spojnice 30"/>
            <p:cNvCxnSpPr>
              <a:stCxn id="27" idx="0"/>
            </p:cNvCxnSpPr>
            <p:nvPr/>
          </p:nvCxnSpPr>
          <p:spPr>
            <a:xfrm>
              <a:off x="2205975" y="5602127"/>
              <a:ext cx="1072076" cy="461665"/>
            </a:xfrm>
            <a:prstGeom prst="line">
              <a:avLst/>
            </a:prstGeom>
            <a:ln w="38100">
              <a:solidFill>
                <a:schemeClr val="bg1">
                  <a:alpha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Přímá spojnice 33"/>
          <p:cNvCxnSpPr/>
          <p:nvPr/>
        </p:nvCxnSpPr>
        <p:spPr>
          <a:xfrm>
            <a:off x="773724" y="6063792"/>
            <a:ext cx="1195753" cy="0"/>
          </a:xfrm>
          <a:prstGeom prst="line">
            <a:avLst/>
          </a:prstGeom>
          <a:ln w="38100">
            <a:solidFill>
              <a:schemeClr val="bg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/>
          <p:nvPr/>
        </p:nvCxnSpPr>
        <p:spPr>
          <a:xfrm>
            <a:off x="773724" y="6182084"/>
            <a:ext cx="1195753" cy="0"/>
          </a:xfrm>
          <a:prstGeom prst="line">
            <a:avLst/>
          </a:prstGeom>
          <a:ln w="38100">
            <a:solidFill>
              <a:schemeClr val="bg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38096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27797" y="887104"/>
            <a:ext cx="76386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Úloha 4</a:t>
            </a:r>
          </a:p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Určete součet všech dvojciferných sudých přirozených čísel.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541301" y="1656545"/>
                <a:ext cx="2592505" cy="9378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cs-CZ" sz="2400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cs-CZ" sz="24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24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cs-CZ" sz="2400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301" y="1656545"/>
                <a:ext cx="2592505" cy="93788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ovéPole 5"/>
          <p:cNvSpPr txBox="1"/>
          <p:nvPr/>
        </p:nvSpPr>
        <p:spPr>
          <a:xfrm>
            <a:off x="5431809" y="1784292"/>
            <a:ext cx="16081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 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 známe?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5577554" y="2245957"/>
                <a:ext cx="131664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=10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7554" y="2245957"/>
                <a:ext cx="1316642" cy="461665"/>
              </a:xfrm>
              <a:prstGeom prst="rect">
                <a:avLst/>
              </a:prstGeom>
              <a:blipFill rotWithShape="0">
                <a:blip r:embed="rId3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5577554" y="2707622"/>
                <a:ext cx="13436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=98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7554" y="2707622"/>
                <a:ext cx="1343638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5729968" y="3169287"/>
                <a:ext cx="119122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=45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9968" y="3169287"/>
                <a:ext cx="1191224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627797" y="2449966"/>
                <a:ext cx="2654766" cy="7913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45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(10+98)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797" y="2449966"/>
                <a:ext cx="2654766" cy="79130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627797" y="3378166"/>
                <a:ext cx="17870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</m:sub>
                      </m:sSub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𝟒𝟑𝟎</m:t>
                      </m:r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797" y="3378166"/>
                <a:ext cx="1787028" cy="461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Přímá spojnice 13"/>
          <p:cNvCxnSpPr/>
          <p:nvPr/>
        </p:nvCxnSpPr>
        <p:spPr>
          <a:xfrm>
            <a:off x="764275" y="3839831"/>
            <a:ext cx="1650550" cy="0"/>
          </a:xfrm>
          <a:prstGeom prst="line">
            <a:avLst/>
          </a:prstGeom>
          <a:ln w="38100">
            <a:solidFill>
              <a:schemeClr val="bg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627797" y="4476465"/>
            <a:ext cx="786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Součet všech sudých dvojciferných přirozených čísel je 2 430.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8474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4149" y="532263"/>
            <a:ext cx="8270213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Úloha 5</a:t>
            </a:r>
          </a:p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Kolik konzerv je třeba dát do spodní řady, chceme-li 189 konzerv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spořádat do čtrnácti řad nad sebou tak, aby v každé následující </a:t>
            </a:r>
          </a:p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řadě bylo vždy o jednu konzervu méně? Kolik konzerv bude pak </a:t>
            </a:r>
          </a:p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 horní řadě?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14149" y="2409700"/>
            <a:ext cx="15584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 známe?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2562791" y="2409698"/>
                <a:ext cx="158004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=189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2791" y="2409698"/>
                <a:ext cx="1580048" cy="461665"/>
              </a:xfrm>
              <a:prstGeom prst="rect">
                <a:avLst/>
              </a:prstGeom>
              <a:blipFill rotWithShape="0">
                <a:blip r:embed="rId2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2723540" y="2871363"/>
                <a:ext cx="12585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=14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3540" y="2871363"/>
                <a:ext cx="1258550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2723540" y="3333026"/>
                <a:ext cx="109472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3540" y="3333026"/>
                <a:ext cx="1094722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ovéPole 6"/>
          <p:cNvSpPr txBox="1"/>
          <p:nvPr/>
        </p:nvSpPr>
        <p:spPr>
          <a:xfrm>
            <a:off x="4537231" y="2409697"/>
            <a:ext cx="18822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 počítáme?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6735535" y="2409696"/>
                <a:ext cx="102117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5535" y="2409696"/>
                <a:ext cx="1021177" cy="461665"/>
              </a:xfrm>
              <a:prstGeom prst="rect">
                <a:avLst/>
              </a:prstGeom>
              <a:blipFill rotWithShape="0">
                <a:blip r:embed="rId5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ovéPole 8"/>
          <p:cNvSpPr txBox="1"/>
          <p:nvPr/>
        </p:nvSpPr>
        <p:spPr>
          <a:xfrm>
            <a:off x="614149" y="3640802"/>
            <a:ext cx="81323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---------------------------------------------------------------------------------------------------------------------------------------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943663" y="3799066"/>
                <a:ext cx="2457852" cy="7224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663" y="3799066"/>
                <a:ext cx="2457852" cy="72244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721679" y="4506450"/>
                <a:ext cx="2937086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189=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679" y="4506450"/>
                <a:ext cx="2937086" cy="78380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4938888" y="3929454"/>
                <a:ext cx="230723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+13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8888" y="3929454"/>
                <a:ext cx="2307235" cy="461665"/>
              </a:xfrm>
              <a:prstGeom prst="rect">
                <a:avLst/>
              </a:prstGeom>
              <a:blipFill rotWithShape="0">
                <a:blip r:embed="rId8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4934758" y="4448938"/>
                <a:ext cx="251286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+13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4758" y="4448938"/>
                <a:ext cx="2512867" cy="461665"/>
              </a:xfrm>
              <a:prstGeom prst="rect">
                <a:avLst/>
              </a:prstGeom>
              <a:blipFill rotWithShape="0">
                <a:blip r:embed="rId9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721679" y="5386460"/>
                <a:ext cx="32919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189=7(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+13)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679" y="5386460"/>
                <a:ext cx="3291927" cy="461665"/>
              </a:xfrm>
              <a:prstGeom prst="rect">
                <a:avLst/>
              </a:prstGeom>
              <a:blipFill rotWithShape="0">
                <a:blip r:embed="rId10"/>
                <a:stretch>
                  <a:fillRect b="-21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ovéPole 15"/>
              <p:cNvSpPr txBox="1"/>
              <p:nvPr/>
            </p:nvSpPr>
            <p:spPr>
              <a:xfrm>
                <a:off x="797212" y="5966944"/>
                <a:ext cx="12772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b="1" dirty="0" smtClean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cs-CZ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2400" b="1" i="1" smtClean="0">
                        <a:latin typeface="Cambria Math" panose="02040503050406030204" pitchFamily="18" charset="0"/>
                      </a:rPr>
                      <m:t>𝟕</m:t>
                    </m:r>
                  </m:oMath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6" name="TextovéPol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12" y="5966944"/>
                <a:ext cx="1277273" cy="461665"/>
              </a:xfrm>
              <a:prstGeom prst="rect">
                <a:avLst/>
              </a:prstGeom>
              <a:blipFill rotWithShape="0">
                <a:blip r:embed="rId11"/>
                <a:stretch>
                  <a:fillRect r="-478" b="-3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Přímá spojnice 17"/>
          <p:cNvCxnSpPr/>
          <p:nvPr/>
        </p:nvCxnSpPr>
        <p:spPr>
          <a:xfrm>
            <a:off x="943663" y="6428609"/>
            <a:ext cx="1130822" cy="0"/>
          </a:xfrm>
          <a:prstGeom prst="line">
            <a:avLst/>
          </a:prstGeom>
          <a:ln w="38100">
            <a:solidFill>
              <a:schemeClr val="bg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>
            <a:off x="4680326" y="5290254"/>
            <a:ext cx="41392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  horní řadě bude 7 plechovek.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502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765306" y="1373785"/>
            <a:ext cx="7657866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0"/>
              </a:spcBef>
            </a:pPr>
            <a:r>
              <a:rPr lang="cs-CZ" sz="2000" dirty="0"/>
              <a:t>Zdroje</a:t>
            </a:r>
            <a:r>
              <a:rPr lang="cs-CZ" sz="2000" dirty="0" smtClean="0"/>
              <a:t>:</a:t>
            </a:r>
          </a:p>
          <a:p>
            <a:pPr>
              <a:spcBef>
                <a:spcPct val="0"/>
              </a:spcBef>
            </a:pPr>
            <a:endParaRPr lang="cs-CZ" sz="2000" dirty="0"/>
          </a:p>
          <a:p>
            <a:pPr>
              <a:spcBef>
                <a:spcPct val="0"/>
              </a:spcBef>
            </a:pPr>
            <a:r>
              <a:rPr lang="cs-CZ" sz="1600" dirty="0"/>
              <a:t>„ Pokud není uvedeno jinak, jsou použité objekty vlastní originální tvorbou autora.“</a:t>
            </a:r>
          </a:p>
          <a:p>
            <a:pPr>
              <a:spcBef>
                <a:spcPct val="0"/>
              </a:spcBef>
            </a:pPr>
            <a:r>
              <a:rPr lang="cs-CZ" sz="1600" dirty="0"/>
              <a:t>„Materiál je určen pro bezplatné používání pro potřeby výuky na všech typech škol</a:t>
            </a:r>
          </a:p>
          <a:p>
            <a:pPr>
              <a:spcBef>
                <a:spcPct val="0"/>
              </a:spcBef>
            </a:pPr>
            <a:r>
              <a:rPr lang="cs-CZ" sz="1600" dirty="0"/>
              <a:t>a školských zařízení. Jakékoli další využití podléhá autorskému zákonu</a:t>
            </a:r>
            <a:r>
              <a:rPr lang="cs-CZ" sz="1600" dirty="0" smtClean="0"/>
              <a:t>.“</a:t>
            </a:r>
            <a:endParaRPr lang="cs-CZ" sz="1600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862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Řez">
  <a:themeElements>
    <a:clrScheme name="Řez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Řez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Řez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EEE0BFC0-24EF-4E94-B443-CA4F393A8EA1}"/>
</file>

<file path=customXml/itemProps2.xml><?xml version="1.0" encoding="utf-8"?>
<ds:datastoreItem xmlns:ds="http://schemas.openxmlformats.org/officeDocument/2006/customXml" ds:itemID="{1DBD254A-F526-4829-B813-2A1FCF0EF129}"/>
</file>

<file path=customXml/itemProps3.xml><?xml version="1.0" encoding="utf-8"?>
<ds:datastoreItem xmlns:ds="http://schemas.openxmlformats.org/officeDocument/2006/customXml" ds:itemID="{A2A7E6F1-49DC-4BD4-BAF8-FDD7B46C2B17}"/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1208</TotalTime>
  <Words>382</Words>
  <Application>Microsoft Office PowerPoint</Application>
  <PresentationFormat>Předvádění na obrazovce (4:3)</PresentationFormat>
  <Paragraphs>122</Paragraphs>
  <Slides>9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5" baseType="lpstr">
      <vt:lpstr>Arial</vt:lpstr>
      <vt:lpstr>Cambria Math</vt:lpstr>
      <vt:lpstr>Century Gothic</vt:lpstr>
      <vt:lpstr>Times New Roman</vt:lpstr>
      <vt:lpstr>Wingdings 3</vt:lpstr>
      <vt:lpstr>Řez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Aritmetická posloupnost - součet prvních n členů</dc:title>
  <dc:creator>Mgr.Olga Ptáková</dc:creator>
  <cp:lastModifiedBy>Uživatel</cp:lastModifiedBy>
  <cp:revision>125</cp:revision>
  <dcterms:modified xsi:type="dcterms:W3CDTF">2014-05-15T13:29:30Z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