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3.xml" ContentType="application/vnd.openxmlformats-officedocument.presentationml.slide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3" r:id="rId10"/>
    <p:sldId id="264" r:id="rId11"/>
    <p:sldId id="267" r:id="rId12"/>
    <p:sldId id="269" r:id="rId13"/>
    <p:sldId id="268" r:id="rId14"/>
  </p:sldIdLst>
  <p:sldSz cx="9144000" cy="6858000" type="screen4x3"/>
  <p:notesSz cx="6784975" cy="99187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89DB"/>
    <a:srgbClr val="AA95F5"/>
    <a:srgbClr val="A28CF4"/>
    <a:srgbClr val="2E002E"/>
    <a:srgbClr val="AA72D4"/>
    <a:srgbClr val="440F04"/>
    <a:srgbClr val="F5502F"/>
    <a:srgbClr val="3E1B59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D65A64F-10B5-4B4E-A24F-9D7DE1A190BC}">
  <a:tblStyle styleId="{4D65A64F-10B5-4B4E-A24F-9D7DE1A190BC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43337" y="0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14400" y="744537"/>
            <a:ext cx="4957761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769785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/>
        </p:nvSpPr>
        <p:spPr>
          <a:xfrm>
            <a:off x="3843337" y="9420225"/>
            <a:ext cx="2940049" cy="496886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b" anchorCtr="0">
            <a:noAutofit/>
          </a:bodyPr>
          <a:lstStyle/>
          <a:p>
            <a:pPr marL="0" marR="0" lvl="0" indent="0" algn="r" rtl="0">
              <a:buSzPct val="25000"/>
              <a:buFont typeface="Arial"/>
              <a:buNone/>
            </a:pPr>
            <a:r>
              <a:rPr lang="en-US" sz="1200" b="0" i="0" u="none" strike="noStrike" cap="none" baseline="0"/>
              <a:t>*</a:t>
            </a:r>
          </a:p>
        </p:txBody>
      </p:sp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7763" cy="37179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77862" y="4711700"/>
            <a:ext cx="5429249" cy="4462461"/>
          </a:xfrm>
          <a:prstGeom prst="rect">
            <a:avLst/>
          </a:prstGeom>
          <a:noFill/>
          <a:ln>
            <a:noFill/>
          </a:ln>
        </p:spPr>
        <p:txBody>
          <a:bodyPr lIns="93050" tIns="46525" rIns="93050" bIns="465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81756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23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502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06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30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40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33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0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9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13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17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39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5/15/2014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8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bg1"/>
            </a:gs>
            <a:gs pos="98000">
              <a:srgbClr val="B889DB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Shape 27"/>
          <p:cNvGraphicFramePr/>
          <p:nvPr>
            <p:extLst>
              <p:ext uri="{D42A27DB-BD31-4B8C-83A1-F6EECF244321}">
                <p14:modId xmlns:p14="http://schemas.microsoft.com/office/powerpoint/2010/main" val="1785271308"/>
              </p:ext>
            </p:extLst>
          </p:nvPr>
        </p:nvGraphicFramePr>
        <p:xfrm>
          <a:off x="179386" y="1484312"/>
          <a:ext cx="8713775" cy="4752875"/>
        </p:xfrm>
        <a:graphic>
          <a:graphicData uri="http://schemas.openxmlformats.org/drawingml/2006/table">
            <a:tbl>
              <a:tblPr>
                <a:noFill/>
                <a:tableStyleId>{4D65A64F-10B5-4B4E-A24F-9D7DE1A190BC}</a:tableStyleId>
              </a:tblPr>
              <a:tblGrid>
                <a:gridCol w="2058975"/>
                <a:gridCol w="6654800"/>
              </a:tblGrid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Název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školy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Hotelová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škola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Mariánské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Lázně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Adresa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školy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Komenského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449/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,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353 01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Mariánské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Lázně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projektu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CZ.1.07/1.5.00/34.0970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Číslo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en-US" sz="1800" dirty="0" err="1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DUMu</a:t>
                      </a:r>
                      <a:endParaRPr lang="en-US" sz="1800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VY_32_INOVACE_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G-M2-01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Předmět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Matematika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Téma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Úsečka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025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Autor</a:t>
                      </a: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Mgr. </a:t>
                      </a:r>
                      <a:r>
                        <a:rPr lang="cs-CZ" sz="18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Olga Ptáková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4700"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Metodický popis</a:t>
                      </a:r>
                    </a:p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(anotace)</a:t>
                      </a: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buSzPct val="25000"/>
                        <a:buFont typeface="Arial"/>
                        <a:buNone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Výklad a vzorové úlohy</a:t>
                      </a:r>
                    </a:p>
                    <a:p>
                      <a:pPr marL="285750" lvl="0" indent="-285750" algn="l" rtl="0">
                        <a:buSzPct val="25000"/>
                        <a:buFontTx/>
                        <a:buChar char="-"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délka úsečky</a:t>
                      </a:r>
                    </a:p>
                    <a:p>
                      <a:pPr marL="285750" lvl="0" indent="-285750" algn="l" rtl="0">
                        <a:buSzPct val="25000"/>
                        <a:buFontTx/>
                        <a:buChar char="-"/>
                      </a:pPr>
                      <a:r>
                        <a:rPr lang="cs-CZ" sz="1400" b="1" dirty="0" smtClean="0">
                          <a:solidFill>
                            <a:schemeClr val="tx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střed úsečky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Shape 28"/>
          <p:cNvSpPr txBox="1"/>
          <p:nvPr/>
        </p:nvSpPr>
        <p:spPr>
          <a:xfrm>
            <a:off x="250825" y="6381750"/>
            <a:ext cx="8713786" cy="2762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i="1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Tento program je spolufinancovaný Evropským sociálním fondem a státním rozpočtem České republiky.</a:t>
            </a:r>
          </a:p>
        </p:txBody>
      </p:sp>
      <p:sp>
        <p:nvSpPr>
          <p:cNvPr id="29" name="Shape 29"/>
          <p:cNvSpPr/>
          <p:nvPr/>
        </p:nvSpPr>
        <p:spPr>
          <a:xfrm>
            <a:off x="2232850" y="160262"/>
            <a:ext cx="5715000" cy="1247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0" name="Shape 30"/>
          <p:cNvSpPr/>
          <p:nvPr/>
        </p:nvSpPr>
        <p:spPr>
          <a:xfrm>
            <a:off x="179386" y="160262"/>
            <a:ext cx="1236045" cy="121858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654" y="2238232"/>
            <a:ext cx="5869100" cy="429316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696036" y="627797"/>
                <a:ext cx="7885172" cy="15081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3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Vypočtěte souřadnice středu úsečky </a:t>
                </a:r>
                <a14:m>
                  <m:oMath xmlns:m="http://schemas.openxmlformats.org/officeDocument/2006/math">
                    <m:r>
                      <a:rPr lang="cs-CZ" sz="2400" b="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kde </a:t>
                </a:r>
                <a14:m>
                  <m:oMath xmlns:m="http://schemas.openxmlformats.org/officeDocument/2006/math">
                    <m:r>
                      <a:rPr lang="cs-CZ" sz="2400" b="0" i="1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>
                            <a:latin typeface="Cambria Math" panose="02040503050406030204" pitchFamily="18" charset="0"/>
                          </a:rPr>
                          <m:t>2,1</m:t>
                        </m:r>
                      </m:e>
                    </m:d>
                    <m:r>
                      <a:rPr lang="cs-CZ" sz="2400" b="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sz="2400" b="0" i="1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>
                            <a:latin typeface="Cambria Math" panose="02040503050406030204" pitchFamily="18" charset="0"/>
                          </a:rPr>
                          <m:t>6,5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Vypočtený bod znázorněte v úvodním obrázku a ověřte, že se 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pravdu jedná o střed úsečky.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6" y="627797"/>
                <a:ext cx="7885172" cy="1508105"/>
              </a:xfrm>
              <a:prstGeom prst="rect">
                <a:avLst/>
              </a:prstGeom>
              <a:blipFill rotWithShape="0">
                <a:blip r:embed="rId3"/>
                <a:stretch>
                  <a:fillRect l="-1159" t="-2429" b="-850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96036" y="2238232"/>
                <a:ext cx="223804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2+6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6" y="2238232"/>
                <a:ext cx="2238049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696036" y="3124366"/>
                <a:ext cx="2216632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1+5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6" y="3124366"/>
                <a:ext cx="2216632" cy="79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696036" y="4176215"/>
                <a:ext cx="11423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36" y="4176215"/>
                <a:ext cx="1142300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Přímá spojnice 7"/>
          <p:cNvCxnSpPr/>
          <p:nvPr/>
        </p:nvCxnSpPr>
        <p:spPr>
          <a:xfrm>
            <a:off x="696036" y="4599296"/>
            <a:ext cx="11190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7876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77922" y="473461"/>
                <a:ext cx="7073475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4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 dán krajní bod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−4,5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střed úsečky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𝑆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1,1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Určete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ouřadnice druhého krajního bodu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Sestrojte a ověřte.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922" y="473461"/>
                <a:ext cx="7073475" cy="1138773"/>
              </a:xfrm>
              <a:prstGeom prst="rect">
                <a:avLst/>
              </a:prstGeom>
              <a:blipFill rotWithShape="0">
                <a:blip r:embed="rId2"/>
                <a:stretch>
                  <a:fillRect l="-1379" t="-3226" r="-431" b="-118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Skupina 5"/>
          <p:cNvGrpSpPr/>
          <p:nvPr/>
        </p:nvGrpSpPr>
        <p:grpSpPr>
          <a:xfrm>
            <a:off x="1347217" y="2116486"/>
            <a:ext cx="5423750" cy="976230"/>
            <a:chOff x="805217" y="2251880"/>
            <a:chExt cx="5423750" cy="97623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ovéPole 2"/>
                <p:cNvSpPr txBox="1"/>
                <p:nvPr/>
              </p:nvSpPr>
              <p:spPr>
                <a:xfrm>
                  <a:off x="805217" y="2251881"/>
                  <a:ext cx="2059410" cy="9762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i="1" smtClean="0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r>
                          <a:rPr lang="cs-CZ" sz="2400" b="0" i="1" smtClean="0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  <m:f>
                          <m:fPr>
                            <m:ctrlPr>
                              <a:rPr lang="cs-CZ" sz="240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cs-CZ" sz="2400" dirty="0">
                    <a:solidFill>
                      <a:srgbClr val="2E002E"/>
                    </a:solidFill>
                  </a:endParaRPr>
                </a:p>
                <a:p>
                  <a:endParaRPr lang="cs-CZ" dirty="0"/>
                </a:p>
              </p:txBody>
            </p:sp>
          </mc:Choice>
          <mc:Fallback xmlns="">
            <p:sp>
              <p:nvSpPr>
                <p:cNvPr id="3" name="TextovéPole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5217" y="2251881"/>
                  <a:ext cx="2059410" cy="97622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ovéPole 4"/>
                <p:cNvSpPr txBox="1"/>
                <p:nvPr/>
              </p:nvSpPr>
              <p:spPr>
                <a:xfrm>
                  <a:off x="4162567" y="2251880"/>
                  <a:ext cx="2066400" cy="9762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r>
                          <a:rPr lang="cs-CZ" sz="2400" b="0" i="1">
                            <a:solidFill>
                              <a:srgbClr val="2E002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cs-CZ" sz="240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cs-CZ" sz="240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cs-CZ" sz="2400" b="0" i="1">
                                    <a:solidFill>
                                      <a:srgbClr val="2E002E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r>
                              <a:rPr lang="cs-CZ" sz="2400" b="0" i="1">
                                <a:solidFill>
                                  <a:srgbClr val="2E002E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cs-CZ" sz="2400" dirty="0"/>
                </a:p>
                <a:p>
                  <a:endParaRPr lang="cs-CZ" dirty="0"/>
                </a:p>
              </p:txBody>
            </p:sp>
          </mc:Choice>
          <mc:Fallback xmlns="">
            <p:sp>
              <p:nvSpPr>
                <p:cNvPr id="5" name="TextovéPole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2567" y="2251880"/>
                  <a:ext cx="2066400" cy="97622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470135" y="2955870"/>
                <a:ext cx="1936492" cy="7824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1=</m:t>
                      </m:r>
                      <m:f>
                        <m:f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−4+</m:t>
                          </m:r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135" y="2955870"/>
                <a:ext cx="1936492" cy="78245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1470135" y="3958939"/>
                <a:ext cx="19364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2=−4+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135" y="3958939"/>
                <a:ext cx="1936492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1289384" y="4604551"/>
                <a:ext cx="120674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9384" y="4604551"/>
                <a:ext cx="1206741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Přímá spojnice 11"/>
          <p:cNvCxnSpPr/>
          <p:nvPr/>
        </p:nvCxnSpPr>
        <p:spPr>
          <a:xfrm>
            <a:off x="1289384" y="5066216"/>
            <a:ext cx="10910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Skupina 19"/>
          <p:cNvGrpSpPr/>
          <p:nvPr/>
        </p:nvGrpSpPr>
        <p:grpSpPr>
          <a:xfrm>
            <a:off x="4704567" y="2947021"/>
            <a:ext cx="1887697" cy="2155859"/>
            <a:chOff x="4704567" y="2947021"/>
            <a:chExt cx="1887697" cy="21558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/>
                <p:cNvSpPr txBox="1"/>
                <p:nvPr/>
              </p:nvSpPr>
              <p:spPr>
                <a:xfrm>
                  <a:off x="4883270" y="2947021"/>
                  <a:ext cx="1708994" cy="7913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1=</m:t>
                        </m:r>
                        <m:f>
                          <m:f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5+</m:t>
                            </m:r>
                            <m:sSub>
                              <m:sSubPr>
                                <m:ctrlP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cs-CZ" sz="24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4" name="TextovéPol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3270" y="2947021"/>
                  <a:ext cx="1708994" cy="79130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ovéPole 15"/>
                <p:cNvSpPr txBox="1"/>
                <p:nvPr/>
              </p:nvSpPr>
              <p:spPr>
                <a:xfrm>
                  <a:off x="4883270" y="3958939"/>
                  <a:ext cx="170899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2=5+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6" name="TextovéPole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3270" y="3958939"/>
                  <a:ext cx="1708994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ovéPole 16"/>
                <p:cNvSpPr txBox="1"/>
                <p:nvPr/>
              </p:nvSpPr>
              <p:spPr>
                <a:xfrm>
                  <a:off x="4704567" y="4641215"/>
                  <a:ext cx="144238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oMath>
                    </m:oMathPara>
                  </a14:m>
                  <a:endParaRPr lang="cs-CZ" sz="2400" b="1" dirty="0"/>
                </a:p>
              </p:txBody>
            </p:sp>
          </mc:Choice>
          <mc:Fallback xmlns="">
            <p:sp>
              <p:nvSpPr>
                <p:cNvPr id="17" name="TextovéPole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04567" y="4641215"/>
                  <a:ext cx="1442382" cy="46166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2" name="Přímá spojnice 21"/>
          <p:cNvCxnSpPr/>
          <p:nvPr/>
        </p:nvCxnSpPr>
        <p:spPr>
          <a:xfrm>
            <a:off x="4704567" y="5102880"/>
            <a:ext cx="144238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2797791" y="5677469"/>
                <a:ext cx="14196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𝑩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cs-CZ" sz="2400" b="1" i="1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7791" y="5677469"/>
                <a:ext cx="1419619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Přímá spojnice 27"/>
          <p:cNvCxnSpPr/>
          <p:nvPr/>
        </p:nvCxnSpPr>
        <p:spPr>
          <a:xfrm>
            <a:off x="2866029" y="6139134"/>
            <a:ext cx="12831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55678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554" y="846161"/>
            <a:ext cx="6341556" cy="5365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11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18260" y="1136505"/>
            <a:ext cx="775421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cs-CZ" sz="2400" dirty="0"/>
              <a:t>Zdroje</a:t>
            </a:r>
            <a:r>
              <a:rPr lang="cs-CZ" dirty="0" smtClean="0"/>
              <a:t>:</a:t>
            </a:r>
          </a:p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sz="1600" dirty="0" smtClean="0"/>
              <a:t>Program </a:t>
            </a:r>
            <a:r>
              <a:rPr lang="cs-CZ" sz="1600" dirty="0" err="1" smtClean="0"/>
              <a:t>GeoGebra</a:t>
            </a:r>
            <a:r>
              <a:rPr lang="cs-CZ" sz="1600" dirty="0" smtClean="0"/>
              <a:t> 4.2.60.0</a:t>
            </a:r>
          </a:p>
          <a:p>
            <a:pPr>
              <a:spcBef>
                <a:spcPct val="0"/>
              </a:spcBef>
            </a:pPr>
            <a:endParaRPr lang="cs-CZ" sz="1600" dirty="0"/>
          </a:p>
          <a:p>
            <a:pPr algn="just">
              <a:spcBef>
                <a:spcPct val="0"/>
              </a:spcBef>
            </a:pPr>
            <a:r>
              <a:rPr lang="cs-CZ" sz="1600" dirty="0"/>
              <a:t>„ Pokud není uvedeno jinak, jsou použité objekty vlastní originální tvorbou autora.“</a:t>
            </a:r>
          </a:p>
          <a:p>
            <a:pPr algn="just">
              <a:spcBef>
                <a:spcPct val="0"/>
              </a:spcBef>
            </a:pPr>
            <a:r>
              <a:rPr lang="cs-CZ" sz="1600" dirty="0"/>
              <a:t>„Materiál je určen pro bezplatné používání pro potřeby výuky na všech typech škol</a:t>
            </a:r>
          </a:p>
          <a:p>
            <a:pPr algn="just">
              <a:spcBef>
                <a:spcPct val="0"/>
              </a:spcBef>
            </a:pPr>
            <a:r>
              <a:rPr lang="cs-CZ" sz="1600" dirty="0"/>
              <a:t>a školských zařízení. Jakékoli další využití podléhá autorskému zákonu. Veškerá </a:t>
            </a:r>
            <a:r>
              <a:rPr lang="cs-CZ" sz="1600" dirty="0" smtClean="0"/>
              <a:t>vlastní díla </a:t>
            </a:r>
            <a:r>
              <a:rPr lang="cs-CZ" sz="1600" dirty="0"/>
              <a:t>autora (fotografie, videa) lze bezplatně dále používat i šířit při uvedení </a:t>
            </a:r>
            <a:r>
              <a:rPr lang="cs-CZ" sz="1600" dirty="0" smtClean="0"/>
              <a:t>autorova jména</a:t>
            </a:r>
            <a:r>
              <a:rPr lang="cs-CZ" sz="1600" dirty="0"/>
              <a:t>.“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0406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583140" y="1978925"/>
            <a:ext cx="5569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Analytická geometrie</a:t>
            </a:r>
            <a:endParaRPr lang="cs-CZ" sz="48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007407" y="3357349"/>
            <a:ext cx="272061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600" b="1" i="1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Úsečka</a:t>
            </a:r>
            <a:endParaRPr lang="cs-CZ" sz="6600" b="1" i="1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4159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05218" y="1776511"/>
            <a:ext cx="763221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 analytické geometrii budeme útvary znázorňovat </a:t>
            </a:r>
          </a:p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v </a:t>
            </a:r>
            <a:r>
              <a:rPr lang="cs-CZ" sz="2800" b="1" u="sng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kartézské soustavě souřadnic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05218" y="3493827"/>
            <a:ext cx="6942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Tato soustava má </a:t>
            </a:r>
            <a:r>
              <a:rPr lang="cs-CZ" sz="2800" b="1" u="sng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stejné jednotky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 ose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805218" y="1280587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úvod: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0685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842447" y="690850"/>
            <a:ext cx="1281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>
                <a:solidFill>
                  <a:srgbClr val="2E00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Úsečka</a:t>
            </a:r>
            <a:endParaRPr lang="cs-CZ" sz="2800" b="1" u="sng" dirty="0">
              <a:solidFill>
                <a:srgbClr val="2E002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77672" y="1665027"/>
                <a:ext cx="83211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systému souřadnic znázorníme úsečku </a:t>
                </a:r>
                <a14:m>
                  <m:oMath xmlns:m="http://schemas.openxmlformats.org/officeDocument/2006/math">
                    <m:r>
                      <a:rPr lang="cs-CZ" sz="2400" b="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kde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2,1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6,5</m:t>
                        </m:r>
                      </m:e>
                    </m:d>
                  </m:oMath>
                </a14:m>
                <a:endParaRPr lang="cs-CZ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672" y="1665027"/>
                <a:ext cx="8321189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1099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133" y="2577649"/>
            <a:ext cx="4163006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804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586854" y="436729"/>
                <a:ext cx="24240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b="1" u="sng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Délka úsečky </a:t>
                </a:r>
                <a14:m>
                  <m:oMath xmlns:m="http://schemas.openxmlformats.org/officeDocument/2006/math">
                    <m:r>
                      <a:rPr lang="cs-CZ" sz="2400" b="0" i="1" u="sng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endParaRPr lang="cs-CZ" sz="2400" i="1" u="sng" dirty="0">
                  <a:solidFill>
                    <a:srgbClr val="2E00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54" y="436729"/>
                <a:ext cx="2424062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3769" t="-10667" b="-30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0387" y="235639"/>
            <a:ext cx="4029637" cy="302937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1294772" y="898394"/>
                <a:ext cx="98417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800" b="0" i="1" smtClean="0"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4772" y="898394"/>
                <a:ext cx="984179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Skupina 9"/>
          <p:cNvGrpSpPr/>
          <p:nvPr/>
        </p:nvGrpSpPr>
        <p:grpSpPr>
          <a:xfrm>
            <a:off x="3404364" y="436729"/>
            <a:ext cx="3145534" cy="2597398"/>
            <a:chOff x="3404364" y="436729"/>
            <a:chExt cx="3145534" cy="2597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ovéPole 4"/>
                <p:cNvSpPr txBox="1"/>
                <p:nvPr/>
              </p:nvSpPr>
              <p:spPr>
                <a:xfrm>
                  <a:off x="4094328" y="2634017"/>
                  <a:ext cx="51206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cs-CZ" sz="2000" dirty="0"/>
                </a:p>
              </p:txBody>
            </p:sp>
          </mc:Choice>
          <mc:Fallback xmlns="">
            <p:sp>
              <p:nvSpPr>
                <p:cNvPr id="5" name="TextovéPole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94328" y="2634017"/>
                  <a:ext cx="512063" cy="40011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ovéPole 5"/>
                <p:cNvSpPr txBox="1"/>
                <p:nvPr/>
              </p:nvSpPr>
              <p:spPr>
                <a:xfrm>
                  <a:off x="6018662" y="2634017"/>
                  <a:ext cx="53123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cs-CZ" sz="2000" dirty="0"/>
                </a:p>
              </p:txBody>
            </p:sp>
          </mc:Choice>
          <mc:Fallback xmlns="">
            <p:sp>
              <p:nvSpPr>
                <p:cNvPr id="6" name="TextovéPole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18662" y="2634017"/>
                  <a:ext cx="531236" cy="40011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3030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ovéPole 6"/>
                <p:cNvSpPr txBox="1"/>
                <p:nvPr/>
              </p:nvSpPr>
              <p:spPr>
                <a:xfrm>
                  <a:off x="3404364" y="2233907"/>
                  <a:ext cx="512063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oMath>
                    </m:oMathPara>
                  </a14:m>
                  <a:endParaRPr lang="cs-CZ" sz="2000" dirty="0"/>
                </a:p>
              </p:txBody>
            </p:sp>
          </mc:Choice>
          <mc:Fallback xmlns="">
            <p:sp>
              <p:nvSpPr>
                <p:cNvPr id="7" name="TextovéPole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4364" y="2233907"/>
                  <a:ext cx="512063" cy="400110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b="-1060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ovéPole 7"/>
                <p:cNvSpPr txBox="1"/>
                <p:nvPr/>
              </p:nvSpPr>
              <p:spPr>
                <a:xfrm>
                  <a:off x="3404364" y="436729"/>
                  <a:ext cx="53399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0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cs-CZ" sz="2000" dirty="0"/>
                </a:p>
              </p:txBody>
            </p:sp>
          </mc:Choice>
          <mc:Fallback xmlns="">
            <p:sp>
              <p:nvSpPr>
                <p:cNvPr id="8" name="TextovéPol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04364" y="436729"/>
                  <a:ext cx="533992" cy="400110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b="-10769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4765293" y="2433962"/>
                <a:ext cx="109446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cs-CZ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293" y="2433962"/>
                <a:ext cx="1094467" cy="400110"/>
              </a:xfrm>
              <a:prstGeom prst="rect">
                <a:avLst/>
              </a:prstGeom>
              <a:blipFill rotWithShape="0">
                <a:blip r:embed="rId9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6284280" y="1421614"/>
                <a:ext cx="109998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cs-CZ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4280" y="1421614"/>
                <a:ext cx="1099981" cy="400110"/>
              </a:xfrm>
              <a:prstGeom prst="rect">
                <a:avLst/>
              </a:prstGeom>
              <a:blipFill rotWithShape="0">
                <a:blip r:embed="rId10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86854" y="3619937"/>
                <a:ext cx="7919412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Tx/>
                  <a:buChar char="-"/>
                </a:pP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 obrázku je zřejmé, že úsečka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AB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 přeponou pravoúhlého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trojúhelníku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54" y="3619937"/>
                <a:ext cx="7919412" cy="830997"/>
              </a:xfrm>
              <a:prstGeom prst="rect">
                <a:avLst/>
              </a:prstGeom>
              <a:blipFill rotWithShape="0">
                <a:blip r:embed="rId11"/>
                <a:stretch>
                  <a:fillRect l="-1001" t="-5882" b="-1617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ovéPole 12"/>
          <p:cNvSpPr txBox="1"/>
          <p:nvPr/>
        </p:nvSpPr>
        <p:spPr>
          <a:xfrm>
            <a:off x="586854" y="4466429"/>
            <a:ext cx="70423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 k výpočtu délky úsečky použijeme Pythagorovu větu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1294772" y="5232450"/>
                <a:ext cx="6368154" cy="691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32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32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cs-CZ" sz="3200" b="1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32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32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3200" b="1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𝑩</m:t>
                                      </m:r>
                                    </m:sub>
                                  </m:sSub>
                                  <m:r>
                                    <a:rPr lang="cs-CZ" sz="3200" b="1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32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cs-CZ" sz="32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32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3200" b="1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𝑩</m:t>
                                      </m:r>
                                    </m:sub>
                                  </m:sSub>
                                  <m:r>
                                    <a:rPr lang="cs-CZ" sz="3200" b="1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e>
                                    <m:sub>
                                      <m:r>
                                        <a:rPr lang="cs-CZ" sz="3200" b="1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32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3200" b="1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4772" y="5232450"/>
                <a:ext cx="6368154" cy="69134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1054673" y="1614593"/>
                <a:ext cx="14884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cs-CZ" sz="24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400" b="1" i="1" dirty="0">
                  <a:solidFill>
                    <a:srgbClr val="2E002E"/>
                  </a:solidFill>
                </a:endParaRPr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673" y="1614593"/>
                <a:ext cx="1488421" cy="461665"/>
              </a:xfrm>
              <a:prstGeom prst="rect">
                <a:avLst/>
              </a:prstGeom>
              <a:blipFill rotWithShape="0">
                <a:blip r:embed="rId13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1022193" y="2233907"/>
                <a:ext cx="153330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cs-CZ" sz="24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cs-CZ" sz="24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193" y="2233907"/>
                <a:ext cx="1533305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031665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91319" y="1315964"/>
                <a:ext cx="429021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1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Vypočtěte délku úsečky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kde:</a:t>
                </a: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" y="1315964"/>
                <a:ext cx="4290213" cy="769441"/>
              </a:xfrm>
              <a:prstGeom prst="rect">
                <a:avLst/>
              </a:prstGeom>
              <a:blipFill rotWithShape="0">
                <a:blip r:embed="rId2"/>
                <a:stretch>
                  <a:fillRect l="-2276" t="-4762" r="-1280" b="-174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934402" y="263303"/>
                <a:ext cx="4678267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40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240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40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240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cs-CZ" sz="2400" b="0" i="1" smtClean="0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4402" y="263303"/>
                <a:ext cx="4678267" cy="5395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708558" y="2809171"/>
                <a:ext cx="4072974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6−2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5−1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58" y="2809171"/>
                <a:ext cx="4072974" cy="5395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633704" y="2843539"/>
                <a:ext cx="112626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704" y="2843539"/>
                <a:ext cx="1126269" cy="50520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5617841" y="2843539"/>
                <a:ext cx="112626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7841" y="2843539"/>
                <a:ext cx="1126269" cy="5052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Přímá spojnice 16"/>
          <p:cNvCxnSpPr/>
          <p:nvPr/>
        </p:nvCxnSpPr>
        <p:spPr>
          <a:xfrm>
            <a:off x="6034426" y="3348742"/>
            <a:ext cx="6723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491319" y="2225048"/>
                <a:ext cx="22586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2,1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cs-CZ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6,5</m:t>
                        </m:r>
                      </m:e>
                    </m:d>
                  </m:oMath>
                </a14:m>
                <a:endParaRPr lang="cs-CZ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" y="2225048"/>
                <a:ext cx="2258695" cy="461665"/>
              </a:xfrm>
              <a:prstGeom prst="rect">
                <a:avLst/>
              </a:prstGeom>
              <a:blipFill rotWithShape="0">
                <a:blip r:embed="rId7"/>
                <a:stretch>
                  <a:fillRect l="-4324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ovéPole 21"/>
          <p:cNvSpPr txBox="1"/>
          <p:nvPr/>
        </p:nvSpPr>
        <p:spPr>
          <a:xfrm>
            <a:off x="491319" y="826840"/>
            <a:ext cx="8132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--------------------------------------------------------------------------------------------------------------------------------------</a:t>
            </a:r>
          </a:p>
          <a:p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491319" y="4072508"/>
                <a:ext cx="30153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−3,1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−1,−5</m:t>
                        </m:r>
                      </m:e>
                    </m:d>
                  </m:oMath>
                </a14:m>
                <a:endParaRPr lang="cs-CZ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19" y="4072508"/>
                <a:ext cx="3015313" cy="461665"/>
              </a:xfrm>
              <a:prstGeom prst="rect">
                <a:avLst/>
              </a:prstGeom>
              <a:blipFill rotWithShape="0">
                <a:blip r:embed="rId8"/>
                <a:stretch>
                  <a:fillRect l="-3239" t="-10526" b="-28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710965" y="4718368"/>
                <a:ext cx="4531433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−1+3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−5−1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965" y="4718368"/>
                <a:ext cx="4531433" cy="53957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5196838" y="4752736"/>
                <a:ext cx="1126270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838" y="4752736"/>
                <a:ext cx="1126270" cy="50520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6180975" y="4752736"/>
                <a:ext cx="129618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975" y="4752736"/>
                <a:ext cx="1296189" cy="50520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Přímá spojnice 29"/>
          <p:cNvCxnSpPr/>
          <p:nvPr/>
        </p:nvCxnSpPr>
        <p:spPr>
          <a:xfrm>
            <a:off x="6612669" y="5234194"/>
            <a:ext cx="77042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46380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0" grpId="0"/>
      <p:bldP spid="20" grpId="0"/>
      <p:bldP spid="23" grpId="0"/>
      <p:bldP spid="24" grpId="0"/>
      <p:bldP spid="25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668740" y="600501"/>
                <a:ext cx="7966925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u="sng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Úloha 2</a:t>
                </a:r>
              </a:p>
              <a:p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Jsou dány body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−2,</m:t>
                        </m:r>
                        <m:sSub>
                          <m:sSubPr>
                            <m:ctrlP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cs-CZ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𝐵</m:t>
                    </m:r>
                    <m:d>
                      <m:dPr>
                        <m:begChr m:val="["/>
                        <m:endChr m:val="]"/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1,3</m:t>
                        </m:r>
                      </m:e>
                    </m:d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Určete chybějící souřadnici </a:t>
                </a:r>
              </a:p>
              <a:p>
                <a:r>
                  <a:rPr lang="cs-C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tak, aby délka úsečky </a:t>
                </a:r>
                <a14:m>
                  <m:oMath xmlns:m="http://schemas.openxmlformats.org/officeDocument/2006/math">
                    <m:r>
                      <a:rPr lang="cs-CZ" sz="2400" i="1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r>
                  <a:rPr lang="cs-C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byla 5. Sestrojte a ověřte.</a:t>
                </a:r>
                <a:endParaRPr lang="cs-CZ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0" y="600501"/>
                <a:ext cx="7966925" cy="1138773"/>
              </a:xfrm>
              <a:prstGeom prst="rect">
                <a:avLst/>
              </a:prstGeom>
              <a:blipFill rotWithShape="0">
                <a:blip r:embed="rId2"/>
                <a:stretch>
                  <a:fillRect l="-1224" t="-3226" r="-153" b="-118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924334" y="2606723"/>
                <a:ext cx="4388124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5   </m:t>
                      </m:r>
                      <m:r>
                        <a:rPr lang="cs-CZ" sz="2400" i="1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1 + 2</m:t>
                                  </m:r>
                                </m:e>
                              </m:d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  <m:sup>
                              <m: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b="0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400" b="0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2400" b="0" i="1" smtClean="0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3 </m:t>
                                  </m:r>
                                  <m: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334" y="2606723"/>
                <a:ext cx="4388124" cy="5395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1708852" y="1903213"/>
                <a:ext cx="4678268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𝐴𝐵</m:t>
                          </m:r>
                        </m:e>
                      </m:d>
                      <m:r>
                        <a:rPr lang="cs-CZ" sz="2400" i="1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2400" i="1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  <m:r>
                                    <a:rPr lang="cs-CZ" sz="2400" i="1">
                                      <a:solidFill>
                                        <a:srgbClr val="2E002E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cs-CZ" sz="2400" i="1">
                                          <a:solidFill>
                                            <a:srgbClr val="2E002E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cs-CZ" sz="2400" i="1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8852" y="1903213"/>
                <a:ext cx="4678268" cy="53957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1924334" y="3304060"/>
                <a:ext cx="28578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25 =9+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3−</m:t>
                              </m:r>
                              <m:sSub>
                                <m:sSub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334" y="3304060"/>
                <a:ext cx="2857898" cy="461665"/>
              </a:xfrm>
              <a:prstGeom prst="rect">
                <a:avLst/>
              </a:prstGeom>
              <a:blipFill rotWithShape="0">
                <a:blip r:embed="rId5"/>
                <a:stretch>
                  <a:fillRect b="-131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924334" y="3923491"/>
                <a:ext cx="232191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16 =</m:t>
                      </m:r>
                      <m:sSup>
                        <m:s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</a:rPr>
                                <m:t>3−</m:t>
                              </m:r>
                              <m:sSub>
                                <m:sSubPr>
                                  <m:ctrlP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cs-CZ" sz="24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334" y="3923491"/>
                <a:ext cx="2321918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859809" y="4681183"/>
                <a:ext cx="43240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3−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=4     ∨     3−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809" y="4681183"/>
                <a:ext cx="4324068" cy="461665"/>
              </a:xfrm>
              <a:prstGeom prst="rect">
                <a:avLst/>
              </a:prstGeom>
              <a:blipFill rotWithShape="0">
                <a:blip r:embed="rId7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132764" y="5142848"/>
                <a:ext cx="14114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764" y="5142848"/>
                <a:ext cx="1411412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3574782" y="5142847"/>
                <a:ext cx="16090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sz="2400" b="0" i="1" smtClean="0">
                          <a:latin typeface="Cambria Math" panose="02040503050406030204" pitchFamily="18" charset="0"/>
                        </a:rPr>
                        <m:t>=−7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4782" y="5142847"/>
                <a:ext cx="1609095" cy="461665"/>
              </a:xfrm>
              <a:prstGeom prst="rect">
                <a:avLst/>
              </a:prstGeom>
              <a:blipFill rotWithShape="0"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Skupina 15"/>
          <p:cNvGrpSpPr/>
          <p:nvPr/>
        </p:nvGrpSpPr>
        <p:grpSpPr>
          <a:xfrm>
            <a:off x="3021843" y="5626537"/>
            <a:ext cx="1957650" cy="472229"/>
            <a:chOff x="3021843" y="5626537"/>
            <a:chExt cx="1957650" cy="4722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ovéPole 13"/>
                <p:cNvSpPr txBox="1"/>
                <p:nvPr/>
              </p:nvSpPr>
              <p:spPr>
                <a:xfrm>
                  <a:off x="3779164" y="5626537"/>
                  <a:ext cx="120032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  <m:sub>
                            <m:r>
                              <a:rPr lang="cs-CZ" sz="2400" b="1" i="1" smtClean="0">
                                <a:latin typeface="Cambria Math" panose="02040503050406030204" pitchFamily="18" charset="0"/>
                              </a:rPr>
                              <m:t>𝑨</m:t>
                            </m:r>
                          </m:sub>
                        </m:sSub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oMath>
                    </m:oMathPara>
                  </a14:m>
                  <a:endParaRPr lang="cs-CZ" sz="2400" b="1" dirty="0"/>
                </a:p>
              </p:txBody>
            </p:sp>
          </mc:Choice>
          <mc:Fallback xmlns="">
            <p:sp>
              <p:nvSpPr>
                <p:cNvPr id="14" name="TextovéPole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9164" y="5626537"/>
                  <a:ext cx="1200329" cy="46166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ovéPole 14"/>
                <p:cNvSpPr txBox="1"/>
                <p:nvPr/>
              </p:nvSpPr>
              <p:spPr>
                <a:xfrm>
                  <a:off x="3021843" y="5637101"/>
                  <a:ext cx="45076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2400" i="1" smtClean="0">
                            <a:latin typeface="Cambria Math" panose="02040503050406030204" pitchFamily="18" charset="0"/>
                          </a:rPr>
                          <m:t>∨</m:t>
                        </m:r>
                      </m:oMath>
                    </m:oMathPara>
                  </a14:m>
                  <a:endParaRPr lang="cs-CZ" sz="2400" dirty="0"/>
                </a:p>
              </p:txBody>
            </p:sp>
          </mc:Choice>
          <mc:Fallback xmlns="">
            <p:sp>
              <p:nvSpPr>
                <p:cNvPr id="15" name="TextovéPole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1843" y="5637101"/>
                  <a:ext cx="450764" cy="461665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5368094" y="5590865"/>
                <a:ext cx="17770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,−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094" y="5590865"/>
                <a:ext cx="1777025" cy="461665"/>
              </a:xfrm>
              <a:prstGeom prst="rect">
                <a:avLst/>
              </a:prstGeom>
              <a:blipFill rotWithShape="0">
                <a:blip r:embed="rId12"/>
                <a:stretch>
                  <a:fillRect b="-52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7124952" y="5574858"/>
                <a:ext cx="15477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𝐀</m:t>
                          </m:r>
                        </m:e>
                        <m:sub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cs-CZ" sz="24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4952" y="5574858"/>
                <a:ext cx="1547795" cy="461665"/>
              </a:xfrm>
              <a:prstGeom prst="rect">
                <a:avLst/>
              </a:prstGeom>
              <a:blipFill rotWithShape="0">
                <a:blip r:embed="rId13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1332393" y="5637101"/>
                <a:ext cx="15107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cs-CZ" sz="2400" b="1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</m:sub>
                      </m:sSub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cs-CZ" sz="24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393" y="5637101"/>
                <a:ext cx="1510798" cy="461665"/>
              </a:xfrm>
              <a:prstGeom prst="rect">
                <a:avLst/>
              </a:prstGeom>
              <a:blipFill rotWithShape="0">
                <a:blip r:embed="rId14"/>
                <a:stretch>
                  <a:fillRect b="-14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Přímá spojnice 22"/>
          <p:cNvCxnSpPr/>
          <p:nvPr/>
        </p:nvCxnSpPr>
        <p:spPr>
          <a:xfrm>
            <a:off x="5426354" y="6036523"/>
            <a:ext cx="166050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26"/>
          <p:cNvCxnSpPr/>
          <p:nvPr/>
        </p:nvCxnSpPr>
        <p:spPr>
          <a:xfrm>
            <a:off x="7168677" y="6022372"/>
            <a:ext cx="150407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0213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11" grpId="0"/>
      <p:bldP spid="13" grpId="0"/>
      <p:bldP spid="18" grpId="0"/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698" y="308142"/>
            <a:ext cx="4476466" cy="614679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390866" y="3364781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0866" y="3364781"/>
                <a:ext cx="441146" cy="40011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811440" y="6054823"/>
                <a:ext cx="5479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cs-CZ" sz="2000" b="1" i="1" smtClean="0">
                              <a:solidFill>
                                <a:schemeClr val="accent5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440" y="6054823"/>
                <a:ext cx="547971" cy="400110"/>
              </a:xfrm>
              <a:prstGeom prst="rect">
                <a:avLst/>
              </a:prstGeom>
              <a:blipFill rotWithShape="0">
                <a:blip r:embed="rId4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811440" y="655092"/>
                <a:ext cx="5479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cs-CZ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440" y="655092"/>
                <a:ext cx="547971" cy="400110"/>
              </a:xfrm>
              <a:prstGeom prst="rect">
                <a:avLst/>
              </a:prstGeom>
              <a:blipFill rotWithShape="0">
                <a:blip r:embed="rId5"/>
                <a:stretch>
                  <a:fillRect b="-454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34906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709684" y="1310187"/>
                <a:ext cx="273664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b="1" u="sng" dirty="0" smtClean="0">
                    <a:solidFill>
                      <a:srgbClr val="2E002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Střed úsečky </a:t>
                </a:r>
                <a14:m>
                  <m:oMath xmlns:m="http://schemas.openxmlformats.org/officeDocument/2006/math">
                    <m:r>
                      <a:rPr lang="cs-CZ" sz="2800" b="0" i="1" u="sng" dirty="0" smtClean="0">
                        <a:solidFill>
                          <a:srgbClr val="2E002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𝐴𝐵</m:t>
                    </m:r>
                  </m:oMath>
                </a14:m>
                <a:endParaRPr lang="cs-CZ" sz="2800" i="1" u="sng" dirty="0">
                  <a:solidFill>
                    <a:srgbClr val="2E002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4" y="1310187"/>
                <a:ext cx="2736647" cy="523220"/>
              </a:xfrm>
              <a:prstGeom prst="rect">
                <a:avLst/>
              </a:prstGeom>
              <a:blipFill rotWithShape="0">
                <a:blip r:embed="rId2"/>
                <a:stretch>
                  <a:fillRect l="-4454" t="-12791" b="-313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709684" y="3179929"/>
                <a:ext cx="16221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1" i="0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𝐒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sub>
                          </m:sSub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4" y="3179929"/>
                <a:ext cx="1622175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039738" y="2445899"/>
                <a:ext cx="2354875" cy="8721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num>
                        <m:den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cs-CZ" sz="2800" b="1" dirty="0">
                  <a:solidFill>
                    <a:srgbClr val="2E002E"/>
                  </a:solidFill>
                </a:endParaRPr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738" y="2445899"/>
                <a:ext cx="2354875" cy="87216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039738" y="3807726"/>
                <a:ext cx="2378921" cy="8721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  <m:sub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𝑺</m:t>
                          </m:r>
                        </m:sub>
                      </m:sSub>
                      <m:r>
                        <a:rPr lang="cs-CZ" sz="2800" b="1" i="1" smtClean="0">
                          <a:solidFill>
                            <a:srgbClr val="2E002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  <m:sub>
                              <m:r>
                                <a:rPr lang="cs-CZ" sz="2800" b="1" i="1" smtClean="0">
                                  <a:solidFill>
                                    <a:srgbClr val="2E002E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num>
                        <m:den>
                          <m:r>
                            <a:rPr lang="cs-CZ" sz="2800" b="1" i="1" smtClean="0">
                              <a:solidFill>
                                <a:srgbClr val="2E002E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738" y="3807726"/>
                <a:ext cx="2378921" cy="87216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76613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6B501AA-7CBD-4D19-A060-3CFFC40EA88D}"/>
</file>

<file path=customXml/itemProps2.xml><?xml version="1.0" encoding="utf-8"?>
<ds:datastoreItem xmlns:ds="http://schemas.openxmlformats.org/officeDocument/2006/customXml" ds:itemID="{2245A28C-602C-4A29-85C0-20BF7B33042D}"/>
</file>

<file path=customXml/itemProps3.xml><?xml version="1.0" encoding="utf-8"?>
<ds:datastoreItem xmlns:ds="http://schemas.openxmlformats.org/officeDocument/2006/customXml" ds:itemID="{15029EE7-29F5-493A-8CCD-EB5973BCE3C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284</Words>
  <Application>Microsoft Office PowerPoint</Application>
  <PresentationFormat>Předvádění na obrazovce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Úsečka</dc:title>
  <dc:creator>Mgr.Olga Ptáková</dc:creator>
  <cp:lastModifiedBy>Uživatel</cp:lastModifiedBy>
  <cp:revision>80</cp:revision>
  <dcterms:modified xsi:type="dcterms:W3CDTF">2014-05-15T13:32:29Z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