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1"/>
  </p:sldMasterIdLst>
  <p:notesMasterIdLst>
    <p:notesMasterId r:id="rId10"/>
  </p:notesMasterIdLst>
  <p:sldIdLst>
    <p:sldId id="256" r:id="rId2"/>
    <p:sldId id="258" r:id="rId3"/>
    <p:sldId id="266" r:id="rId4"/>
    <p:sldId id="267" r:id="rId5"/>
    <p:sldId id="268" r:id="rId6"/>
    <p:sldId id="269" r:id="rId7"/>
    <p:sldId id="270" r:id="rId8"/>
    <p:sldId id="265" r:id="rId9"/>
  </p:sldIdLst>
  <p:sldSz cx="9144000" cy="6858000" type="screen4x3"/>
  <p:notesSz cx="6784975" cy="99187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B03"/>
    <a:srgbClr val="C87F48"/>
    <a:srgbClr val="440F04"/>
    <a:srgbClr val="602414"/>
    <a:srgbClr val="EDA53B"/>
    <a:srgbClr val="F5502F"/>
    <a:srgbClr val="3E1B59"/>
    <a:srgbClr val="AA72D4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D65A64F-10B5-4B4E-A24F-9D7DE1A190BC}">
  <a:tblStyle styleId="{4D65A64F-10B5-4B4E-A24F-9D7DE1A190BC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2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4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43337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914400" y="744537"/>
            <a:ext cx="4957761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76978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/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b" anchorCtr="0">
            <a:noAutofit/>
          </a:bodyPr>
          <a:lstStyle/>
          <a:p>
            <a:pPr marL="0" marR="0" lvl="0" indent="0" algn="r" rtl="0">
              <a:buSzPct val="25000"/>
              <a:buFont typeface="Arial"/>
              <a:buNone/>
            </a:pPr>
            <a:r>
              <a:rPr lang="en-US" sz="1200" b="0" i="0" u="none" strike="noStrike" cap="none" baseline="0"/>
              <a:t>*</a:t>
            </a:r>
          </a:p>
        </p:txBody>
      </p:sp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7763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81756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923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502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067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0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40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6335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70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97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113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17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394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3000">
              <a:schemeClr val="bg1"/>
            </a:gs>
            <a:gs pos="100000">
              <a:srgbClr val="C87F48"/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88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Shape 27"/>
          <p:cNvGraphicFramePr/>
          <p:nvPr>
            <p:extLst>
              <p:ext uri="{D42A27DB-BD31-4B8C-83A1-F6EECF244321}">
                <p14:modId xmlns:p14="http://schemas.microsoft.com/office/powerpoint/2010/main" val="3407081263"/>
              </p:ext>
            </p:extLst>
          </p:nvPr>
        </p:nvGraphicFramePr>
        <p:xfrm>
          <a:off x="179386" y="1484312"/>
          <a:ext cx="8713775" cy="4752875"/>
        </p:xfrm>
        <a:graphic>
          <a:graphicData uri="http://schemas.openxmlformats.org/drawingml/2006/table">
            <a:tbl>
              <a:tblPr>
                <a:noFill/>
                <a:tableStyleId>{4D65A64F-10B5-4B4E-A24F-9D7DE1A190BC}</a:tableStyleId>
              </a:tblPr>
              <a:tblGrid>
                <a:gridCol w="2058975"/>
                <a:gridCol w="6654800"/>
              </a:tblGrid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Název školy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Hotelová škola Mariánské Lázně</a:t>
                      </a:r>
                      <a:endParaRPr lang="cs-CZ" sz="1800" b="1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Adresa školy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Komenského </a:t>
                      </a: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449/2, </a:t>
                      </a: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353 01 Mariánské Lázně</a:t>
                      </a:r>
                      <a:endParaRPr lang="cs-CZ" sz="1800" b="1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projektu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CZ.1.07/1.5.00/34.0970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</a:t>
                      </a:r>
                      <a:r>
                        <a:rPr lang="cs-CZ" sz="1800" noProof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DUMu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VY_32_INOVACE_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G-M2-02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Předmět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Matematika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Téma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Lineární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rovnice s neznámou ve jmenovateli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Autor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Mgr.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Olga Ptáková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4700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Metodický popis</a:t>
                      </a:r>
                    </a:p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(anotace)</a:t>
                      </a: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400" b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Vzorové úlohy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Shape 28"/>
          <p:cNvSpPr txBox="1"/>
          <p:nvPr/>
        </p:nvSpPr>
        <p:spPr>
          <a:xfrm>
            <a:off x="250825" y="6381750"/>
            <a:ext cx="871378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1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Tento program je spolufinancovaný Evropským sociálním fondem a státním rozpočtem České republiky.</a:t>
            </a:r>
          </a:p>
        </p:txBody>
      </p:sp>
      <p:sp>
        <p:nvSpPr>
          <p:cNvPr id="29" name="Shape 29"/>
          <p:cNvSpPr/>
          <p:nvPr/>
        </p:nvSpPr>
        <p:spPr>
          <a:xfrm>
            <a:off x="2232850" y="160262"/>
            <a:ext cx="5715000" cy="12477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30" name="Shape 30"/>
          <p:cNvSpPr/>
          <p:nvPr/>
        </p:nvSpPr>
        <p:spPr>
          <a:xfrm>
            <a:off x="179386" y="160262"/>
            <a:ext cx="1236045" cy="1218587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77673" y="2402007"/>
            <a:ext cx="821595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5600" b="1" i="1" dirty="0" smtClean="0">
                <a:solidFill>
                  <a:srgbClr val="330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Lineární rovnice </a:t>
            </a:r>
          </a:p>
          <a:p>
            <a:pPr algn="ctr"/>
            <a:r>
              <a:rPr lang="cs-CZ" sz="5600" b="1" i="1" dirty="0" smtClean="0">
                <a:solidFill>
                  <a:srgbClr val="330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neznámou ve jmenovateli</a:t>
            </a:r>
          </a:p>
          <a:p>
            <a:r>
              <a:rPr lang="cs-CZ" sz="6000" b="1" i="1" dirty="0">
                <a:solidFill>
                  <a:srgbClr val="602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6000" b="1" i="1" dirty="0" smtClean="0">
                <a:solidFill>
                  <a:srgbClr val="602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cs-CZ" sz="6000" b="1" i="1" dirty="0">
              <a:solidFill>
                <a:srgbClr val="60241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4159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09432" y="1560883"/>
            <a:ext cx="847219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dirty="0" smtClean="0">
                <a:solidFill>
                  <a:srgbClr val="330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postup řešení tohoto typu rovnic se neliší od ostatních </a:t>
            </a:r>
          </a:p>
          <a:p>
            <a:r>
              <a:rPr lang="cs-CZ" sz="2800" dirty="0">
                <a:solidFill>
                  <a:srgbClr val="330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dirty="0" smtClean="0">
                <a:solidFill>
                  <a:srgbClr val="330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rovnic se zlomkem</a:t>
            </a:r>
            <a:endParaRPr lang="cs-CZ" sz="2800" dirty="0">
              <a:solidFill>
                <a:srgbClr val="330B0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409432" y="3017205"/>
            <a:ext cx="83567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dirty="0" smtClean="0">
                <a:solidFill>
                  <a:srgbClr val="330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pro každý ze zlomků je potřeba určit </a:t>
            </a:r>
            <a:r>
              <a:rPr lang="cs-CZ" sz="2800" b="1" dirty="0" smtClean="0">
                <a:solidFill>
                  <a:srgbClr val="330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počáteční</a:t>
            </a:r>
            <a:r>
              <a:rPr lang="cs-CZ" sz="2800" dirty="0" smtClean="0">
                <a:solidFill>
                  <a:srgbClr val="330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sz="2800" dirty="0">
                <a:solidFill>
                  <a:srgbClr val="330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dirty="0" smtClean="0">
                <a:solidFill>
                  <a:srgbClr val="330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cs-CZ" sz="2800" b="1" dirty="0" smtClean="0">
                <a:solidFill>
                  <a:srgbClr val="330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podmínky</a:t>
            </a:r>
            <a:r>
              <a:rPr lang="cs-CZ" sz="2800" dirty="0" smtClean="0">
                <a:solidFill>
                  <a:srgbClr val="330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jmenovatel zlomku se nesmí rovnat nule</a:t>
            </a:r>
            <a:endParaRPr lang="cs-CZ" sz="2800" dirty="0">
              <a:solidFill>
                <a:srgbClr val="330B0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09432" y="4473527"/>
            <a:ext cx="765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dirty="0" smtClean="0">
                <a:solidFill>
                  <a:srgbClr val="330B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kořeny rovnice je nutno porovnat s podmínkami</a:t>
            </a:r>
            <a:endParaRPr lang="cs-CZ" sz="2800" dirty="0">
              <a:solidFill>
                <a:srgbClr val="330B0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9425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50166" y="464234"/>
            <a:ext cx="36503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Úloha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množině R řešte rovnice:</a:t>
            </a:r>
            <a:r>
              <a:rPr lang="cs-CZ" sz="2400" dirty="0" smtClean="0"/>
              <a:t> </a:t>
            </a:r>
            <a:endParaRPr lang="cs-CZ" sz="2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450166" y="1547446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828800" y="1382080"/>
                <a:ext cx="3822072" cy="7923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1−9</m:t>
                          </m:r>
                          <m:sSup>
                            <m:sSup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1−3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1+3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1+3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1382080"/>
                <a:ext cx="3822072" cy="79239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6241048" y="1354496"/>
                <a:ext cx="129304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≠±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1048" y="1354496"/>
                <a:ext cx="1293046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6189784" y="2676631"/>
                <a:ext cx="26886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/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1+3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1−3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9784" y="2676631"/>
                <a:ext cx="2688621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589294" y="2488247"/>
                <a:ext cx="5061578" cy="8384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1+3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1−3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1−3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1+3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1+3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1−3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294" y="2488247"/>
                <a:ext cx="5061578" cy="83843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Skupina 9"/>
          <p:cNvGrpSpPr/>
          <p:nvPr/>
        </p:nvGrpSpPr>
        <p:grpSpPr>
          <a:xfrm>
            <a:off x="4303665" y="2783260"/>
            <a:ext cx="789436" cy="479238"/>
            <a:chOff x="4303665" y="2783260"/>
            <a:chExt cx="789436" cy="479238"/>
          </a:xfrm>
        </p:grpSpPr>
        <p:sp>
          <p:nvSpPr>
            <p:cNvPr id="8" name="Ovál 7"/>
            <p:cNvSpPr/>
            <p:nvPr/>
          </p:nvSpPr>
          <p:spPr>
            <a:xfrm>
              <a:off x="4811747" y="3014093"/>
              <a:ext cx="281354" cy="248405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Ovál 8"/>
            <p:cNvSpPr/>
            <p:nvPr/>
          </p:nvSpPr>
          <p:spPr>
            <a:xfrm>
              <a:off x="4303665" y="2783260"/>
              <a:ext cx="281354" cy="248405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2479706" y="3650437"/>
                <a:ext cx="39975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12=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1−3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(1+3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9706" y="3650437"/>
                <a:ext cx="3997569" cy="461665"/>
              </a:xfrm>
              <a:prstGeom prst="rect">
                <a:avLst/>
              </a:prstGeom>
              <a:blipFill rotWithShape="0">
                <a:blip r:embed="rId6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2526984" y="4290499"/>
                <a:ext cx="485088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12=1−6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+9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−1−6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−9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6984" y="4290499"/>
                <a:ext cx="4850880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Skupina 15"/>
          <p:cNvGrpSpPr/>
          <p:nvPr/>
        </p:nvGrpSpPr>
        <p:grpSpPr>
          <a:xfrm>
            <a:off x="350248" y="5840868"/>
            <a:ext cx="8369599" cy="650051"/>
            <a:chOff x="400219" y="6157823"/>
            <a:chExt cx="8369599" cy="6500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ovéPole 13"/>
                <p:cNvSpPr txBox="1"/>
                <p:nvPr/>
              </p:nvSpPr>
              <p:spPr>
                <a:xfrm>
                  <a:off x="589294" y="6346209"/>
                  <a:ext cx="396692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1−9</m:t>
                        </m:r>
                        <m:sSup>
                          <m:sSup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1−3</m:t>
                            </m:r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d>
                          <m:d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1+3</m:t>
                            </m:r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4" name="TextovéPole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294" y="6346209"/>
                  <a:ext cx="3966920" cy="461665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TextovéPole 14"/>
            <p:cNvSpPr txBox="1"/>
            <p:nvPr/>
          </p:nvSpPr>
          <p:spPr>
            <a:xfrm>
              <a:off x="400219" y="6157823"/>
              <a:ext cx="836959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-------------------------------------------------------------------------------------------------------------------------------------------</a:t>
              </a:r>
              <a:endParaRPr lang="cs-CZ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2702257" y="4826884"/>
                <a:ext cx="12417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2257" y="4826884"/>
                <a:ext cx="1241750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Zahnutá šipka nahoru 17"/>
          <p:cNvSpPr/>
          <p:nvPr/>
        </p:nvSpPr>
        <p:spPr>
          <a:xfrm rot="18893256">
            <a:off x="3046143" y="3599247"/>
            <a:ext cx="4878109" cy="703027"/>
          </a:xfrm>
          <a:prstGeom prst="curvedUp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400219" y="5502578"/>
            <a:ext cx="3866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Číslo -1 je kořenem rovnice.</a:t>
            </a:r>
            <a:endParaRPr 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713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1" grpId="0"/>
      <p:bldP spid="12" grpId="0"/>
      <p:bldP spid="17" grpId="0"/>
      <p:bldP spid="18" grpId="0" animBg="1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491317" y="2035545"/>
                <a:ext cx="3932295" cy="6166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             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2+</m:t>
                    </m:r>
                    <m:f>
                      <m:f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+3</m:t>
                        </m:r>
                      </m:den>
                    </m:f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+3</m:t>
                        </m:r>
                      </m:den>
                    </m:f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+3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317" y="2035545"/>
                <a:ext cx="3932295" cy="616644"/>
              </a:xfrm>
              <a:prstGeom prst="rect">
                <a:avLst/>
              </a:prstGeom>
              <a:blipFill rotWithShape="0">
                <a:blip r:embed="rId2"/>
                <a:stretch>
                  <a:fillRect l="-2481" b="-89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6960358" y="2085739"/>
                <a:ext cx="12417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≠−3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0358" y="2085739"/>
                <a:ext cx="1241750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4878387" y="2085739"/>
                <a:ext cx="13845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/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8387" y="2085739"/>
                <a:ext cx="1384546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627797" y="3030325"/>
                <a:ext cx="45489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−2=3+3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797" y="3030325"/>
                <a:ext cx="4548938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1741531" y="3740268"/>
                <a:ext cx="268208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b="0" dirty="0" smtClean="0"/>
                  <a:t>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−3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=12−4</m:t>
                    </m:r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1531" y="3740268"/>
                <a:ext cx="2682081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2577753" y="4450213"/>
                <a:ext cx="10096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b="0" dirty="0" smtClean="0"/>
                  <a:t>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≠8</m:t>
                    </m:r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7753" y="4450213"/>
                <a:ext cx="1009635" cy="461665"/>
              </a:xfrm>
              <a:prstGeom prst="rect">
                <a:avLst/>
              </a:prstGeom>
              <a:blipFill rotWithShape="0">
                <a:blip r:embed="rId7"/>
                <a:stretch>
                  <a:fillRect r="-60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4039120" y="4450213"/>
                <a:ext cx="365407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400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cs-CZ" sz="2400" b="1" i="0" smtClean="0">
                        <a:latin typeface="Cambria Math" panose="02040503050406030204" pitchFamily="18" charset="0"/>
                      </a:rPr>
                      <m:t>𝐑</m:t>
                    </m:r>
                  </m:oMath>
                </a14:m>
                <a:r>
                  <a:rPr lang="cs-CZ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ovnice nemá řešení.</a:t>
                </a:r>
                <a:endParaRPr lang="cs-CZ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9120" y="4450213"/>
                <a:ext cx="3654077" cy="461665"/>
              </a:xfrm>
              <a:prstGeom prst="rect">
                <a:avLst/>
              </a:prstGeom>
              <a:blipFill rotWithShape="0">
                <a:blip r:embed="rId8"/>
                <a:stretch>
                  <a:fillRect t="-10526" r="-1503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21782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04717" y="764272"/>
                <a:ext cx="5503301" cy="617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den>
                    </m:f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−3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+4</m:t>
                        </m:r>
                      </m:den>
                    </m:f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num>
                      <m:den>
                        <m:sSup>
                          <m:sSup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−8</m:t>
                        </m:r>
                      </m:den>
                    </m:f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−1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17" y="764272"/>
                <a:ext cx="5503301" cy="617157"/>
              </a:xfrm>
              <a:prstGeom prst="rect">
                <a:avLst/>
              </a:prstGeom>
              <a:blipFill rotWithShape="0">
                <a:blip r:embed="rId2"/>
                <a:stretch>
                  <a:fillRect l="-1774" b="-784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518615" y="5663821"/>
                <a:ext cx="8018221" cy="6771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--------------------------------------------------------------------------------------------------------------------------------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−8=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615" y="5663821"/>
                <a:ext cx="8018221" cy="677108"/>
              </a:xfrm>
              <a:prstGeom prst="rect">
                <a:avLst/>
              </a:prstGeom>
              <a:blipFill rotWithShape="0">
                <a:blip r:embed="rId3"/>
                <a:stretch>
                  <a:fillRect l="-228" t="-1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6481038" y="195252"/>
                <a:ext cx="20984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≠2,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≠−4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038" y="195252"/>
                <a:ext cx="2098460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6308686" y="842019"/>
                <a:ext cx="23487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/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8686" y="842019"/>
                <a:ext cx="2348785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357108" y="1662065"/>
                <a:ext cx="622253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b="0" dirty="0" smtClean="0"/>
                  <a:t> 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+4−</m:t>
                    </m:r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=6−</m:t>
                    </m:r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+4</m:t>
                        </m:r>
                      </m:e>
                    </m:d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08" y="1662065"/>
                <a:ext cx="6222537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92203" y="2375320"/>
                <a:ext cx="683353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+4−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−6=6−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+8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03" y="2375320"/>
                <a:ext cx="6833537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2374711" y="3088575"/>
                <a:ext cx="25971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=14+2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4711" y="3088575"/>
                <a:ext cx="2597121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ovéPole 40"/>
              <p:cNvSpPr txBox="1"/>
              <p:nvPr/>
            </p:nvSpPr>
            <p:spPr>
              <a:xfrm>
                <a:off x="3261815" y="3801830"/>
                <a:ext cx="10125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1" name="TextovéPole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1815" y="3801830"/>
                <a:ext cx="1012521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7" name="Skupina 46"/>
          <p:cNvGrpSpPr/>
          <p:nvPr/>
        </p:nvGrpSpPr>
        <p:grpSpPr>
          <a:xfrm>
            <a:off x="3358642" y="347014"/>
            <a:ext cx="4124436" cy="4537207"/>
            <a:chOff x="3358642" y="347014"/>
            <a:chExt cx="4124436" cy="4537207"/>
          </a:xfrm>
        </p:grpSpPr>
        <p:cxnSp>
          <p:nvCxnSpPr>
            <p:cNvPr id="43" name="Přímá spojnice 42"/>
            <p:cNvCxnSpPr/>
            <p:nvPr/>
          </p:nvCxnSpPr>
          <p:spPr>
            <a:xfrm>
              <a:off x="3358642" y="4263495"/>
              <a:ext cx="81886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Přímá spojnice 44"/>
            <p:cNvCxnSpPr/>
            <p:nvPr/>
          </p:nvCxnSpPr>
          <p:spPr>
            <a:xfrm>
              <a:off x="6579645" y="631446"/>
              <a:ext cx="903433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Zahnutá šipka nahoru 45"/>
            <p:cNvSpPr/>
            <p:nvPr/>
          </p:nvSpPr>
          <p:spPr>
            <a:xfrm rot="18545411">
              <a:off x="3739749" y="2249858"/>
              <a:ext cx="4537207" cy="731520"/>
            </a:xfrm>
            <a:prstGeom prst="curvedUpArrow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48" name="TextovéPole 47"/>
          <p:cNvSpPr txBox="1"/>
          <p:nvPr/>
        </p:nvSpPr>
        <p:spPr>
          <a:xfrm>
            <a:off x="4860496" y="4488900"/>
            <a:ext cx="2978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Rovnice nemá řešení.</a:t>
            </a:r>
            <a:endParaRPr 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2243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41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450376" y="682388"/>
                <a:ext cx="4342727" cy="6166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d)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3+4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num>
                      <m:den>
                        <m:sSup>
                          <m:sSupPr>
                            <m:ctrlPr>
                              <a:rPr lang="cs-CZ" sz="24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−1=</m:t>
                    </m:r>
                    <m:f>
                      <m:f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76" y="682388"/>
                <a:ext cx="4342727" cy="616644"/>
              </a:xfrm>
              <a:prstGeom prst="rect">
                <a:avLst/>
              </a:prstGeom>
              <a:blipFill rotWithShape="0">
                <a:blip r:embed="rId2"/>
                <a:stretch>
                  <a:fillRect l="-2247" b="-89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450376" y="5718412"/>
                <a:ext cx="8073044" cy="6771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 smtClean="0"/>
                  <a:t>-------------------------------------------------------------------------------------------------------------------------------------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76" y="5718412"/>
                <a:ext cx="8073044" cy="677108"/>
              </a:xfrm>
              <a:prstGeom prst="rect">
                <a:avLst/>
              </a:prstGeom>
              <a:blipFill rotWithShape="0">
                <a:blip r:embed="rId3"/>
                <a:stretch>
                  <a:fillRect l="-227" t="-1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5786650" y="220723"/>
                <a:ext cx="20984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≠0,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≠−1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6650" y="220723"/>
                <a:ext cx="2098460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5278531" y="745050"/>
                <a:ext cx="15573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8531" y="745050"/>
                <a:ext cx="1557349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392" b="-197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791570" y="1624083"/>
                <a:ext cx="48747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3+4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=3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570" y="1624083"/>
                <a:ext cx="4874732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1056931" y="2330549"/>
                <a:ext cx="43440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3+4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+3−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931" y="2330549"/>
                <a:ext cx="4344010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2059695" y="3037015"/>
                <a:ext cx="24945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cs-CZ" sz="2400" b="0" i="0" smtClean="0">
                          <a:latin typeface="Cambria Math" panose="02040503050406030204" pitchFamily="18" charset="0"/>
                        </a:rPr>
                        <m:t>−3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9695" y="3037015"/>
                <a:ext cx="2494529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2996924" y="3743481"/>
                <a:ext cx="10096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0=0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6924" y="3743481"/>
                <a:ext cx="1009635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ovéPole 14"/>
          <p:cNvSpPr txBox="1"/>
          <p:nvPr/>
        </p:nvSpPr>
        <p:spPr>
          <a:xfrm>
            <a:off x="450376" y="4500113"/>
            <a:ext cx="75248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Řešením rovnice je libovolné reálné číslo s výjimkou čísel, 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terá jsou uvedena v podmínce.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5278531" y="3696084"/>
                <a:ext cx="212648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cs-CZ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𝑹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\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,−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8531" y="3696084"/>
                <a:ext cx="2126480" cy="461665"/>
              </a:xfrm>
              <a:prstGeom prst="rect">
                <a:avLst/>
              </a:prstGeom>
              <a:blipFill rotWithShape="0">
                <a:blip r:embed="rId10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23333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9" grpId="0"/>
      <p:bldP spid="10" grpId="0"/>
      <p:bldP spid="1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37349" y="929909"/>
            <a:ext cx="8269923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cs-CZ" sz="2400" dirty="0"/>
              <a:t>Zdroje</a:t>
            </a:r>
            <a:r>
              <a:rPr lang="cs-CZ" sz="2400" dirty="0" smtClean="0"/>
              <a:t>:</a:t>
            </a:r>
          </a:p>
          <a:p>
            <a:pPr>
              <a:spcBef>
                <a:spcPct val="0"/>
              </a:spcBef>
            </a:pPr>
            <a:endParaRPr lang="cs-CZ" sz="800" dirty="0" smtClean="0"/>
          </a:p>
          <a:p>
            <a:pPr>
              <a:spcBef>
                <a:spcPct val="0"/>
              </a:spcBef>
            </a:pPr>
            <a:r>
              <a:rPr lang="cs-CZ" dirty="0" smtClean="0"/>
              <a:t>Zadání rovnic a),c),d) z níže uvedené sbírky</a:t>
            </a:r>
          </a:p>
          <a:p>
            <a:pPr>
              <a:spcBef>
                <a:spcPct val="0"/>
              </a:spcBef>
            </a:pPr>
            <a:r>
              <a:rPr lang="cs-CZ" dirty="0"/>
              <a:t>JANEČEK. </a:t>
            </a:r>
            <a:r>
              <a:rPr lang="cs-CZ" i="1" dirty="0"/>
              <a:t>Výrazy, rovnice, nerovnice a jejich soustavy</a:t>
            </a:r>
            <a:r>
              <a:rPr lang="cs-CZ" dirty="0"/>
              <a:t>. Prometheus, 1995. Pomocné knihy pro žáky</a:t>
            </a:r>
            <a:r>
              <a:rPr lang="cs-CZ" dirty="0" smtClean="0"/>
              <a:t>.</a:t>
            </a:r>
          </a:p>
          <a:p>
            <a:pPr>
              <a:spcBef>
                <a:spcPct val="0"/>
              </a:spcBef>
            </a:pPr>
            <a:r>
              <a:rPr lang="cs-CZ" dirty="0" smtClean="0"/>
              <a:t> </a:t>
            </a:r>
            <a:r>
              <a:rPr lang="cs-CZ" dirty="0"/>
              <a:t>ISBN 80-7196-096-9.</a:t>
            </a:r>
          </a:p>
          <a:p>
            <a:pPr>
              <a:spcBef>
                <a:spcPct val="0"/>
              </a:spcBef>
            </a:pPr>
            <a:endParaRPr lang="cs-CZ" dirty="0"/>
          </a:p>
          <a:p>
            <a:pPr algn="just">
              <a:spcBef>
                <a:spcPct val="0"/>
              </a:spcBef>
            </a:pPr>
            <a:r>
              <a:rPr lang="cs-CZ" dirty="0"/>
              <a:t>„ Pokud není uvedeno jinak, jsou použité objekty vlastní originální tvorbou autora.“</a:t>
            </a:r>
          </a:p>
          <a:p>
            <a:pPr algn="just">
              <a:spcBef>
                <a:spcPct val="0"/>
              </a:spcBef>
            </a:pPr>
            <a:r>
              <a:rPr lang="cs-CZ" dirty="0"/>
              <a:t>„Materiál je určen pro bezplatné používání pro potřeby výuky na všech typech </a:t>
            </a:r>
            <a:r>
              <a:rPr lang="cs-CZ" dirty="0" smtClean="0"/>
              <a:t>škol a </a:t>
            </a:r>
            <a:r>
              <a:rPr lang="cs-CZ" dirty="0"/>
              <a:t>školských zařízení. Jakékoli další využití podléhá autorskému zákonu. Veškerá </a:t>
            </a:r>
            <a:r>
              <a:rPr lang="cs-CZ" dirty="0" smtClean="0"/>
              <a:t>vlastní díla </a:t>
            </a:r>
            <a:r>
              <a:rPr lang="cs-CZ" dirty="0"/>
              <a:t>autora (fotografie, videa) lze bezplatně dále používat i šířit při uvedení </a:t>
            </a:r>
            <a:r>
              <a:rPr lang="cs-CZ" dirty="0" smtClean="0"/>
              <a:t>autorova jména</a:t>
            </a:r>
            <a:r>
              <a:rPr lang="cs-CZ" dirty="0"/>
              <a:t>.“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685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C558C7D9-AD2E-40D4-9683-9D03EE6395CC}"/>
</file>

<file path=customXml/itemProps2.xml><?xml version="1.0" encoding="utf-8"?>
<ds:datastoreItem xmlns:ds="http://schemas.openxmlformats.org/officeDocument/2006/customXml" ds:itemID="{26BF09C1-2AA8-412E-B725-94D7783747DE}"/>
</file>

<file path=customXml/itemProps3.xml><?xml version="1.0" encoding="utf-8"?>
<ds:datastoreItem xmlns:ds="http://schemas.openxmlformats.org/officeDocument/2006/customXml" ds:itemID="{8B6CB301-B11C-410C-A0B3-261E4D42DC0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870</TotalTime>
  <Words>374</Words>
  <Application>Microsoft Office PowerPoint</Application>
  <PresentationFormat>Předvádění na obrazovce (4:3)</PresentationFormat>
  <Paragraphs>78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Wingdings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Lineární rovnice s neznámou ve jmenovateli</dc:title>
  <dc:creator>Mgr.Olga Ptáková</dc:creator>
  <cp:lastModifiedBy>Uživatel</cp:lastModifiedBy>
  <cp:revision>109</cp:revision>
  <dcterms:modified xsi:type="dcterms:W3CDTF">2014-05-15T13:32:57Z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