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9" r:id="rId7"/>
    <p:sldId id="270" r:id="rId8"/>
    <p:sldId id="271" r:id="rId9"/>
    <p:sldId id="272" r:id="rId10"/>
    <p:sldId id="273" r:id="rId11"/>
    <p:sldId id="268" r:id="rId12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002E"/>
    <a:srgbClr val="B889DB"/>
    <a:srgbClr val="AA95F5"/>
    <a:srgbClr val="A28CF4"/>
    <a:srgbClr val="AA72D4"/>
    <a:srgbClr val="440F04"/>
    <a:srgbClr val="F5502F"/>
    <a:srgbClr val="3E1B5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76978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175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23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50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06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0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40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33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0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9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13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17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39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chemeClr val="bg1"/>
            </a:gs>
            <a:gs pos="98000">
              <a:srgbClr val="B889D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8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6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chemeClr val="bg1"/>
            </a:gs>
            <a:gs pos="98000">
              <a:srgbClr val="B889D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3717656677"/>
              </p:ext>
            </p:extLst>
          </p:nvPr>
        </p:nvGraphicFramePr>
        <p:xfrm>
          <a:off x="179386" y="1484312"/>
          <a:ext cx="8713775" cy="4752875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 škola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449/2,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projektu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</a:t>
                      </a:r>
                      <a:r>
                        <a:rPr lang="cs-CZ" sz="1800" noProof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DUMu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G-M2-03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Parametrické rovnice přímky </a:t>
                      </a:r>
                      <a:r>
                        <a:rPr lang="cs-CZ" sz="1800" b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 rovině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Výklad a vzorové úlohy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179386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668741" y="627797"/>
                <a:ext cx="8264442" cy="15081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4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Přímka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 dána rovnicemi: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=4−2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=−2+3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cs-CZ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Vypočtěte chybějící souřadnice bodů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které leží na přímce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−2,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  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,−5</m:t>
                          </m:r>
                        </m:e>
                      </m:d>
                    </m:oMath>
                  </m:oMathPara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41" y="627797"/>
                <a:ext cx="8264442" cy="1508105"/>
              </a:xfrm>
              <a:prstGeom prst="rect">
                <a:avLst/>
              </a:prstGeom>
              <a:blipFill rotWithShape="0">
                <a:blip r:embed="rId2"/>
                <a:stretch>
                  <a:fillRect l="-1181" t="-2429" r="-221" b="-28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68741" y="2347415"/>
                <a:ext cx="82761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u bodu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známe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-ovou souřadnici – dosadíme do první rovnice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41" y="2347415"/>
                <a:ext cx="8276112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179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57507" y="2820649"/>
                <a:ext cx="16778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=4−2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07" y="2820649"/>
                <a:ext cx="1677832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431163" y="3280235"/>
                <a:ext cx="19041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−2=4−2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163" y="3280235"/>
                <a:ext cx="1904176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668741" y="3741900"/>
                <a:ext cx="9690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0" dirty="0" smtClean="0"/>
                  <a:t>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41" y="3741900"/>
                <a:ext cx="969048" cy="461665"/>
              </a:xfrm>
              <a:prstGeom prst="rect">
                <a:avLst/>
              </a:prstGeom>
              <a:blipFill rotWithShape="0">
                <a:blip r:embed="rId6"/>
                <a:stretch>
                  <a:fillRect r="-6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ovéPole 9"/>
          <p:cNvSpPr txBox="1"/>
          <p:nvPr/>
        </p:nvSpPr>
        <p:spPr>
          <a:xfrm>
            <a:off x="657507" y="4201486"/>
            <a:ext cx="5572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parametr musí být stejný v obou rovnicích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002507" y="2818570"/>
                <a:ext cx="19110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=−2+3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2507" y="2818570"/>
                <a:ext cx="1911036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Přímá spojnice se šipkou 12"/>
          <p:cNvCxnSpPr>
            <a:stCxn id="8" idx="3"/>
          </p:cNvCxnSpPr>
          <p:nvPr/>
        </p:nvCxnSpPr>
        <p:spPr>
          <a:xfrm flipV="1">
            <a:off x="1637789" y="3102057"/>
            <a:ext cx="1364718" cy="8706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3002507" y="3278155"/>
                <a:ext cx="21750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=−2+3∙3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2507" y="3278155"/>
                <a:ext cx="2175019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3002507" y="3739820"/>
                <a:ext cx="10164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2507" y="3739820"/>
                <a:ext cx="1016497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5849660" y="3278154"/>
                <a:ext cx="140038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9660" y="3278154"/>
                <a:ext cx="1400383" cy="46166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657507" y="4891904"/>
                <a:ext cx="70366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u bodu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známe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ovou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souřadnici – řešte samostatně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07" y="4891904"/>
                <a:ext cx="7036606" cy="461665"/>
              </a:xfrm>
              <a:prstGeom prst="rect">
                <a:avLst/>
              </a:prstGeom>
              <a:blipFill rotWithShape="0">
                <a:blip r:embed="rId11"/>
                <a:stretch>
                  <a:fillRect l="-1386" t="-10526" r="-260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668741" y="5595971"/>
                <a:ext cx="119827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41" y="5595971"/>
                <a:ext cx="1198277" cy="46166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2067477" y="5595971"/>
                <a:ext cx="5357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7477" y="5595971"/>
                <a:ext cx="535724" cy="46166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3002507" y="5595182"/>
                <a:ext cx="10125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2507" y="5595182"/>
                <a:ext cx="1012521" cy="46166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4533100" y="5596472"/>
                <a:ext cx="5357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3100" y="5596472"/>
                <a:ext cx="535724" cy="461665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5855880" y="5595182"/>
                <a:ext cx="14196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𝑩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5880" y="5595182"/>
                <a:ext cx="1419619" cy="461665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518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18310" y="1122218"/>
            <a:ext cx="75399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2400" dirty="0"/>
              <a:t>Zdroje</a:t>
            </a:r>
            <a:r>
              <a:rPr lang="cs-CZ" sz="2400" dirty="0" smtClean="0"/>
              <a:t>:</a:t>
            </a:r>
          </a:p>
          <a:p>
            <a:pPr>
              <a:spcBef>
                <a:spcPct val="0"/>
              </a:spcBef>
            </a:pPr>
            <a:endParaRPr lang="cs-CZ" sz="800" dirty="0" smtClean="0"/>
          </a:p>
          <a:p>
            <a:pPr>
              <a:spcBef>
                <a:spcPct val="0"/>
              </a:spcBef>
            </a:pPr>
            <a:r>
              <a:rPr lang="cs-CZ" dirty="0" smtClean="0"/>
              <a:t>Program </a:t>
            </a:r>
            <a:r>
              <a:rPr lang="cs-CZ" dirty="0" err="1" smtClean="0"/>
              <a:t>GeoGebra</a:t>
            </a:r>
            <a:r>
              <a:rPr lang="cs-CZ" dirty="0" smtClean="0"/>
              <a:t> 4.2.60.0</a:t>
            </a:r>
          </a:p>
          <a:p>
            <a:pPr>
              <a:spcBef>
                <a:spcPct val="0"/>
              </a:spcBef>
            </a:pPr>
            <a:endParaRPr lang="cs-CZ" dirty="0"/>
          </a:p>
          <a:p>
            <a:pPr algn="just">
              <a:spcBef>
                <a:spcPct val="0"/>
              </a:spcBef>
            </a:pPr>
            <a:r>
              <a:rPr lang="cs-CZ" dirty="0"/>
              <a:t>„ Pokud není uvedeno jinak, jsou použité objekty vlastní originální tvorbou autora.“</a:t>
            </a:r>
          </a:p>
          <a:p>
            <a:pPr algn="just">
              <a:spcBef>
                <a:spcPct val="0"/>
              </a:spcBef>
            </a:pPr>
            <a:r>
              <a:rPr lang="cs-CZ" dirty="0"/>
              <a:t>„Materiál je určen pro bezplatné používání pro potřeby výuky na všech typech </a:t>
            </a:r>
            <a:r>
              <a:rPr lang="cs-CZ" dirty="0" smtClean="0"/>
              <a:t>škol a </a:t>
            </a:r>
            <a:r>
              <a:rPr lang="cs-CZ" dirty="0"/>
              <a:t>školských zařízení. Jakékoli další využití podléhá autorskému zákonu. Veškerá </a:t>
            </a:r>
            <a:r>
              <a:rPr lang="cs-CZ" dirty="0" smtClean="0"/>
              <a:t>vlastní díla </a:t>
            </a:r>
            <a:r>
              <a:rPr lang="cs-CZ" dirty="0"/>
              <a:t>autora (fotografie, videa) lze bezplatně dále používat i šířit při uvedení </a:t>
            </a:r>
            <a:r>
              <a:rPr lang="cs-CZ" dirty="0" smtClean="0"/>
              <a:t>autorova jména</a:t>
            </a:r>
            <a:r>
              <a:rPr lang="cs-CZ" dirty="0"/>
              <a:t>.“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040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583140" y="1978925"/>
            <a:ext cx="55691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Analytická geometrie</a:t>
            </a:r>
            <a:endParaRPr lang="cs-CZ" sz="4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32697" y="3357349"/>
            <a:ext cx="7680308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600" b="1" i="1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Parametrické rovnice</a:t>
            </a:r>
          </a:p>
          <a:p>
            <a:r>
              <a:rPr lang="cs-CZ" sz="6600" b="1" i="1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přímky</a:t>
            </a:r>
            <a:endParaRPr lang="cs-CZ" sz="6600" b="1" i="1" dirty="0">
              <a:solidFill>
                <a:srgbClr val="2E00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4159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05218" y="1776511"/>
            <a:ext cx="18473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61892" y="868570"/>
            <a:ext cx="7640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Přímku v rovině lze popsat </a:t>
            </a:r>
            <a:r>
              <a:rPr lang="cs-CZ" sz="2400" b="1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dvojicí parametrických rovnic</a:t>
            </a:r>
            <a:r>
              <a:rPr lang="cs-CZ" sz="2400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sz="2400" dirty="0">
              <a:solidFill>
                <a:srgbClr val="2E00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961565" y="1437957"/>
                <a:ext cx="22822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sSub>
                        <m:sSub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565" y="1437957"/>
                <a:ext cx="2282291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945535" y="2068899"/>
                <a:ext cx="22983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sSub>
                        <m:sSub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5535" y="2068899"/>
                <a:ext cx="229832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761892" y="2776785"/>
                <a:ext cx="732097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………..souřadnice bodů, které leží na dané přímce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92" y="2776785"/>
                <a:ext cx="7320979" cy="523220"/>
              </a:xfrm>
              <a:prstGeom prst="rect">
                <a:avLst/>
              </a:prstGeom>
              <a:blipFill rotWithShape="0">
                <a:blip r:embed="rId4"/>
                <a:stretch>
                  <a:fillRect t="-1176" b="-235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761892" y="3407727"/>
                <a:ext cx="6894260" cy="5132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8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cs-CZ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8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e>
                    </m:d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 souřadnice známého bodu dané přímky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92" y="3407727"/>
                <a:ext cx="6894260" cy="513282"/>
              </a:xfrm>
              <a:prstGeom prst="rect">
                <a:avLst/>
              </a:prstGeom>
              <a:blipFill rotWithShape="0">
                <a:blip r:embed="rId5"/>
                <a:stretch>
                  <a:fillRect t="-1190" b="-25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761892" y="4038669"/>
                <a:ext cx="7258718" cy="8826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……..souřadnice směrového vektoru, </a:t>
                </a:r>
              </a:p>
              <a:p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tj. vektoru rovnoběžného s danou přímkou</a:t>
                </a:r>
                <a:endParaRPr lang="cs-CZ" sz="28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92" y="4038669"/>
                <a:ext cx="7258718" cy="882614"/>
              </a:xfrm>
              <a:prstGeom prst="rect">
                <a:avLst/>
              </a:prstGeom>
              <a:blipFill rotWithShape="0">
                <a:blip r:embed="rId6"/>
                <a:stretch>
                  <a:fillRect t="-694" r="-84" b="-159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805218" y="5038943"/>
                <a:ext cx="3118931" cy="513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…………..…parametr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18" y="5038943"/>
                <a:ext cx="3118931" cy="513282"/>
              </a:xfrm>
              <a:prstGeom prst="rect">
                <a:avLst/>
              </a:prstGeom>
              <a:blipFill rotWithShape="0">
                <a:blip r:embed="rId7"/>
                <a:stretch>
                  <a:fillRect t="-1190" r="-2148" b="-25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00685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573206" y="504967"/>
                <a:ext cx="754462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1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Sestrojte přímku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která je dána parametrickými rovnicemi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6" y="504967"/>
                <a:ext cx="7544629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1212" t="-4762" b="-174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852382" y="1274408"/>
                <a:ext cx="219476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=3+4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cs-CZ" sz="2400" b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ngsanaUPC" panose="02020603050405020304" pitchFamily="18" charset="-34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=−2+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cs-CZ" sz="2400" dirty="0">
                  <a:latin typeface="Cambria Math" panose="02040503050406030204" pitchFamily="18" charset="0"/>
                  <a:ea typeface="Cambria Math" panose="02040503050406030204" pitchFamily="18" charset="0"/>
                  <a:cs typeface="AngsanaUPC" panose="02020603050405020304" pitchFamily="18" charset="-34"/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2382" y="1274408"/>
                <a:ext cx="2194768" cy="830997"/>
              </a:xfrm>
              <a:prstGeom prst="rect">
                <a:avLst/>
              </a:prstGeom>
              <a:blipFill rotWithShape="0">
                <a:blip r:embed="rId3"/>
                <a:stretch>
                  <a:fillRect b="-735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573206" y="2413181"/>
            <a:ext cx="2701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rovnice lze vyčíst: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364776" y="2986444"/>
                <a:ext cx="504542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Na hledané přímce leží bod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3,−2</m:t>
                        </m:r>
                      </m:e>
                    </m:d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776" y="2986444"/>
                <a:ext cx="504542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932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364776" y="3559707"/>
                <a:ext cx="66511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Směrový vektor přímky má souřadnice</a:t>
                </a:r>
                <a14:m>
                  <m:oMath xmlns:m="http://schemas.openxmlformats.org/officeDocument/2006/math">
                    <m:r>
                      <a:rPr lang="cs-CZ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𝒔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cs-CZ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4,1</m:t>
                        </m:r>
                      </m:e>
                    </m:d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776" y="3559707"/>
                <a:ext cx="6651180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1467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573206" y="4586882"/>
                <a:ext cx="64490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systému souřadnic znázorníme bod</a:t>
                </a:r>
                <a14:m>
                  <m:oMath xmlns:m="http://schemas.openxmlformats.org/officeDocument/2006/math">
                    <m:r>
                      <a:rPr lang="cs-CZ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vektor 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𝒔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cs-CZ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6" y="4586882"/>
                <a:ext cx="6449010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1418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573206" y="5198558"/>
                <a:ext cx="789248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Hledanou přímku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sestrojíme jako rovnoběžku s vektorem 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cs-C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která prochází bodem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cs-C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cs-CZ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6" y="5198558"/>
                <a:ext cx="7892482" cy="830997"/>
              </a:xfrm>
              <a:prstGeom prst="rect">
                <a:avLst/>
              </a:prstGeom>
              <a:blipFill rotWithShape="0">
                <a:blip r:embed="rId7"/>
                <a:stretch>
                  <a:fillRect l="-1158" t="-5882" r="-232" b="-1617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9804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70" y="667775"/>
            <a:ext cx="7218143" cy="5514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3166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27798" y="696036"/>
            <a:ext cx="64443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Úloha 2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jednoho systému souřadnic znázorněte přímky: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627798" y="1724783"/>
            <a:ext cx="7716478" cy="830998"/>
            <a:chOff x="627798" y="1069691"/>
            <a:chExt cx="7716478" cy="8309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ovéPole 2"/>
                <p:cNvSpPr txBox="1"/>
                <p:nvPr/>
              </p:nvSpPr>
              <p:spPr>
                <a:xfrm>
                  <a:off x="627798" y="1069692"/>
                  <a:ext cx="2335832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=−1−2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cs-CZ" sz="2400" b="0" dirty="0" smtClean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r>
                    <a:rPr lang="cs-CZ" sz="2400" dirty="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      </a:t>
                  </a:r>
                  <a14:m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=−4+3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a14:m>
                  <a:endParaRPr lang="cs-CZ" sz="2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" name="TextovéPole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798" y="1069692"/>
                  <a:ext cx="2335832" cy="83099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b="-6618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ovéPole 3"/>
                <p:cNvSpPr txBox="1"/>
                <p:nvPr/>
              </p:nvSpPr>
              <p:spPr>
                <a:xfrm>
                  <a:off x="6141493" y="1069692"/>
                  <a:ext cx="220278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=3+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cs-CZ" sz="2400" dirty="0" smtClean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r>
                    <a:rPr lang="cs-CZ" sz="24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</a:t>
                  </a:r>
                  <a:r>
                    <a:rPr lang="cs-CZ" sz="2400" dirty="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   </a:t>
                  </a:r>
                  <a14:m>
                    <m:oMath xmlns:m="http://schemas.openxmlformats.org/officeDocument/2006/math">
                      <m:r>
                        <a:rPr lang="cs-CZ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=4+2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a14:m>
                  <a:endParaRPr lang="cs-CZ" sz="2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" name="TextovéPole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1493" y="1069692"/>
                  <a:ext cx="2202783" cy="830997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b="-6618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ovéPole 4"/>
                <p:cNvSpPr txBox="1"/>
                <p:nvPr/>
              </p:nvSpPr>
              <p:spPr>
                <a:xfrm>
                  <a:off x="3402150" y="1069691"/>
                  <a:ext cx="230082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: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=−5−2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cs-CZ" sz="2400" b="0" dirty="0" smtClean="0"/>
                </a:p>
                <a:p>
                  <a:r>
                    <a:rPr lang="cs-CZ" sz="2400" b="0" dirty="0" smtClean="0"/>
                    <a:t>     </a:t>
                  </a:r>
                  <a14:m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=1−5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5" name="TextovéPole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02150" y="1069691"/>
                  <a:ext cx="2300823" cy="830997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b="-6618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627798" y="2934269"/>
                <a:ext cx="10068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98" y="2934269"/>
                <a:ext cx="1006814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627798" y="3471813"/>
                <a:ext cx="15957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−1,−4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98" y="3471813"/>
                <a:ext cx="1595758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627798" y="4009357"/>
                <a:ext cx="1862946" cy="494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−2,3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98" y="4009357"/>
                <a:ext cx="1862946" cy="494751"/>
              </a:xfrm>
              <a:prstGeom prst="rect">
                <a:avLst/>
              </a:prstGeom>
              <a:blipFill rotWithShape="0">
                <a:blip r:embed="rId7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Skupina 12"/>
          <p:cNvGrpSpPr/>
          <p:nvPr/>
        </p:nvGrpSpPr>
        <p:grpSpPr>
          <a:xfrm>
            <a:off x="3402150" y="2980435"/>
            <a:ext cx="2120709" cy="1521396"/>
            <a:chOff x="3402150" y="2980435"/>
            <a:chExt cx="2120709" cy="15213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ovéPole 9"/>
                <p:cNvSpPr txBox="1"/>
                <p:nvPr/>
              </p:nvSpPr>
              <p:spPr>
                <a:xfrm>
                  <a:off x="3433534" y="2980435"/>
                  <a:ext cx="90024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0" name="TextovéPole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33534" y="2980435"/>
                  <a:ext cx="900246" cy="369332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r="-6081" b="-27869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ovéPole 10"/>
                <p:cNvSpPr txBox="1"/>
                <p:nvPr/>
              </p:nvSpPr>
              <p:spPr>
                <a:xfrm>
                  <a:off x="3402150" y="3471812"/>
                  <a:ext cx="132690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−5,1</m:t>
                            </m:r>
                          </m:e>
                        </m:d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1" name="TextovéPole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02150" y="3471812"/>
                  <a:ext cx="1326902" cy="46166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ovéPole 11"/>
                <p:cNvSpPr txBox="1"/>
                <p:nvPr/>
              </p:nvSpPr>
              <p:spPr>
                <a:xfrm>
                  <a:off x="3402150" y="4011632"/>
                  <a:ext cx="2120709" cy="4901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𝒒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−2,−5</m:t>
                            </m:r>
                          </m:e>
                        </m:d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2" name="TextovéPole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02150" y="4011632"/>
                  <a:ext cx="2120709" cy="49019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b="-8750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Skupina 16"/>
          <p:cNvGrpSpPr/>
          <p:nvPr/>
        </p:nvGrpSpPr>
        <p:grpSpPr>
          <a:xfrm>
            <a:off x="6400801" y="2974033"/>
            <a:ext cx="1614480" cy="1496989"/>
            <a:chOff x="6400801" y="2974033"/>
            <a:chExt cx="1614480" cy="149698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ovéPole 13"/>
                <p:cNvSpPr txBox="1"/>
                <p:nvPr/>
              </p:nvSpPr>
              <p:spPr>
                <a:xfrm>
                  <a:off x="6400801" y="2974033"/>
                  <a:ext cx="98341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4" name="TextovéPole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00801" y="2974033"/>
                  <a:ext cx="983411" cy="461665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ovéPole 14"/>
                <p:cNvSpPr txBox="1"/>
                <p:nvPr/>
              </p:nvSpPr>
              <p:spPr>
                <a:xfrm>
                  <a:off x="6400801" y="3475913"/>
                  <a:ext cx="108529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3,4</m:t>
                            </m:r>
                          </m:e>
                        </m:d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5" name="TextovéPole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00801" y="3475913"/>
                  <a:ext cx="1085297" cy="461665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ovéPole 15"/>
                <p:cNvSpPr txBox="1"/>
                <p:nvPr/>
              </p:nvSpPr>
              <p:spPr>
                <a:xfrm>
                  <a:off x="6400801" y="4009357"/>
                  <a:ext cx="16144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1,2</m:t>
                            </m:r>
                          </m:e>
                        </m:d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6" name="TextovéPole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00801" y="4009357"/>
                  <a:ext cx="1614480" cy="461665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 b="-133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9891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489" y="191069"/>
            <a:ext cx="7494657" cy="637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7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54520" y="292821"/>
            <a:ext cx="1455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Parametr </a:t>
            </a:r>
            <a:r>
              <a:rPr lang="cs-CZ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cs-CZ" sz="24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54520" y="863079"/>
            <a:ext cx="34612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je libovolné reálné číslo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54520" y="1433337"/>
            <a:ext cx="81131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dosadíme-li stejnou hodnotu do obou parametrických rovnic, 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dostaneme souřadnice bodu, který leží na dané přímce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550223" y="2680704"/>
                <a:ext cx="8198013" cy="14465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3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Jako v předcházejících úlohách sestrojte přímku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𝑜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=−1+2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</m:t>
                    </m:r>
                  </m:oMath>
                </a14:m>
                <a:endParaRPr lang="cs-CZ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=2−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.</a:t>
                </a:r>
              </a:p>
              <a:p>
                <a:endParaRPr lang="cs-CZ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23" y="2680704"/>
                <a:ext cx="8198013" cy="1446550"/>
              </a:xfrm>
              <a:prstGeom prst="rect">
                <a:avLst/>
              </a:prstGeom>
              <a:blipFill rotWithShape="0">
                <a:blip r:embed="rId2"/>
                <a:stretch>
                  <a:fillRect l="-1115" t="-2532" r="-11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519241" y="2372927"/>
            <a:ext cx="848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--------------------------------------------------------------------------------------------------------------------------------------------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57856" y="3794051"/>
                <a:ext cx="829618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Zvolte 3 hodnoty parametru, vypočtěte souřadnice tří bodů.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Body vyznačte v systému souřadnic a ověřte, že leží na přímce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56" y="3794051"/>
                <a:ext cx="8296182" cy="830997"/>
              </a:xfrm>
              <a:prstGeom prst="rect">
                <a:avLst/>
              </a:prstGeom>
              <a:blipFill rotWithShape="0">
                <a:blip r:embed="rId3"/>
                <a:stretch>
                  <a:fillRect l="-1176" t="-5839" b="-1532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519241" y="5086713"/>
                <a:ext cx="32140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=−1+2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=−5</m:t>
                      </m:r>
                    </m:oMath>
                  </m:oMathPara>
                </a14:m>
                <a:endParaRPr lang="cs-CZ" sz="2400" b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241" y="5086713"/>
                <a:ext cx="3214021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519241" y="4625048"/>
                <a:ext cx="118064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cs-CZ" sz="2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241" y="4625048"/>
                <a:ext cx="1180644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délník 9"/>
              <p:cNvSpPr/>
              <p:nvPr/>
            </p:nvSpPr>
            <p:spPr>
              <a:xfrm>
                <a:off x="519241" y="5548378"/>
                <a:ext cx="25896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=2−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cs-CZ" sz="2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Obdélní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241" y="5548378"/>
                <a:ext cx="2589620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706"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4263562" y="4625048"/>
                <a:ext cx="9690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562" y="4625048"/>
                <a:ext cx="969048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4263562" y="5086712"/>
                <a:ext cx="11599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𝑪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562" y="5086712"/>
                <a:ext cx="1159933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6428095" y="4625048"/>
                <a:ext cx="9690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095" y="4625048"/>
                <a:ext cx="969048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6368652" y="5086711"/>
                <a:ext cx="14276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652" y="5086711"/>
                <a:ext cx="1427635" cy="46166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519241" y="6071598"/>
                <a:ext cx="14196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𝑩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241" y="6071598"/>
                <a:ext cx="1419619" cy="461665"/>
              </a:xfrm>
              <a:prstGeom prst="rect">
                <a:avLst/>
              </a:prstGeom>
              <a:blipFill rotWithShape="0">
                <a:blip r:embed="rId11"/>
                <a:stretch>
                  <a:fillRect l="-8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549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2" grpId="0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27" y="994409"/>
            <a:ext cx="8302601" cy="466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77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FAB2C9B-0BE2-4AEC-85F3-53A7A6A5B88C}"/>
</file>

<file path=customXml/itemProps2.xml><?xml version="1.0" encoding="utf-8"?>
<ds:datastoreItem xmlns:ds="http://schemas.openxmlformats.org/officeDocument/2006/customXml" ds:itemID="{16E29B5C-0EBD-4A3E-8B96-21B5028E0C3E}"/>
</file>

<file path=customXml/itemProps3.xml><?xml version="1.0" encoding="utf-8"?>
<ds:datastoreItem xmlns:ds="http://schemas.openxmlformats.org/officeDocument/2006/customXml" ds:itemID="{2B606FC4-95A9-4B95-B44D-6F7347EF4FA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1149</TotalTime>
  <Words>489</Words>
  <Application>Microsoft Office PowerPoint</Application>
  <PresentationFormat>Předvádění na obrazovce (4:3)</PresentationFormat>
  <Paragraphs>100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AngsanaUPC</vt:lpstr>
      <vt:lpstr>Arial</vt:lpstr>
      <vt:lpstr>Calibri</vt:lpstr>
      <vt:lpstr>Calibri Light</vt:lpstr>
      <vt:lpstr>Cambria Math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Parametrické rovnice přímky v rovině</dc:title>
  <dc:creator>Mgr.Olga Ptáková</dc:creator>
  <cp:lastModifiedBy>Uživatel</cp:lastModifiedBy>
  <cp:revision>122</cp:revision>
  <dcterms:modified xsi:type="dcterms:W3CDTF">2014-05-15T13:33:42Z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