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0"/>
  </p:notes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65" r:id="rId9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B03"/>
    <a:srgbClr val="C87F48"/>
    <a:srgbClr val="440F04"/>
    <a:srgbClr val="602414"/>
    <a:srgbClr val="EDA53B"/>
    <a:srgbClr val="F5502F"/>
    <a:srgbClr val="3E1B59"/>
    <a:srgbClr val="AA72D4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chemeClr val="bg1"/>
            </a:gs>
            <a:gs pos="100000">
              <a:srgbClr val="C87F48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11" Type="http://schemas.openxmlformats.org/officeDocument/2006/relationships/image" Target="../media/image60.png"/><Relationship Id="rId5" Type="http://schemas.openxmlformats.org/officeDocument/2006/relationships/image" Target="../media/image54.png"/><Relationship Id="rId15" Type="http://schemas.openxmlformats.org/officeDocument/2006/relationships/image" Target="../media/image64.png"/><Relationship Id="rId10" Type="http://schemas.openxmlformats.org/officeDocument/2006/relationships/image" Target="../media/image59.png"/><Relationship Id="rId4" Type="http://schemas.openxmlformats.org/officeDocument/2006/relationships/image" Target="../media/image53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4202452857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449/2, </a:t>
                      </a:r>
                      <a:r>
                        <a:rPr lang="cs-CZ" sz="1800" b="1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Mariánské Lázně</a:t>
                      </a:r>
                      <a:endParaRPr lang="cs-CZ" sz="1800" b="1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noProof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</a:t>
                      </a:r>
                      <a:r>
                        <a:rPr lang="cs-CZ" sz="1800" noProof="0" dirty="0" err="1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cs-CZ" sz="1800" noProof="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G-M2-04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Lineární</a:t>
                      </a:r>
                      <a:r>
                        <a:rPr lang="cs-CZ" sz="1800" b="1" baseline="0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nerovnice s neznámou ve jmenovateli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Výklad a vzorové příklady.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50" y="2612693"/>
            <a:ext cx="858678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0" b="1" i="1" dirty="0" smtClean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Lineární </a:t>
            </a:r>
            <a:r>
              <a:rPr lang="cs-CZ" sz="5600" b="1" i="1" dirty="0" smtClean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nerovnice</a:t>
            </a:r>
          </a:p>
          <a:p>
            <a:pPr algn="ctr"/>
            <a:r>
              <a:rPr lang="cs-CZ" sz="5600" b="1" i="1" dirty="0" smtClean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neznámou ve jmenovateli</a:t>
            </a:r>
          </a:p>
          <a:p>
            <a:r>
              <a:rPr lang="cs-CZ" sz="6000" b="1" i="1" dirty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6000" b="1" i="1" dirty="0" smtClean="0">
                <a:solidFill>
                  <a:srgbClr val="60241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cs-CZ" sz="6000" b="1" i="1" dirty="0">
              <a:solidFill>
                <a:srgbClr val="60241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46160" y="464024"/>
            <a:ext cx="4299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Ukážeme si řešení nerovnic typu: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514900" y="1185480"/>
                <a:ext cx="1725152" cy="799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𝑐𝑥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900" y="1185480"/>
                <a:ext cx="1725152" cy="79977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4721100" y="1193622"/>
                <a:ext cx="1725152" cy="799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𝑐𝑥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100" y="1193622"/>
                <a:ext cx="1725152" cy="7997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1514900" y="2401083"/>
                <a:ext cx="1725152" cy="799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𝑐𝑥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900" y="2401083"/>
                <a:ext cx="1725152" cy="7997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délník 5"/>
              <p:cNvSpPr/>
              <p:nvPr/>
            </p:nvSpPr>
            <p:spPr>
              <a:xfrm>
                <a:off x="4721100" y="2401083"/>
                <a:ext cx="1725152" cy="799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𝑐𝑥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Obdélní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100" y="2401083"/>
                <a:ext cx="1725152" cy="79977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846160" y="3848669"/>
            <a:ext cx="4883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řešení použijeme </a:t>
            </a:r>
            <a:r>
              <a:rPr lang="cs-CZ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o podílu.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9425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709683" y="532262"/>
                <a:ext cx="5092100" cy="9244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1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množině R řešte nerovnici: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+6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den>
                    </m:f>
                    <m:r>
                      <a:rPr lang="cs-C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3" y="532262"/>
                <a:ext cx="5092100" cy="924420"/>
              </a:xfrm>
              <a:prstGeom prst="rect">
                <a:avLst/>
              </a:prstGeom>
              <a:blipFill rotWithShape="0">
                <a:blip r:embed="rId2"/>
                <a:stretch>
                  <a:fillRect l="-1794" t="-3289"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709683" y="1456682"/>
            <a:ext cx="6338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hodnota zlomku má být větší než nula, tj. kladná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09683" y="1891347"/>
            <a:ext cx="8174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podíl bude kladný, pokud čitatel a jmenovatel budou oba kladné</a:t>
            </a:r>
          </a:p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nebo oba záporné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09683" y="4626591"/>
                <a:ext cx="53271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.       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+6&lt;0           ∧     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−4&lt;0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3" y="4626591"/>
                <a:ext cx="5327163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047164" y="3441840"/>
                <a:ext cx="14132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−6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7164" y="3441840"/>
                <a:ext cx="1413272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217082" y="3903505"/>
                <a:ext cx="12433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7082" y="3903505"/>
                <a:ext cx="1243354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765892" y="3441840"/>
                <a:ext cx="12513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892" y="3441840"/>
                <a:ext cx="125136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003136" y="3903504"/>
                <a:ext cx="10141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136" y="3903504"/>
                <a:ext cx="1014124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Přímá spojnice 13"/>
          <p:cNvCxnSpPr/>
          <p:nvPr/>
        </p:nvCxnSpPr>
        <p:spPr>
          <a:xfrm>
            <a:off x="6728346" y="321100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Skupina 42"/>
          <p:cNvGrpSpPr/>
          <p:nvPr/>
        </p:nvGrpSpPr>
        <p:grpSpPr>
          <a:xfrm>
            <a:off x="6337483" y="2935212"/>
            <a:ext cx="2361063" cy="921934"/>
            <a:chOff x="6254504" y="3042244"/>
            <a:chExt cx="2361063" cy="921934"/>
          </a:xfrm>
        </p:grpSpPr>
        <p:grpSp>
          <p:nvGrpSpPr>
            <p:cNvPr id="42" name="Skupina 41"/>
            <p:cNvGrpSpPr/>
            <p:nvPr/>
          </p:nvGrpSpPr>
          <p:grpSpPr>
            <a:xfrm>
              <a:off x="6254504" y="3112815"/>
              <a:ext cx="2361063" cy="851363"/>
              <a:chOff x="6217177" y="3097711"/>
              <a:chExt cx="2361063" cy="851363"/>
            </a:xfrm>
          </p:grpSpPr>
          <p:cxnSp>
            <p:nvCxnSpPr>
              <p:cNvPr id="30" name="Přímá spojnice se šipkou 29"/>
              <p:cNvCxnSpPr/>
              <p:nvPr/>
            </p:nvCxnSpPr>
            <p:spPr>
              <a:xfrm>
                <a:off x="6613067" y="3306691"/>
                <a:ext cx="1586377" cy="367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11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Přímá spojnice 15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Přímá spojnice 16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ovéPole 17"/>
                  <p:cNvSpPr txBox="1"/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18" name="TextovéPole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ovéPole 18"/>
                  <p:cNvSpPr txBox="1"/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19" name="TextovéPole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1" name="Přímá spojnice se šipkou 30"/>
              <p:cNvCxnSpPr/>
              <p:nvPr/>
            </p:nvCxnSpPr>
            <p:spPr>
              <a:xfrm>
                <a:off x="7677487" y="3097711"/>
                <a:ext cx="900753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Ovál 36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Ovál 38"/>
            <p:cNvSpPr/>
            <p:nvPr/>
          </p:nvSpPr>
          <p:spPr>
            <a:xfrm>
              <a:off x="7619484" y="304224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4" name="Skupina 43"/>
          <p:cNvGrpSpPr/>
          <p:nvPr/>
        </p:nvGrpSpPr>
        <p:grpSpPr>
          <a:xfrm>
            <a:off x="6268403" y="4816480"/>
            <a:ext cx="2516316" cy="921934"/>
            <a:chOff x="5799000" y="3042244"/>
            <a:chExt cx="2516316" cy="921934"/>
          </a:xfrm>
          <a:noFill/>
        </p:grpSpPr>
        <p:grpSp>
          <p:nvGrpSpPr>
            <p:cNvPr id="45" name="Skupina 44"/>
            <p:cNvGrpSpPr/>
            <p:nvPr/>
          </p:nvGrpSpPr>
          <p:grpSpPr>
            <a:xfrm>
              <a:off x="5799000" y="3111662"/>
              <a:ext cx="2516316" cy="852516"/>
              <a:chOff x="5761673" y="3096558"/>
              <a:chExt cx="2516316" cy="852516"/>
            </a:xfrm>
            <a:grpFill/>
          </p:grpSpPr>
          <p:cxnSp>
            <p:nvCxnSpPr>
              <p:cNvPr id="48" name="Přímá spojnice se šipkou 47"/>
              <p:cNvCxnSpPr/>
              <p:nvPr/>
            </p:nvCxnSpPr>
            <p:spPr>
              <a:xfrm flipH="1">
                <a:off x="5761673" y="3306691"/>
                <a:ext cx="851394" cy="3678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Přímá spojnice 48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grpFill/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grpFill/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Přímá spojnice 50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grpFill/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TextovéPole 51"/>
                  <p:cNvSpPr txBox="1"/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52" name="TextovéPole 5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ovéPole 52"/>
                  <p:cNvSpPr txBox="1"/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53" name="TextovéPole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4" name="Přímá spojnice se šipkou 53"/>
              <p:cNvCxnSpPr/>
              <p:nvPr/>
            </p:nvCxnSpPr>
            <p:spPr>
              <a:xfrm flipH="1" flipV="1">
                <a:off x="6187370" y="3096558"/>
                <a:ext cx="1490117" cy="1153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ál 45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Ovál 46"/>
            <p:cNvSpPr/>
            <p:nvPr/>
          </p:nvSpPr>
          <p:spPr>
            <a:xfrm>
              <a:off x="7619484" y="3042244"/>
              <a:ext cx="116006" cy="138837"/>
            </a:xfrm>
            <a:prstGeom prst="ellips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ovéPole 56"/>
              <p:cNvSpPr txBox="1"/>
              <p:nvPr/>
            </p:nvSpPr>
            <p:spPr>
              <a:xfrm>
                <a:off x="6513485" y="3958480"/>
                <a:ext cx="162576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2,∞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7" name="TextovéPole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3485" y="3958480"/>
                <a:ext cx="1625765" cy="46166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57"/>
              <p:cNvSpPr txBox="1"/>
              <p:nvPr/>
            </p:nvSpPr>
            <p:spPr>
              <a:xfrm>
                <a:off x="2165170" y="5088255"/>
                <a:ext cx="12433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&lt;−2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8" name="TextovéPol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5170" y="5088255"/>
                <a:ext cx="1243354" cy="46166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59"/>
              <p:cNvSpPr txBox="1"/>
              <p:nvPr/>
            </p:nvSpPr>
            <p:spPr>
              <a:xfrm>
                <a:off x="4994471" y="5102778"/>
                <a:ext cx="10141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&lt;2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0" name="TextovéPole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471" y="5102778"/>
                <a:ext cx="1014124" cy="46166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/>
              <p:cNvSpPr txBox="1"/>
              <p:nvPr/>
            </p:nvSpPr>
            <p:spPr>
              <a:xfrm>
                <a:off x="6521073" y="5850673"/>
                <a:ext cx="20646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−∞,−2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1" name="TextovéPole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1073" y="5850673"/>
                <a:ext cx="2064668" cy="461665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1419368" y="5811341"/>
                <a:ext cx="3245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−∞,−2</m:t>
                          </m:r>
                        </m:e>
                      </m:d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cs-CZ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2,∞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368" y="5811341"/>
                <a:ext cx="3245952" cy="461665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Přímá spojnice 63"/>
          <p:cNvCxnSpPr/>
          <p:nvPr/>
        </p:nvCxnSpPr>
        <p:spPr>
          <a:xfrm>
            <a:off x="1446663" y="6273006"/>
            <a:ext cx="32072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64"/>
              <p:cNvSpPr txBox="1"/>
              <p:nvPr/>
            </p:nvSpPr>
            <p:spPr>
              <a:xfrm>
                <a:off x="662226" y="2976087"/>
                <a:ext cx="541212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.         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+6&gt;0         ∧      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−4&gt;0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5" name="TextovéPole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26" y="2976087"/>
                <a:ext cx="5412123" cy="461665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35589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57" grpId="0"/>
      <p:bldP spid="58" grpId="0"/>
      <p:bldP spid="60" grpId="0"/>
      <p:bldP spid="61" grpId="0"/>
      <p:bldP spid="62" grpId="0"/>
      <p:bldP spid="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73206" y="436728"/>
                <a:ext cx="5144998" cy="9296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2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množině R řešte nerovnici: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+5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−12</m:t>
                        </m:r>
                      </m:den>
                    </m:f>
                    <m:r>
                      <a:rPr lang="cs-C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436728"/>
                <a:ext cx="5144998" cy="929678"/>
              </a:xfrm>
              <a:prstGeom prst="rect">
                <a:avLst/>
              </a:prstGeom>
              <a:blipFill rotWithShape="0">
                <a:blip r:embed="rId2"/>
                <a:stretch>
                  <a:fillRect l="-1777" t="-3947" b="-59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573206" y="1366406"/>
            <a:ext cx="74927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hodnota zlomku bude záporná, pokud čitatel bude kladný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jmenovatel záporný nebo naopak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73206" y="2681036"/>
                <a:ext cx="487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+5&gt;0     ∧      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−12&lt;0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6" y="2681036"/>
                <a:ext cx="4873514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456186" y="4254356"/>
                <a:ext cx="49905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+5&lt;0     ∧      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−12&gt;0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186" y="4254356"/>
                <a:ext cx="4990533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708099" y="3114333"/>
                <a:ext cx="12433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099" y="3114333"/>
                <a:ext cx="1243354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319584" y="3114334"/>
                <a:ext cx="10141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584" y="3114334"/>
                <a:ext cx="101412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Skupina 8"/>
          <p:cNvGrpSpPr/>
          <p:nvPr/>
        </p:nvGrpSpPr>
        <p:grpSpPr>
          <a:xfrm>
            <a:off x="6182435" y="2668211"/>
            <a:ext cx="2060812" cy="900718"/>
            <a:chOff x="6254504" y="3042244"/>
            <a:chExt cx="2060812" cy="900718"/>
          </a:xfrm>
        </p:grpSpPr>
        <p:grpSp>
          <p:nvGrpSpPr>
            <p:cNvPr id="10" name="Skupina 9"/>
            <p:cNvGrpSpPr/>
            <p:nvPr/>
          </p:nvGrpSpPr>
          <p:grpSpPr>
            <a:xfrm>
              <a:off x="6254504" y="3111662"/>
              <a:ext cx="2060812" cy="831300"/>
              <a:chOff x="6217177" y="3096558"/>
              <a:chExt cx="2060812" cy="831300"/>
            </a:xfrm>
          </p:grpSpPr>
          <p:cxnSp>
            <p:nvCxnSpPr>
              <p:cNvPr id="13" name="Přímá spojnice se šipkou 12"/>
              <p:cNvCxnSpPr/>
              <p:nvPr/>
            </p:nvCxnSpPr>
            <p:spPr>
              <a:xfrm>
                <a:off x="6613067" y="3306691"/>
                <a:ext cx="1586377" cy="367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Přímá spojnice 13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Přímá spojnice 14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Přímá spojnice 15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ovéPole 16"/>
                  <p:cNvSpPr txBox="1"/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17" name="TextovéPole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ovéPole 17"/>
                  <p:cNvSpPr txBox="1"/>
                  <p:nvPr/>
                </p:nvSpPr>
                <p:spPr>
                  <a:xfrm>
                    <a:off x="7484165" y="3558526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18" name="TextovéPole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58526"/>
                    <a:ext cx="386644" cy="369332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9" name="Přímá spojnice se šipkou 18"/>
              <p:cNvCxnSpPr/>
              <p:nvPr/>
            </p:nvCxnSpPr>
            <p:spPr>
              <a:xfrm flipH="1" flipV="1">
                <a:off x="6309542" y="3096558"/>
                <a:ext cx="1275579" cy="115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Ovál 10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vál 11"/>
            <p:cNvSpPr/>
            <p:nvPr/>
          </p:nvSpPr>
          <p:spPr>
            <a:xfrm>
              <a:off x="7619484" y="304224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6274800" y="3710938"/>
                <a:ext cx="16927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−5,4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800" y="3710938"/>
                <a:ext cx="1692771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1690459" y="4687653"/>
                <a:ext cx="12433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&lt;−5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0459" y="4687653"/>
                <a:ext cx="1243354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4319584" y="4687652"/>
                <a:ext cx="10141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584" y="4687652"/>
                <a:ext cx="1014124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Skupina 26"/>
          <p:cNvGrpSpPr/>
          <p:nvPr/>
        </p:nvGrpSpPr>
        <p:grpSpPr>
          <a:xfrm>
            <a:off x="5641600" y="4678577"/>
            <a:ext cx="3030087" cy="728545"/>
            <a:chOff x="5656398" y="3235633"/>
            <a:chExt cx="3030087" cy="728545"/>
          </a:xfrm>
        </p:grpSpPr>
        <p:grpSp>
          <p:nvGrpSpPr>
            <p:cNvPr id="28" name="Skupina 27"/>
            <p:cNvGrpSpPr/>
            <p:nvPr/>
          </p:nvGrpSpPr>
          <p:grpSpPr>
            <a:xfrm>
              <a:off x="5656398" y="3314328"/>
              <a:ext cx="3030087" cy="649850"/>
              <a:chOff x="5619071" y="3299224"/>
              <a:chExt cx="3030087" cy="649850"/>
            </a:xfrm>
          </p:grpSpPr>
          <p:cxnSp>
            <p:nvCxnSpPr>
              <p:cNvPr id="31" name="Přímá spojnice se šipkou 30"/>
              <p:cNvCxnSpPr/>
              <p:nvPr/>
            </p:nvCxnSpPr>
            <p:spPr>
              <a:xfrm flipH="1" flipV="1">
                <a:off x="5619071" y="3299224"/>
                <a:ext cx="868667" cy="748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Přímá spojnice 31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nice 32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Přímá spojnice 33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TextovéPole 34"/>
                  <p:cNvSpPr txBox="1"/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35" name="TextovéPole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ovéPole 35"/>
                  <p:cNvSpPr txBox="1"/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36" name="TextovéPole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7" name="Přímá spojnice se šipkou 36"/>
              <p:cNvCxnSpPr/>
              <p:nvPr/>
            </p:nvCxnSpPr>
            <p:spPr>
              <a:xfrm>
                <a:off x="7748405" y="3299224"/>
                <a:ext cx="900753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Ovál 28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Ovál 29"/>
            <p:cNvSpPr/>
            <p:nvPr/>
          </p:nvSpPr>
          <p:spPr>
            <a:xfrm>
              <a:off x="7657543" y="3235633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6299626" y="5528558"/>
                <a:ext cx="9996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∈∅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9626" y="5528558"/>
                <a:ext cx="999697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65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ovéPole 53"/>
              <p:cNvSpPr txBox="1"/>
              <p:nvPr/>
            </p:nvSpPr>
            <p:spPr>
              <a:xfrm>
                <a:off x="1942683" y="5704881"/>
                <a:ext cx="17780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cs-CZ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ctrlPr>
                            <a:rPr lang="cs-CZ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  <m:r>
                            <a:rPr lang="cs-CZ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4" name="TextovéPol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2683" y="5704881"/>
                <a:ext cx="1778051" cy="461665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Přímá spojnice 55"/>
          <p:cNvCxnSpPr/>
          <p:nvPr/>
        </p:nvCxnSpPr>
        <p:spPr>
          <a:xfrm>
            <a:off x="1951630" y="6168788"/>
            <a:ext cx="17605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6501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22" grpId="0"/>
      <p:bldP spid="23" grpId="0"/>
      <p:bldP spid="25" grpId="0"/>
      <p:bldP spid="40" grpId="0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92745" y="409433"/>
                <a:ext cx="5015155" cy="9244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3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množině R řešte nerovnici: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4−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  <m:r>
                      <a:rPr lang="cs-C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45" y="409433"/>
                <a:ext cx="5015155" cy="924420"/>
              </a:xfrm>
              <a:prstGeom prst="rect">
                <a:avLst/>
              </a:prstGeom>
              <a:blipFill rotWithShape="0">
                <a:blip r:embed="rId2"/>
                <a:stretch>
                  <a:fillRect l="-1944" t="-3289"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492745" y="1333853"/>
            <a:ext cx="67970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zlomek může být roven nule, je-li </a:t>
            </a:r>
            <a:r>
              <a:rPr lang="cs-C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čitatel roven nule</a:t>
            </a: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492745" y="2223722"/>
                <a:ext cx="47709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.     2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+2≥0      ∧        4−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45" y="2223722"/>
                <a:ext cx="4770921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75725" y="3834833"/>
                <a:ext cx="4887941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.     2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+2≤0      ∧        4−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cs-CZ" sz="24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725" y="3834833"/>
                <a:ext cx="4887941" cy="67710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Skupina 7"/>
          <p:cNvGrpSpPr/>
          <p:nvPr/>
        </p:nvGrpSpPr>
        <p:grpSpPr>
          <a:xfrm>
            <a:off x="1634851" y="2719937"/>
            <a:ext cx="3519633" cy="461666"/>
            <a:chOff x="1634851" y="2719937"/>
            <a:chExt cx="3519633" cy="4616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1634851" y="2719938"/>
                  <a:ext cx="13106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≥−1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34851" y="2719938"/>
                  <a:ext cx="1310680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ovéPole 6"/>
                <p:cNvSpPr txBox="1"/>
                <p:nvPr/>
              </p:nvSpPr>
              <p:spPr>
                <a:xfrm>
                  <a:off x="4140360" y="2719937"/>
                  <a:ext cx="10141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&lt;4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7" name="TextovéPole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0360" y="2719937"/>
                  <a:ext cx="1014124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" name="Skupina 8"/>
          <p:cNvGrpSpPr/>
          <p:nvPr/>
        </p:nvGrpSpPr>
        <p:grpSpPr>
          <a:xfrm>
            <a:off x="1634851" y="4378574"/>
            <a:ext cx="3600607" cy="503280"/>
            <a:chOff x="1634851" y="2685387"/>
            <a:chExt cx="3600607" cy="4178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ovéPole 9"/>
                <p:cNvSpPr txBox="1"/>
                <p:nvPr/>
              </p:nvSpPr>
              <p:spPr>
                <a:xfrm>
                  <a:off x="1634851" y="2719938"/>
                  <a:ext cx="1310679" cy="3832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≤−1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0" name="TextovéPole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34851" y="2719938"/>
                  <a:ext cx="1310679" cy="38329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ovéPole 10"/>
                <p:cNvSpPr txBox="1"/>
                <p:nvPr/>
              </p:nvSpPr>
              <p:spPr>
                <a:xfrm>
                  <a:off x="4154008" y="2685387"/>
                  <a:ext cx="1081450" cy="3832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&gt;4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1" name="TextovéPole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54008" y="2685387"/>
                  <a:ext cx="1081450" cy="38329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Skupina 12"/>
          <p:cNvGrpSpPr/>
          <p:nvPr/>
        </p:nvGrpSpPr>
        <p:grpSpPr>
          <a:xfrm>
            <a:off x="6114197" y="2340956"/>
            <a:ext cx="2060812" cy="887425"/>
            <a:chOff x="6254504" y="3055537"/>
            <a:chExt cx="2060812" cy="887425"/>
          </a:xfrm>
        </p:grpSpPr>
        <p:grpSp>
          <p:nvGrpSpPr>
            <p:cNvPr id="14" name="Skupina 13"/>
            <p:cNvGrpSpPr/>
            <p:nvPr/>
          </p:nvGrpSpPr>
          <p:grpSpPr>
            <a:xfrm>
              <a:off x="6254504" y="3128109"/>
              <a:ext cx="2060812" cy="814853"/>
              <a:chOff x="6217177" y="3113005"/>
              <a:chExt cx="2060812" cy="814853"/>
            </a:xfrm>
          </p:grpSpPr>
          <p:cxnSp>
            <p:nvCxnSpPr>
              <p:cNvPr id="17" name="Přímá spojnice se šipkou 16"/>
              <p:cNvCxnSpPr/>
              <p:nvPr/>
            </p:nvCxnSpPr>
            <p:spPr>
              <a:xfrm>
                <a:off x="6613067" y="3306691"/>
                <a:ext cx="1586377" cy="367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18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Přímá spojnice 19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ovéPole 20"/>
                  <p:cNvSpPr txBox="1"/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21" name="TextovéPole 2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ovéPole 21"/>
                  <p:cNvSpPr txBox="1"/>
                  <p:nvPr/>
                </p:nvSpPr>
                <p:spPr>
                  <a:xfrm>
                    <a:off x="7484165" y="3558526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22" name="TextovéPole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58526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3" name="Přímá spojnice se šipkou 22"/>
              <p:cNvCxnSpPr/>
              <p:nvPr/>
            </p:nvCxnSpPr>
            <p:spPr>
              <a:xfrm flipH="1" flipV="1">
                <a:off x="6343905" y="3113005"/>
                <a:ext cx="1275579" cy="1153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Ovál 14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Ovál 15"/>
            <p:cNvSpPr/>
            <p:nvPr/>
          </p:nvSpPr>
          <p:spPr>
            <a:xfrm>
              <a:off x="7656811" y="3055537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6114197" y="3299496"/>
                <a:ext cx="17269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⟨"/>
                          <m:endChr m:val="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−1,</m:t>
                          </m:r>
                          <m:d>
                            <m:dPr>
                              <m:begChr m:val="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197" y="3299496"/>
                <a:ext cx="1726948" cy="461665"/>
              </a:xfrm>
              <a:prstGeom prst="rect">
                <a:avLst/>
              </a:prstGeom>
              <a:blipFill rotWithShape="0">
                <a:blip r:embed="rId11"/>
                <a:stretch>
                  <a:fillRect t="-127632" r="-39929" b="-1973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ovéPole 24"/>
          <p:cNvSpPr txBox="1"/>
          <p:nvPr/>
        </p:nvSpPr>
        <p:spPr>
          <a:xfrm>
            <a:off x="6384758" y="412162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grpSp>
        <p:nvGrpSpPr>
          <p:cNvPr id="26" name="Skupina 25"/>
          <p:cNvGrpSpPr/>
          <p:nvPr/>
        </p:nvGrpSpPr>
        <p:grpSpPr>
          <a:xfrm>
            <a:off x="5629559" y="4134193"/>
            <a:ext cx="3030087" cy="728545"/>
            <a:chOff x="5656398" y="3235633"/>
            <a:chExt cx="3030087" cy="728545"/>
          </a:xfrm>
        </p:grpSpPr>
        <p:grpSp>
          <p:nvGrpSpPr>
            <p:cNvPr id="27" name="Skupina 26"/>
            <p:cNvGrpSpPr/>
            <p:nvPr/>
          </p:nvGrpSpPr>
          <p:grpSpPr>
            <a:xfrm>
              <a:off x="5656398" y="3314328"/>
              <a:ext cx="3030087" cy="649850"/>
              <a:chOff x="5619071" y="3299224"/>
              <a:chExt cx="3030087" cy="649850"/>
            </a:xfrm>
          </p:grpSpPr>
          <p:cxnSp>
            <p:nvCxnSpPr>
              <p:cNvPr id="30" name="Přímá spojnice se šipkou 29"/>
              <p:cNvCxnSpPr/>
              <p:nvPr/>
            </p:nvCxnSpPr>
            <p:spPr>
              <a:xfrm flipH="1" flipV="1">
                <a:off x="5619071" y="3299224"/>
                <a:ext cx="868667" cy="7484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Přímá spojnice 30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Přímá spojnice 31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nice 32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ovéPole 33"/>
                  <p:cNvSpPr txBox="1"/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34" name="TextovéPole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17177" y="3558526"/>
                    <a:ext cx="559769" cy="369332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TextovéPole 34"/>
                  <p:cNvSpPr txBox="1"/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35" name="TextovéPole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6" name="Přímá spojnice se šipkou 35"/>
              <p:cNvCxnSpPr/>
              <p:nvPr/>
            </p:nvCxnSpPr>
            <p:spPr>
              <a:xfrm>
                <a:off x="7748405" y="3299224"/>
                <a:ext cx="900753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Ovál 27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9" name="Ovál 28"/>
            <p:cNvSpPr/>
            <p:nvPr/>
          </p:nvSpPr>
          <p:spPr>
            <a:xfrm>
              <a:off x="7657543" y="3235633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ovéPole 36"/>
              <p:cNvSpPr txBox="1"/>
              <p:nvPr/>
            </p:nvSpPr>
            <p:spPr>
              <a:xfrm>
                <a:off x="6114383" y="4974046"/>
                <a:ext cx="9996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∈∅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7" name="TextovéPol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4383" y="4974046"/>
                <a:ext cx="999697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65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2427060" y="5467210"/>
                <a:ext cx="17269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⟨"/>
                          <m:endChr m:val="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−1,</m:t>
                          </m:r>
                          <m:d>
                            <m:dPr>
                              <m:begChr m:val="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060" y="5467210"/>
                <a:ext cx="1726948" cy="461665"/>
              </a:xfrm>
              <a:prstGeom prst="rect">
                <a:avLst/>
              </a:prstGeom>
              <a:blipFill rotWithShape="0">
                <a:blip r:embed="rId15"/>
                <a:stretch>
                  <a:fillRect t="-127632" r="-40283" b="-1973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Přímá spojnice 42"/>
          <p:cNvCxnSpPr/>
          <p:nvPr/>
        </p:nvCxnSpPr>
        <p:spPr>
          <a:xfrm>
            <a:off x="2427060" y="5928875"/>
            <a:ext cx="17269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75820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4" grpId="0"/>
      <p:bldP spid="37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14149" y="464024"/>
                <a:ext cx="5077672" cy="9226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4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množině R řešte nerovnici: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−7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6−3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  <m:r>
                      <a:rPr lang="cs-CZ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0.</m:t>
                    </m:r>
                  </m:oMath>
                </a14:m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9" y="464024"/>
                <a:ext cx="5077672" cy="922625"/>
              </a:xfrm>
              <a:prstGeom prst="rect">
                <a:avLst/>
              </a:prstGeom>
              <a:blipFill rotWithShape="0">
                <a:blip r:embed="rId2"/>
                <a:stretch>
                  <a:fillRect l="-1921" t="-3311" b="-52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14149" y="1910687"/>
                <a:ext cx="49055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−7≥0       ∧       6−3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 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49" y="1910687"/>
                <a:ext cx="4905574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497130" y="3616657"/>
                <a:ext cx="50225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.     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i="1">
                          <a:latin typeface="Cambria Math" panose="02040503050406030204" pitchFamily="18" charset="0"/>
                        </a:rPr>
                        <m:t>−7≤0       ∧       6−3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cs-CZ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30" y="3616657"/>
                <a:ext cx="5022593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Skupina 7"/>
          <p:cNvGrpSpPr/>
          <p:nvPr/>
        </p:nvGrpSpPr>
        <p:grpSpPr>
          <a:xfrm>
            <a:off x="1665027" y="2372351"/>
            <a:ext cx="3730028" cy="461666"/>
            <a:chOff x="1665027" y="2372351"/>
            <a:chExt cx="3730028" cy="4616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1665027" y="2372352"/>
                  <a:ext cx="10141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≥7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5027" y="2372352"/>
                  <a:ext cx="1014124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263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ovéPole 6"/>
                <p:cNvSpPr txBox="1"/>
                <p:nvPr/>
              </p:nvSpPr>
              <p:spPr>
                <a:xfrm>
                  <a:off x="4380931" y="2372351"/>
                  <a:ext cx="10141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&gt;2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7" name="TextovéPole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0931" y="2372351"/>
                  <a:ext cx="1014124" cy="46166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Skupina 16"/>
          <p:cNvGrpSpPr/>
          <p:nvPr/>
        </p:nvGrpSpPr>
        <p:grpSpPr>
          <a:xfrm>
            <a:off x="1651379" y="4078322"/>
            <a:ext cx="3730028" cy="461666"/>
            <a:chOff x="1665027" y="2372351"/>
            <a:chExt cx="3730028" cy="4616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ovéPole 17"/>
                <p:cNvSpPr txBox="1"/>
                <p:nvPr/>
              </p:nvSpPr>
              <p:spPr>
                <a:xfrm>
                  <a:off x="1665027" y="2372352"/>
                  <a:ext cx="10141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≤7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8" name="TextovéPole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5027" y="2372352"/>
                  <a:ext cx="1014124" cy="46166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ovéPole 18"/>
                <p:cNvSpPr txBox="1"/>
                <p:nvPr/>
              </p:nvSpPr>
              <p:spPr>
                <a:xfrm>
                  <a:off x="4380931" y="2372351"/>
                  <a:ext cx="101412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&lt;2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9" name="TextovéPole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0931" y="2372351"/>
                  <a:ext cx="1014124" cy="461665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Skupina 20"/>
          <p:cNvGrpSpPr/>
          <p:nvPr/>
        </p:nvGrpSpPr>
        <p:grpSpPr>
          <a:xfrm>
            <a:off x="6061444" y="1934917"/>
            <a:ext cx="2361063" cy="921934"/>
            <a:chOff x="6254504" y="3042244"/>
            <a:chExt cx="2361063" cy="921934"/>
          </a:xfrm>
        </p:grpSpPr>
        <p:grpSp>
          <p:nvGrpSpPr>
            <p:cNvPr id="22" name="Skupina 21"/>
            <p:cNvGrpSpPr/>
            <p:nvPr/>
          </p:nvGrpSpPr>
          <p:grpSpPr>
            <a:xfrm>
              <a:off x="6254504" y="3112815"/>
              <a:ext cx="2361063" cy="851363"/>
              <a:chOff x="6217177" y="3097711"/>
              <a:chExt cx="2361063" cy="851363"/>
            </a:xfrm>
          </p:grpSpPr>
          <p:cxnSp>
            <p:nvCxnSpPr>
              <p:cNvPr id="25" name="Přímá spojnice se šipkou 24"/>
              <p:cNvCxnSpPr/>
              <p:nvPr/>
            </p:nvCxnSpPr>
            <p:spPr>
              <a:xfrm>
                <a:off x="6613067" y="3306691"/>
                <a:ext cx="1586377" cy="367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Přímá spojnice 25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nice 26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Přímá spojnice 27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ovéPole 28"/>
                  <p:cNvSpPr txBox="1"/>
                  <p:nvPr/>
                </p:nvSpPr>
                <p:spPr>
                  <a:xfrm>
                    <a:off x="6352419" y="3559897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29" name="TextovéPole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52419" y="3559897"/>
                    <a:ext cx="386644" cy="369332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ovéPole 29"/>
                  <p:cNvSpPr txBox="1"/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30" name="TextovéPole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1" name="Přímá spojnice se šipkou 30"/>
              <p:cNvCxnSpPr/>
              <p:nvPr/>
            </p:nvCxnSpPr>
            <p:spPr>
              <a:xfrm>
                <a:off x="7677487" y="3097711"/>
                <a:ext cx="900753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Ovál 22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Ovál 23"/>
            <p:cNvSpPr/>
            <p:nvPr/>
          </p:nvSpPr>
          <p:spPr>
            <a:xfrm>
              <a:off x="7619484" y="3042244"/>
              <a:ext cx="116006" cy="13883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6117529" y="2929337"/>
                <a:ext cx="15960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⟨"/>
                          <m:endChr m:val="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7,</m:t>
                          </m:r>
                          <m:d>
                            <m:dPr>
                              <m:begChr m:val="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7529" y="2929337"/>
                <a:ext cx="1596014" cy="461665"/>
              </a:xfrm>
              <a:prstGeom prst="rect">
                <a:avLst/>
              </a:prstGeom>
              <a:blipFill rotWithShape="0">
                <a:blip r:embed="rId11"/>
                <a:stretch>
                  <a:fillRect t="-129333" r="-43295" b="-20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Skupina 35"/>
          <p:cNvGrpSpPr/>
          <p:nvPr/>
        </p:nvGrpSpPr>
        <p:grpSpPr>
          <a:xfrm>
            <a:off x="5707306" y="3730300"/>
            <a:ext cx="2622400" cy="921934"/>
            <a:chOff x="5692916" y="3042244"/>
            <a:chExt cx="2622400" cy="921934"/>
          </a:xfrm>
          <a:noFill/>
        </p:grpSpPr>
        <p:grpSp>
          <p:nvGrpSpPr>
            <p:cNvPr id="37" name="Skupina 36"/>
            <p:cNvGrpSpPr/>
            <p:nvPr/>
          </p:nvGrpSpPr>
          <p:grpSpPr>
            <a:xfrm>
              <a:off x="5692916" y="3111662"/>
              <a:ext cx="2622400" cy="852516"/>
              <a:chOff x="5655589" y="3096558"/>
              <a:chExt cx="2622400" cy="852516"/>
            </a:xfrm>
            <a:grpFill/>
          </p:grpSpPr>
          <p:cxnSp>
            <p:nvCxnSpPr>
              <p:cNvPr id="40" name="Přímá spojnice se šipkou 39"/>
              <p:cNvCxnSpPr/>
              <p:nvPr/>
            </p:nvCxnSpPr>
            <p:spPr>
              <a:xfrm flipH="1">
                <a:off x="5655589" y="3290721"/>
                <a:ext cx="851394" cy="3678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Přímá spojnice 40"/>
              <p:cNvCxnSpPr/>
              <p:nvPr/>
            </p:nvCxnSpPr>
            <p:spPr>
              <a:xfrm>
                <a:off x="6217177" y="3487410"/>
                <a:ext cx="2060812" cy="0"/>
              </a:xfrm>
              <a:prstGeom prst="line">
                <a:avLst/>
              </a:prstGeom>
              <a:grpFill/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nice 41"/>
              <p:cNvCxnSpPr/>
              <p:nvPr/>
            </p:nvCxnSpPr>
            <p:spPr>
              <a:xfrm>
                <a:off x="6558371" y="3360796"/>
                <a:ext cx="0" cy="232012"/>
              </a:xfrm>
              <a:prstGeom prst="line">
                <a:avLst/>
              </a:prstGeom>
              <a:grpFill/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Přímá spojnice 42"/>
              <p:cNvCxnSpPr/>
              <p:nvPr/>
            </p:nvCxnSpPr>
            <p:spPr>
              <a:xfrm>
                <a:off x="7677487" y="3371404"/>
                <a:ext cx="0" cy="232012"/>
              </a:xfrm>
              <a:prstGeom prst="line">
                <a:avLst/>
              </a:prstGeom>
              <a:grpFill/>
              <a:ln w="28575">
                <a:solidFill>
                  <a:srgbClr val="330B0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4" name="TextovéPole 43"/>
                  <p:cNvSpPr txBox="1"/>
                  <p:nvPr/>
                </p:nvSpPr>
                <p:spPr>
                  <a:xfrm>
                    <a:off x="6367328" y="3559896"/>
                    <a:ext cx="386644" cy="369332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44" name="TextovéPole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67328" y="3559896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TextovéPole 44"/>
                  <p:cNvSpPr txBox="1"/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grp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oMath>
                      </m:oMathPara>
                    </a14:m>
                    <a:endParaRPr lang="cs-CZ" sz="1800" b="1" dirty="0"/>
                  </a:p>
                </p:txBody>
              </p:sp>
            </mc:Choice>
            <mc:Fallback xmlns="">
              <p:sp>
                <p:nvSpPr>
                  <p:cNvPr id="45" name="TextovéPole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4165" y="3579742"/>
                    <a:ext cx="386644" cy="369332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6" name="Přímá spojnice se šipkou 45"/>
              <p:cNvCxnSpPr/>
              <p:nvPr/>
            </p:nvCxnSpPr>
            <p:spPr>
              <a:xfrm flipH="1" flipV="1">
                <a:off x="6092040" y="3096558"/>
                <a:ext cx="1490117" cy="1153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Ovál 37"/>
            <p:cNvSpPr/>
            <p:nvPr/>
          </p:nvSpPr>
          <p:spPr>
            <a:xfrm>
              <a:off x="6525065" y="3259124"/>
              <a:ext cx="116006" cy="13883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9" name="Ovál 38"/>
            <p:cNvSpPr/>
            <p:nvPr/>
          </p:nvSpPr>
          <p:spPr>
            <a:xfrm>
              <a:off x="7619484" y="3042244"/>
              <a:ext cx="116006" cy="138837"/>
            </a:xfrm>
            <a:prstGeom prst="ellipse">
              <a:avLst/>
            </a:prstGeom>
            <a:solidFill>
              <a:srgbClr val="330B03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46"/>
              <p:cNvSpPr txBox="1"/>
              <p:nvPr/>
            </p:nvSpPr>
            <p:spPr>
              <a:xfrm>
                <a:off x="6133003" y="4967785"/>
                <a:ext cx="19027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endChr m:val="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−∞,</m:t>
                          </m:r>
                          <m:d>
                            <m:dPr>
                              <m:begChr m:val="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7" name="TextovéPole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3003" y="4967785"/>
                <a:ext cx="1902764" cy="461665"/>
              </a:xfrm>
              <a:prstGeom prst="rect">
                <a:avLst/>
              </a:prstGeom>
              <a:blipFill rotWithShape="0">
                <a:blip r:embed="rId14"/>
                <a:stretch>
                  <a:fillRect t="-127632" r="-32692" b="-1973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ovéPole 49"/>
              <p:cNvSpPr txBox="1"/>
              <p:nvPr/>
            </p:nvSpPr>
            <p:spPr>
              <a:xfrm>
                <a:off x="1446663" y="5429450"/>
                <a:ext cx="3050387" cy="5091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endChr m:val=""/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−∞,</m:t>
                          </m:r>
                          <m:d>
                            <m:dPr>
                              <m:begChr m:val="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∪</m:t>
                          </m:r>
                          <m:d>
                            <m:dPr>
                              <m:begChr m:val="⟨"/>
                              <m:endChr m:val=""/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7,</m:t>
                              </m:r>
                              <m:d>
                                <m:dPr>
                                  <m:begChr m:val=""/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∞</m:t>
                                  </m:r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0" name="TextovéPole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6663" y="5429450"/>
                <a:ext cx="3050387" cy="50917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Přímá spojnice 52"/>
          <p:cNvCxnSpPr/>
          <p:nvPr/>
        </p:nvCxnSpPr>
        <p:spPr>
          <a:xfrm>
            <a:off x="1446663" y="5909481"/>
            <a:ext cx="2934268" cy="0"/>
          </a:xfrm>
          <a:prstGeom prst="line">
            <a:avLst/>
          </a:prstGeom>
          <a:ln w="38100">
            <a:solidFill>
              <a:srgbClr val="330B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33338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4" grpId="0"/>
      <p:bldP spid="47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70227" y="1039091"/>
            <a:ext cx="770226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400" dirty="0"/>
              <a:t>Zdroje</a:t>
            </a:r>
            <a:r>
              <a:rPr lang="cs-CZ" sz="2400" dirty="0" smtClean="0"/>
              <a:t>:</a:t>
            </a:r>
          </a:p>
          <a:p>
            <a:pPr>
              <a:spcBef>
                <a:spcPct val="0"/>
              </a:spcBef>
            </a:pPr>
            <a:endParaRPr lang="cs-CZ" sz="800" dirty="0"/>
          </a:p>
          <a:p>
            <a:pPr algn="just">
              <a:spcBef>
                <a:spcPct val="0"/>
              </a:spcBef>
            </a:pPr>
            <a:r>
              <a:rPr lang="cs-CZ" dirty="0"/>
              <a:t>„ Pokud není uvedeno jinak, jsou použité objekty vlastní originální tvorbou autora.“</a:t>
            </a:r>
          </a:p>
          <a:p>
            <a:pPr algn="just"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</a:t>
            </a:r>
            <a:r>
              <a:rPr lang="cs-CZ" dirty="0" smtClean="0"/>
              <a:t>škol a </a:t>
            </a:r>
            <a:r>
              <a:rPr lang="cs-CZ" dirty="0"/>
              <a:t>školských zařízení. Jakékoli další využití podléhá autorskému zákonu. Veškerá </a:t>
            </a:r>
            <a:r>
              <a:rPr lang="cs-CZ" dirty="0" smtClean="0"/>
              <a:t>vlastní díla </a:t>
            </a:r>
            <a:r>
              <a:rPr lang="cs-CZ" dirty="0"/>
              <a:t>autora (fotografie, videa) lze bezplatně dále používat i šířit při uvedení </a:t>
            </a:r>
            <a:r>
              <a:rPr lang="cs-CZ" dirty="0" smtClean="0"/>
              <a:t>autorova jména</a:t>
            </a:r>
            <a:r>
              <a:rPr lang="cs-CZ" dirty="0"/>
              <a:t>.“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68531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A4999EF-E16E-4E4A-9560-EB57D5693094}"/>
</file>

<file path=customXml/itemProps2.xml><?xml version="1.0" encoding="utf-8"?>
<ds:datastoreItem xmlns:ds="http://schemas.openxmlformats.org/officeDocument/2006/customXml" ds:itemID="{B6B9C35F-E6BB-4742-8537-281EA52D49CE}"/>
</file>

<file path=customXml/itemProps3.xml><?xml version="1.0" encoding="utf-8"?>
<ds:datastoreItem xmlns:ds="http://schemas.openxmlformats.org/officeDocument/2006/customXml" ds:itemID="{23E6B803-0AFD-467E-BE5D-2908FD06A51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</TotalTime>
  <Words>437</Words>
  <Application>Microsoft Office PowerPoint</Application>
  <PresentationFormat>Předvádění na obrazovce (4:3)</PresentationFormat>
  <Paragraphs>101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Lineární nerovnice s neznámou ve jmenovateli</dc:title>
  <dc:creator>Mgr.Olga Ptáková</dc:creator>
  <cp:lastModifiedBy>Uživatel</cp:lastModifiedBy>
  <cp:revision>110</cp:revision>
  <dcterms:modified xsi:type="dcterms:W3CDTF">2014-05-15T13:33:59Z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