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7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9" r:id="rId6"/>
    <p:sldId id="270" r:id="rId7"/>
    <p:sldId id="271" r:id="rId8"/>
    <p:sldId id="272" r:id="rId9"/>
    <p:sldId id="273" r:id="rId10"/>
    <p:sldId id="268" r:id="rId11"/>
  </p:sldIdLst>
  <p:sldSz cx="9144000" cy="6858000" type="screen4x3"/>
  <p:notesSz cx="6784975" cy="99187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1B59"/>
    <a:srgbClr val="2E002E"/>
    <a:srgbClr val="B889DB"/>
    <a:srgbClr val="AA95F5"/>
    <a:srgbClr val="A28CF4"/>
    <a:srgbClr val="AA72D4"/>
    <a:srgbClr val="440F04"/>
    <a:srgbClr val="F5502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D65A64F-10B5-4B4E-A24F-9D7DE1A190BC}">
  <a:tblStyle styleId="{4D65A64F-10B5-4B4E-A24F-9D7DE1A190BC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43337" y="0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914400" y="744537"/>
            <a:ext cx="4957761" cy="3717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77862" y="4711700"/>
            <a:ext cx="5429249" cy="44624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43337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4769785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/>
        </p:nvSpPr>
        <p:spPr>
          <a:xfrm>
            <a:off x="3843337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3050" tIns="46525" rIns="93050" bIns="46525" anchor="b" anchorCtr="0">
            <a:noAutofit/>
          </a:bodyPr>
          <a:lstStyle/>
          <a:p>
            <a:pPr marL="0" marR="0" lvl="0" indent="0" algn="r" rtl="0">
              <a:buSzPct val="25000"/>
              <a:buFont typeface="Arial"/>
              <a:buNone/>
            </a:pPr>
            <a:r>
              <a:rPr lang="en-US" sz="1200" b="0" i="0" u="none" strike="noStrike" cap="none" baseline="0"/>
              <a:t>*</a:t>
            </a:r>
          </a:p>
        </p:txBody>
      </p:sp>
      <p:sp>
        <p:nvSpPr>
          <p:cNvPr id="33" name="Shape 3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57763" cy="3717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677862" y="4711700"/>
            <a:ext cx="5429249" cy="4462461"/>
          </a:xfrm>
          <a:prstGeom prst="rect">
            <a:avLst/>
          </a:prstGeom>
          <a:noFill/>
          <a:ln>
            <a:noFill/>
          </a:ln>
        </p:spPr>
        <p:txBody>
          <a:bodyPr lIns="93050" tIns="46525" rIns="93050" bIns="465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81756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9236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2502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3067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306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403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6335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700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1977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1133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175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6394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3000">
              <a:schemeClr val="bg1"/>
            </a:gs>
            <a:gs pos="98000">
              <a:srgbClr val="B889DB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881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png"/><Relationship Id="rId11" Type="http://schemas.openxmlformats.org/officeDocument/2006/relationships/image" Target="../media/image43.png"/><Relationship Id="rId5" Type="http://schemas.openxmlformats.org/officeDocument/2006/relationships/image" Target="../media/image37.png"/><Relationship Id="rId10" Type="http://schemas.openxmlformats.org/officeDocument/2006/relationships/image" Target="../media/image42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10" Type="http://schemas.openxmlformats.org/officeDocument/2006/relationships/image" Target="../media/image52.png"/><Relationship Id="rId4" Type="http://schemas.openxmlformats.org/officeDocument/2006/relationships/image" Target="../media/image46.png"/><Relationship Id="rId9" Type="http://schemas.openxmlformats.org/officeDocument/2006/relationships/image" Target="../media/image5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7000">
              <a:schemeClr val="bg1"/>
            </a:gs>
            <a:gs pos="98000">
              <a:srgbClr val="B889DB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Shape 27"/>
          <p:cNvGraphicFramePr/>
          <p:nvPr>
            <p:extLst>
              <p:ext uri="{D42A27DB-BD31-4B8C-83A1-F6EECF244321}">
                <p14:modId xmlns:p14="http://schemas.microsoft.com/office/powerpoint/2010/main" val="1809014924"/>
              </p:ext>
            </p:extLst>
          </p:nvPr>
        </p:nvGraphicFramePr>
        <p:xfrm>
          <a:off x="179386" y="1484312"/>
          <a:ext cx="8713775" cy="4816664"/>
        </p:xfrm>
        <a:graphic>
          <a:graphicData uri="http://schemas.openxmlformats.org/drawingml/2006/table">
            <a:tbl>
              <a:tblPr>
                <a:noFill/>
                <a:tableStyleId>{4D65A64F-10B5-4B4E-A24F-9D7DE1A190BC}</a:tableStyleId>
              </a:tblPr>
              <a:tblGrid>
                <a:gridCol w="2058975"/>
                <a:gridCol w="6654800"/>
              </a:tblGrid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Název školy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Hotelová škola Mariánské Lázně</a:t>
                      </a:r>
                      <a:endParaRPr lang="cs-CZ" sz="1800" b="1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Adresa školy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Komenského </a:t>
                      </a: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449/2, </a:t>
                      </a: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353 01 Mariánské Lázně</a:t>
                      </a:r>
                      <a:endParaRPr lang="cs-CZ" sz="1800" b="1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Číslo projektu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CZ.1.07/1.5.00/34.0970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Číslo </a:t>
                      </a:r>
                      <a:r>
                        <a:rPr lang="cs-CZ" sz="1800" noProof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DUMu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VY_32_INOVACE_</a:t>
                      </a:r>
                      <a:r>
                        <a:rPr lang="cs-CZ" sz="1800" b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G-M2-05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Předmět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Matematika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7814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Téma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Obecná rovnice přímky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Autor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Mgr. 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Olga Ptáková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4700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Metodický popis</a:t>
                      </a:r>
                    </a:p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(anotace)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4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Výklad a nejjednodušší vzorové úlohy.</a:t>
                      </a:r>
                    </a:p>
                  </a:txBody>
                  <a:tcPr marL="91450" marR="91450" marT="45725" marB="45725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" name="Shape 28"/>
          <p:cNvSpPr txBox="1"/>
          <p:nvPr/>
        </p:nvSpPr>
        <p:spPr>
          <a:xfrm>
            <a:off x="250825" y="6381750"/>
            <a:ext cx="871378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1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Tento program je spolufinancovaný Evropským sociálním fondem a státním rozpočtem České republiky.</a:t>
            </a:r>
          </a:p>
        </p:txBody>
      </p:sp>
      <p:sp>
        <p:nvSpPr>
          <p:cNvPr id="29" name="Shape 29"/>
          <p:cNvSpPr/>
          <p:nvPr/>
        </p:nvSpPr>
        <p:spPr>
          <a:xfrm>
            <a:off x="2232850" y="160262"/>
            <a:ext cx="5715000" cy="124777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30" name="Shape 30"/>
          <p:cNvSpPr/>
          <p:nvPr/>
        </p:nvSpPr>
        <p:spPr>
          <a:xfrm>
            <a:off x="179386" y="160262"/>
            <a:ext cx="1236045" cy="1218587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018310" y="1122218"/>
            <a:ext cx="7151317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0"/>
              </a:spcBef>
            </a:pPr>
            <a:r>
              <a:rPr lang="cs-CZ" sz="2000" dirty="0"/>
              <a:t>Zdroje</a:t>
            </a:r>
            <a:r>
              <a:rPr lang="cs-CZ" sz="2000" dirty="0" smtClean="0"/>
              <a:t>:</a:t>
            </a:r>
          </a:p>
          <a:p>
            <a:pPr>
              <a:spcBef>
                <a:spcPct val="0"/>
              </a:spcBef>
            </a:pPr>
            <a:endParaRPr lang="cs-CZ" sz="2000" dirty="0" smtClean="0"/>
          </a:p>
          <a:p>
            <a:pPr>
              <a:spcBef>
                <a:spcPct val="0"/>
              </a:spcBef>
            </a:pPr>
            <a:r>
              <a:rPr lang="cs-CZ" dirty="0" smtClean="0"/>
              <a:t>Program </a:t>
            </a:r>
            <a:r>
              <a:rPr lang="cs-CZ" dirty="0" err="1" smtClean="0"/>
              <a:t>GeoGebra</a:t>
            </a:r>
            <a:r>
              <a:rPr lang="cs-CZ" dirty="0" smtClean="0"/>
              <a:t> 4.2.60.0</a:t>
            </a:r>
          </a:p>
          <a:p>
            <a:pPr>
              <a:spcBef>
                <a:spcPct val="0"/>
              </a:spcBef>
            </a:pPr>
            <a:endParaRPr lang="cs-CZ" dirty="0"/>
          </a:p>
          <a:p>
            <a:pPr>
              <a:spcBef>
                <a:spcPct val="0"/>
              </a:spcBef>
            </a:pPr>
            <a:r>
              <a:rPr lang="cs-CZ" dirty="0"/>
              <a:t>„ Pokud není uvedeno jinak, jsou použité objekty vlastní originální tvorbou autora.“</a:t>
            </a:r>
          </a:p>
          <a:p>
            <a:pPr>
              <a:spcBef>
                <a:spcPct val="0"/>
              </a:spcBef>
            </a:pPr>
            <a:r>
              <a:rPr lang="cs-CZ" dirty="0"/>
              <a:t>„Materiál je určen pro bezplatné používání pro potřeby výuky na všech typech škol</a:t>
            </a:r>
          </a:p>
          <a:p>
            <a:pPr>
              <a:spcBef>
                <a:spcPct val="0"/>
              </a:spcBef>
            </a:pPr>
            <a:r>
              <a:rPr lang="cs-CZ" dirty="0"/>
              <a:t>a školských zařízení. Jakékoli další využití podléhá autorskému zákonu. Veškerá vlastní</a:t>
            </a:r>
          </a:p>
          <a:p>
            <a:pPr>
              <a:spcBef>
                <a:spcPct val="0"/>
              </a:spcBef>
            </a:pPr>
            <a:r>
              <a:rPr lang="cs-CZ" dirty="0"/>
              <a:t>díla autora (fotografie, videa) lze bezplatně dále používat i šířit při uvedení autorova</a:t>
            </a:r>
          </a:p>
          <a:p>
            <a:pPr>
              <a:spcBef>
                <a:spcPct val="0"/>
              </a:spcBef>
            </a:pPr>
            <a:r>
              <a:rPr lang="cs-CZ" dirty="0"/>
              <a:t>jména.“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040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19466" y="1978925"/>
            <a:ext cx="55691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4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Analytická geometrie</a:t>
            </a:r>
            <a:endParaRPr lang="cs-CZ" sz="4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706054" y="3275462"/>
            <a:ext cx="7824578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6200" b="1" i="1" dirty="0" smtClean="0">
                <a:solidFill>
                  <a:srgbClr val="2E00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Obecná rovnice přímky</a:t>
            </a:r>
            <a:endParaRPr lang="cs-CZ" sz="6200" b="1" i="1" dirty="0">
              <a:solidFill>
                <a:srgbClr val="2E002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41590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05218" y="1776511"/>
            <a:ext cx="184731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Přímá spojnice 9"/>
          <p:cNvCxnSpPr/>
          <p:nvPr/>
        </p:nvCxnSpPr>
        <p:spPr>
          <a:xfrm>
            <a:off x="1965278" y="401244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/>
        </p:nvCxnSpPr>
        <p:spPr>
          <a:xfrm>
            <a:off x="1965278" y="401244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/>
        </p:nvCxnSpPr>
        <p:spPr>
          <a:xfrm>
            <a:off x="1965278" y="401244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/>
          <p:cNvSpPr txBox="1"/>
          <p:nvPr/>
        </p:nvSpPr>
        <p:spPr>
          <a:xfrm>
            <a:off x="3296161" y="975920"/>
            <a:ext cx="45143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i="1" dirty="0" smtClean="0">
                <a:solidFill>
                  <a:srgbClr val="2E00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vektor kolmý k dané přímce</a:t>
            </a:r>
            <a:endParaRPr lang="cs-CZ" sz="2800" i="1" dirty="0">
              <a:solidFill>
                <a:srgbClr val="2E002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3296161" y="1499140"/>
            <a:ext cx="552907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i="1" dirty="0" smtClean="0">
                <a:solidFill>
                  <a:srgbClr val="2E00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vektor kolmý ke směrovému vektoru</a:t>
            </a:r>
          </a:p>
          <a:p>
            <a:r>
              <a:rPr lang="cs-CZ" sz="2800" i="1" dirty="0" smtClean="0">
                <a:solidFill>
                  <a:srgbClr val="2E00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přímky</a:t>
            </a:r>
            <a:endParaRPr lang="cs-CZ" sz="2800" i="1" dirty="0">
              <a:solidFill>
                <a:srgbClr val="2E002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903" y="2664900"/>
            <a:ext cx="5283243" cy="3672116"/>
          </a:xfrm>
          <a:prstGeom prst="rect">
            <a:avLst/>
          </a:prstGeom>
        </p:spPr>
      </p:pic>
      <p:grpSp>
        <p:nvGrpSpPr>
          <p:cNvPr id="8" name="Skupina 7"/>
          <p:cNvGrpSpPr/>
          <p:nvPr/>
        </p:nvGrpSpPr>
        <p:grpSpPr>
          <a:xfrm>
            <a:off x="411947" y="545033"/>
            <a:ext cx="2763898" cy="1431160"/>
            <a:chOff x="411947" y="545033"/>
            <a:chExt cx="2763898" cy="1431160"/>
          </a:xfrm>
        </p:grpSpPr>
        <p:sp>
          <p:nvSpPr>
            <p:cNvPr id="4" name="TextovéPole 3"/>
            <p:cNvSpPr txBox="1"/>
            <p:nvPr/>
          </p:nvSpPr>
          <p:spPr>
            <a:xfrm>
              <a:off x="411947" y="545033"/>
              <a:ext cx="2763898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b="1" i="1" dirty="0" smtClean="0">
                  <a:solidFill>
                    <a:srgbClr val="3E1B59"/>
                  </a:solidFill>
                  <a:latin typeface="Times New Roman" panose="02020603050405020304" pitchFamily="18" charset="0"/>
                </a:rPr>
                <a:t>Nový pojem</a:t>
              </a:r>
            </a:p>
            <a:p>
              <a:r>
                <a:rPr lang="cs-CZ" sz="2800" b="1" i="1" u="sng" dirty="0" smtClean="0">
                  <a:solidFill>
                    <a:srgbClr val="3E1B59"/>
                  </a:solidFill>
                  <a:latin typeface="Times New Roman" panose="02020603050405020304" pitchFamily="18" charset="0"/>
                </a:rPr>
                <a:t>normálový vektor</a:t>
              </a:r>
              <a:endParaRPr lang="cs-CZ" sz="2800" b="1" i="1" u="sng" dirty="0">
                <a:solidFill>
                  <a:srgbClr val="3E1B59"/>
                </a:solidFill>
                <a:latin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ovéPole 2"/>
                <p:cNvSpPr txBox="1"/>
                <p:nvPr/>
              </p:nvSpPr>
              <p:spPr>
                <a:xfrm>
                  <a:off x="1368323" y="1452973"/>
                  <a:ext cx="51648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cs-CZ" sz="280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cs-CZ" sz="2800" b="1" i="1" smtClean="0">
                                <a:solidFill>
                                  <a:srgbClr val="3E1B59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</m:acc>
                      </m:oMath>
                    </m:oMathPara>
                  </a14:m>
                  <a:endParaRPr lang="cs-CZ" sz="2800" dirty="0"/>
                </a:p>
              </p:txBody>
            </p:sp>
          </mc:Choice>
          <mc:Fallback xmlns="">
            <p:sp>
              <p:nvSpPr>
                <p:cNvPr id="3" name="TextovéPole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68323" y="1452973"/>
                  <a:ext cx="516488" cy="523220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66006856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29389" y="830180"/>
            <a:ext cx="3751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i="1" dirty="0" smtClean="0">
                <a:solidFill>
                  <a:srgbClr val="2E00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Obecná rovnice přímky:</a:t>
            </a:r>
            <a:endParaRPr lang="cs-CZ" sz="2800" b="1" i="1" dirty="0">
              <a:solidFill>
                <a:srgbClr val="2E002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2273968" y="1533873"/>
                <a:ext cx="323639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𝒂𝒙</m:t>
                      </m:r>
                      <m:r>
                        <a:rPr lang="cs-CZ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cs-CZ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𝒃𝒚</m:t>
                      </m:r>
                      <m:r>
                        <a:rPr lang="cs-CZ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cs-CZ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𝒄</m:t>
                      </m:r>
                      <m:r>
                        <a:rPr lang="cs-CZ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cs-CZ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𝟎</m:t>
                      </m:r>
                    </m:oMath>
                  </m:oMathPara>
                </a14:m>
                <a:endParaRPr lang="cs-CZ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3968" y="1533873"/>
                <a:ext cx="3236399" cy="58477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529389" y="2249905"/>
                <a:ext cx="563141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cs-CZ" sz="2800" i="1" smtClean="0">
                            <a:solidFill>
                              <a:srgbClr val="2E002E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0" i="1" smtClean="0">
                            <a:solidFill>
                              <a:srgbClr val="2E002E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cs-CZ" sz="2800" b="0" i="1" smtClean="0">
                            <a:solidFill>
                              <a:srgbClr val="2E002E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cs-CZ" sz="2800" b="0" i="1" smtClean="0">
                            <a:solidFill>
                              <a:srgbClr val="2E002E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cs-CZ" sz="2800" dirty="0" smtClean="0">
                    <a:solidFill>
                      <a:srgbClr val="2E002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……</a:t>
                </a:r>
                <a:r>
                  <a:rPr lang="cs-CZ" sz="2800" i="1" dirty="0" smtClean="0">
                    <a:solidFill>
                      <a:srgbClr val="2E002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souřadnice bodu na přímce</a:t>
                </a:r>
                <a:endParaRPr lang="cs-CZ" sz="2800" i="1" dirty="0">
                  <a:solidFill>
                    <a:srgbClr val="2E002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389" y="2249905"/>
                <a:ext cx="5631413" cy="523220"/>
              </a:xfrm>
              <a:prstGeom prst="rect">
                <a:avLst/>
              </a:prstGeom>
              <a:blipFill rotWithShape="0">
                <a:blip r:embed="rId3"/>
                <a:stretch>
                  <a:fillRect t="-11628" r="-1190" b="-3139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529389" y="2904382"/>
                <a:ext cx="649511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cs-CZ" sz="2800" i="1" smtClean="0">
                            <a:solidFill>
                              <a:srgbClr val="2E002E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0" i="1" smtClean="0">
                            <a:solidFill>
                              <a:srgbClr val="2E002E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cs-CZ" sz="2800" b="0" i="1" smtClean="0">
                            <a:solidFill>
                              <a:srgbClr val="2E002E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cs-CZ" sz="2800" b="0" i="1" smtClean="0">
                            <a:solidFill>
                              <a:srgbClr val="2E002E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cs-CZ" sz="2800" dirty="0" smtClean="0">
                    <a:solidFill>
                      <a:srgbClr val="2E002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…...</a:t>
                </a:r>
                <a:r>
                  <a:rPr lang="cs-CZ" sz="2800" i="1" dirty="0" smtClean="0">
                    <a:solidFill>
                      <a:srgbClr val="2E002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souřadnice normálového vektoru</a:t>
                </a:r>
                <a:endParaRPr lang="cs-CZ" sz="2800" i="1" dirty="0">
                  <a:solidFill>
                    <a:srgbClr val="2E002E"/>
                  </a:solidFill>
                </a:endParaRPr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389" y="2904382"/>
                <a:ext cx="6495111" cy="523220"/>
              </a:xfrm>
              <a:prstGeom prst="rect">
                <a:avLst/>
              </a:prstGeom>
              <a:blipFill rotWithShape="0">
                <a:blip r:embed="rId4"/>
                <a:stretch>
                  <a:fillRect t="-11628" b="-3139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529389" y="3556371"/>
                <a:ext cx="7551939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2800" i="1" dirty="0" smtClean="0">
                        <a:solidFill>
                          <a:srgbClr val="2E002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cs-CZ" sz="2800" i="1" dirty="0" smtClean="0">
                        <a:solidFill>
                          <a:srgbClr val="2E002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cs-CZ" sz="2800" i="1" dirty="0" smtClean="0">
                        <a:solidFill>
                          <a:srgbClr val="2E002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lang="cs-CZ" sz="2800" i="1" dirty="0" smtClean="0">
                        <a:solidFill>
                          <a:srgbClr val="2E002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cs-CZ" sz="2800" i="1" dirty="0" smtClean="0">
                        <a:solidFill>
                          <a:srgbClr val="2E002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𝑐</m:t>
                    </m:r>
                    <m:r>
                      <a:rPr lang="cs-CZ" sz="2800" i="1" dirty="0" smtClean="0">
                        <a:solidFill>
                          <a:srgbClr val="2E002E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  <m:r>
                      <a:rPr lang="cs-CZ" sz="2800" b="0" i="1" dirty="0" smtClean="0">
                        <a:solidFill>
                          <a:srgbClr val="2E002E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𝑅</m:t>
                    </m:r>
                  </m:oMath>
                </a14:m>
                <a:r>
                  <a:rPr lang="cs-CZ" sz="2800" dirty="0" smtClean="0">
                    <a:solidFill>
                      <a:srgbClr val="2E002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…..</a:t>
                </a:r>
                <a:r>
                  <a:rPr lang="cs-CZ" sz="2800" i="1" dirty="0" smtClean="0">
                    <a:solidFill>
                      <a:srgbClr val="2E002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vždy alespoň jeden z koeficientů </a:t>
                </a:r>
                <a14:m>
                  <m:oMath xmlns:m="http://schemas.openxmlformats.org/officeDocument/2006/math">
                    <m:r>
                      <a:rPr lang="cs-CZ" sz="2800" b="0" i="1" dirty="0" smtClean="0">
                        <a:solidFill>
                          <a:srgbClr val="2E002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cs-CZ" sz="2800" b="0" i="1" dirty="0" smtClean="0">
                        <a:solidFill>
                          <a:srgbClr val="2E002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cs-CZ" sz="2800" b="0" i="1" dirty="0" smtClean="0">
                        <a:solidFill>
                          <a:srgbClr val="2E002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lang="cs-CZ" sz="2800" i="1" dirty="0" smtClean="0">
                        <a:solidFill>
                          <a:srgbClr val="2E002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endParaRPr lang="cs-CZ" sz="2800" i="1" dirty="0" smtClean="0">
                  <a:solidFill>
                    <a:srgbClr val="2E002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cs-CZ" sz="2800" i="1" dirty="0" smtClean="0">
                    <a:solidFill>
                      <a:srgbClr val="2E002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musí být nenulový</a:t>
                </a:r>
                <a:endParaRPr lang="cs-CZ" sz="2800" i="1" dirty="0">
                  <a:solidFill>
                    <a:srgbClr val="2E002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389" y="3556371"/>
                <a:ext cx="7551939" cy="954107"/>
              </a:xfrm>
              <a:prstGeom prst="rect">
                <a:avLst/>
              </a:prstGeom>
              <a:blipFill rotWithShape="0">
                <a:blip r:embed="rId5"/>
                <a:stretch>
                  <a:fillRect t="-6369" b="-1656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529389" y="4836695"/>
                <a:ext cx="180684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cs-CZ" sz="280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cs-CZ" sz="2800" b="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acc>
                      <m:r>
                        <a:rPr lang="cs-CZ" sz="2800" b="0" i="1" smtClean="0">
                          <a:solidFill>
                            <a:srgbClr val="2E002E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cs-CZ" sz="2800" b="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800" b="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cs-CZ" sz="2800" b="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cs-CZ" sz="2800" b="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389" y="4836695"/>
                <a:ext cx="1806841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2405063" y="4836695"/>
                <a:ext cx="597984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smtClean="0">
                          <a:solidFill>
                            <a:srgbClr val="2E002E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cs-CZ" sz="2800" b="0" i="1" smtClean="0">
                          <a:solidFill>
                            <a:srgbClr val="2E002E"/>
                          </a:solidFill>
                          <a:latin typeface="Cambria Math" panose="02040503050406030204" pitchFamily="18" charset="0"/>
                        </a:rPr>
                        <m:t>       </m:t>
                      </m:r>
                      <m:acc>
                        <m:accPr>
                          <m:chr m:val="⃗"/>
                          <m:ctrlPr>
                            <a:rPr lang="cs-CZ" sz="2800" b="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cs-CZ" sz="2800" b="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acc>
                      <m:r>
                        <a:rPr lang="cs-CZ" sz="2800" b="0" i="1" smtClean="0">
                          <a:solidFill>
                            <a:srgbClr val="2E002E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cs-CZ" sz="2800" b="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800" b="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2800" b="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cs-CZ" sz="2800" b="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cs-CZ" sz="2800" b="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cs-CZ" sz="2800" b="0" i="1" smtClean="0">
                          <a:solidFill>
                            <a:srgbClr val="2E002E"/>
                          </a:solidFill>
                          <a:latin typeface="Cambria Math" panose="02040503050406030204" pitchFamily="18" charset="0"/>
                        </a:rPr>
                        <m:t>     ∨    </m:t>
                      </m:r>
                      <m:acc>
                        <m:accPr>
                          <m:chr m:val="⃗"/>
                          <m:ctrlPr>
                            <a:rPr lang="cs-CZ" sz="2800" b="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cs-CZ" sz="2800" b="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acc>
                      <m:r>
                        <a:rPr lang="cs-CZ" sz="2800" b="0" i="1" smtClean="0">
                          <a:solidFill>
                            <a:srgbClr val="2E002E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cs-CZ" sz="2800" b="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800" b="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cs-CZ" sz="2800" b="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,−</m:t>
                          </m:r>
                          <m:r>
                            <a:rPr lang="cs-CZ" sz="2800" b="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5063" y="4836695"/>
                <a:ext cx="5979842" cy="5232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98049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529389" y="565484"/>
                <a:ext cx="4664739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Úloha 1</a:t>
                </a:r>
              </a:p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Sestrojte přímku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𝑝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:2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+3=0.</m:t>
                    </m:r>
                  </m:oMath>
                </a14:m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389" y="565484"/>
                <a:ext cx="4664739" cy="769441"/>
              </a:xfrm>
              <a:prstGeom prst="rect">
                <a:avLst/>
              </a:prstGeom>
              <a:blipFill rotWithShape="0">
                <a:blip r:embed="rId2"/>
                <a:stretch>
                  <a:fillRect l="-2092" t="-4762" b="-1746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ovéPole 2"/>
          <p:cNvSpPr txBox="1"/>
          <p:nvPr/>
        </p:nvSpPr>
        <p:spPr>
          <a:xfrm>
            <a:off x="529389" y="1487606"/>
            <a:ext cx="775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K sestrojení můžeme použít dva body, které leží na přímce.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29389" y="4416982"/>
            <a:ext cx="6811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K sestrojení můžeme použít bod a směrový vektor.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529389" y="1949271"/>
                <a:ext cx="76355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zvolíme dvě libovolné hodnoty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z rovnice dopočítáme </a:t>
                </a:r>
                <a14:m>
                  <m:oMath xmlns:m="http://schemas.openxmlformats.org/officeDocument/2006/math">
                    <m:r>
                      <a:rPr lang="cs-CZ" sz="24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389" y="1949271"/>
                <a:ext cx="7635552" cy="461665"/>
              </a:xfrm>
              <a:prstGeom prst="rect">
                <a:avLst/>
              </a:prstGeom>
              <a:blipFill rotWithShape="0">
                <a:blip r:embed="rId3"/>
                <a:stretch>
                  <a:fillRect l="-1278" t="-10667" b="-30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Skupina 11"/>
          <p:cNvGrpSpPr/>
          <p:nvPr/>
        </p:nvGrpSpPr>
        <p:grpSpPr>
          <a:xfrm>
            <a:off x="529389" y="2410935"/>
            <a:ext cx="2245049" cy="1349273"/>
            <a:chOff x="529389" y="2410935"/>
            <a:chExt cx="2245049" cy="1349273"/>
          </a:xfrm>
        </p:grpSpPr>
        <p:sp>
          <p:nvSpPr>
            <p:cNvPr id="7" name="TextovéPole 6"/>
            <p:cNvSpPr txBox="1"/>
            <p:nvPr/>
          </p:nvSpPr>
          <p:spPr>
            <a:xfrm>
              <a:off x="529389" y="2410936"/>
              <a:ext cx="10727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např.:</a:t>
              </a:r>
              <a:endParaRPr lang="cs-CZ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ovéPole 7"/>
                <p:cNvSpPr txBox="1"/>
                <p:nvPr/>
              </p:nvSpPr>
              <p:spPr>
                <a:xfrm>
                  <a:off x="1532688" y="2410935"/>
                  <a:ext cx="1012521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oMath>
                    </m:oMathPara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8" name="TextovéPole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32688" y="2410935"/>
                  <a:ext cx="1012521" cy="46166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ovéPole 8"/>
                <p:cNvSpPr txBox="1"/>
                <p:nvPr/>
              </p:nvSpPr>
              <p:spPr>
                <a:xfrm>
                  <a:off x="1532688" y="3298543"/>
                  <a:ext cx="12417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=−2</m:t>
                        </m:r>
                      </m:oMath>
                    </m:oMathPara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9" name="TextovéPole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32688" y="3298543"/>
                  <a:ext cx="1241750" cy="46166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3171100" y="2410936"/>
                <a:ext cx="248177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∙1−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+3=0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1100" y="2410936"/>
                <a:ext cx="2481770" cy="461665"/>
              </a:xfrm>
              <a:prstGeom prst="rect">
                <a:avLst/>
              </a:prstGeom>
              <a:blipFill rotWithShape="0">
                <a:blip r:embed="rId6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4636373" y="2872600"/>
                <a:ext cx="101649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6373" y="2872600"/>
                <a:ext cx="1016497" cy="461665"/>
              </a:xfrm>
              <a:prstGeom prst="rect">
                <a:avLst/>
              </a:prstGeom>
              <a:blipFill rotWithShape="0">
                <a:blip r:embed="rId7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6278761" y="2586503"/>
                <a:ext cx="117115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8761" y="2586503"/>
                <a:ext cx="1171154" cy="46166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ovéPole 18"/>
              <p:cNvSpPr txBox="1"/>
              <p:nvPr/>
            </p:nvSpPr>
            <p:spPr>
              <a:xfrm>
                <a:off x="3171100" y="3334266"/>
                <a:ext cx="274305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+3=0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9" name="TextovéPol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1100" y="3334266"/>
                <a:ext cx="2743059" cy="461665"/>
              </a:xfrm>
              <a:prstGeom prst="rect">
                <a:avLst/>
              </a:prstGeom>
              <a:blipFill rotWithShape="0">
                <a:blip r:embed="rId9"/>
                <a:stretch>
                  <a:fillRect b="-1184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4885898" y="3763567"/>
                <a:ext cx="124572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=−1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5898" y="3763567"/>
                <a:ext cx="1245726" cy="461665"/>
              </a:xfrm>
              <a:prstGeom prst="rect">
                <a:avLst/>
              </a:prstGeom>
              <a:blipFill rotWithShape="0">
                <a:blip r:embed="rId10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ovéPole 20"/>
              <p:cNvSpPr txBox="1"/>
              <p:nvPr/>
            </p:nvSpPr>
            <p:spPr>
              <a:xfrm>
                <a:off x="6543247" y="3493652"/>
                <a:ext cx="164884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𝑩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,−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21" name="TextovéPol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3247" y="3493652"/>
                <a:ext cx="1648848" cy="461665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ovéPole 21"/>
          <p:cNvSpPr txBox="1"/>
          <p:nvPr/>
        </p:nvSpPr>
        <p:spPr>
          <a:xfrm>
            <a:off x="529389" y="4878646"/>
            <a:ext cx="43861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určíme souřadnice jednoho bodu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ovéPole 22"/>
              <p:cNvSpPr txBox="1"/>
              <p:nvPr/>
            </p:nvSpPr>
            <p:spPr>
              <a:xfrm>
                <a:off x="5508761" y="4878645"/>
                <a:ext cx="117115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23" name="TextovéPol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761" y="4878645"/>
                <a:ext cx="1171154" cy="461665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ovéPole 23"/>
          <p:cNvSpPr txBox="1"/>
          <p:nvPr/>
        </p:nvSpPr>
        <p:spPr>
          <a:xfrm>
            <a:off x="529389" y="5340308"/>
            <a:ext cx="50690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určíme souřadnice směrového vektoru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ovéPole 25"/>
              <p:cNvSpPr txBox="1"/>
              <p:nvPr/>
            </p:nvSpPr>
            <p:spPr>
              <a:xfrm>
                <a:off x="1230056" y="5932829"/>
                <a:ext cx="1941044" cy="4901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acc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2,−1</m:t>
                          </m:r>
                        </m:e>
                      </m: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6" name="TextovéPol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0056" y="5932829"/>
                <a:ext cx="1941044" cy="490199"/>
              </a:xfrm>
              <a:prstGeom prst="rect">
                <a:avLst/>
              </a:prstGeom>
              <a:blipFill rotWithShape="0">
                <a:blip r:embed="rId13"/>
                <a:stretch>
                  <a:fillRect b="-617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ovéPole 26"/>
              <p:cNvSpPr txBox="1"/>
              <p:nvPr/>
            </p:nvSpPr>
            <p:spPr>
              <a:xfrm>
                <a:off x="3270652" y="5930552"/>
                <a:ext cx="2327753" cy="4947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⇒    </m:t>
                      </m:r>
                      <m:sSub>
                        <m:sSub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cs-CZ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cs-CZ" sz="2400" b="1" i="1" smtClean="0"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</m:acc>
                        </m:e>
                        <m:sub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cs-CZ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7" name="TextovéPol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0652" y="5930552"/>
                <a:ext cx="2327753" cy="494751"/>
              </a:xfrm>
              <a:prstGeom prst="rect">
                <a:avLst/>
              </a:prstGeom>
              <a:blipFill rotWithShape="0">
                <a:blip r:embed="rId14"/>
                <a:stretch>
                  <a:fillRect r="-262" b="-111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7029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11" grpId="0"/>
      <p:bldP spid="13" grpId="0"/>
      <p:bldP spid="14" grpId="0"/>
      <p:bldP spid="19" grpId="0"/>
      <p:bldP spid="20" grpId="0"/>
      <p:bldP spid="21" grpId="0"/>
      <p:bldP spid="22" grpId="0"/>
      <p:bldP spid="23" grpId="0"/>
      <p:bldP spid="24" grpId="0"/>
      <p:bldP spid="26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9256" y="499311"/>
            <a:ext cx="4442737" cy="5808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18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464024" y="600501"/>
                <a:ext cx="8015720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Úloha 2</a:t>
                </a:r>
              </a:p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Přímku </a:t>
                </a:r>
                <a14:m>
                  <m:oMath xmlns:m="http://schemas.openxmlformats.org/officeDocument/2006/math">
                    <m:r>
                      <a:rPr lang="cs-CZ" sz="240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𝑞</m:t>
                    </m:r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−1=0</m:t>
                    </m:r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zapište parametrickými rovnicemi.</a:t>
                </a:r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024" y="600501"/>
                <a:ext cx="8015720" cy="769441"/>
              </a:xfrm>
              <a:prstGeom prst="rect">
                <a:avLst/>
              </a:prstGeom>
              <a:blipFill rotWithShape="0">
                <a:blip r:embed="rId2"/>
                <a:stretch>
                  <a:fillRect l="-1141" t="-4762" b="-1746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ovéPole 2"/>
          <p:cNvSpPr txBox="1"/>
          <p:nvPr/>
        </p:nvSpPr>
        <p:spPr>
          <a:xfrm>
            <a:off x="464024" y="1883392"/>
            <a:ext cx="66880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potřebujeme bod ležící na přímce a směrový vektor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64024" y="2263625"/>
            <a:ext cx="47676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postup známe z předcházející úlohy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475967" y="2874690"/>
                <a:ext cx="18925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např.: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=3</m:t>
                    </m:r>
                  </m:oMath>
                </a14:m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967" y="2874690"/>
                <a:ext cx="1892569" cy="461665"/>
              </a:xfrm>
              <a:prstGeom prst="rect">
                <a:avLst/>
              </a:prstGeom>
              <a:blipFill rotWithShape="0">
                <a:blip r:embed="rId3"/>
                <a:stretch>
                  <a:fillRect l="-4823" t="-10667" b="-30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2847850" y="2874690"/>
                <a:ext cx="26516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∙3+2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−1=0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7850" y="2874690"/>
                <a:ext cx="2651688" cy="461665"/>
              </a:xfrm>
              <a:prstGeom prst="rect">
                <a:avLst/>
              </a:prstGeom>
              <a:blipFill rotWithShape="0">
                <a:blip r:embed="rId4"/>
                <a:stretch>
                  <a:fillRect b="-20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4484708" y="3307878"/>
                <a:ext cx="124572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=−4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4708" y="3307878"/>
                <a:ext cx="1245726" cy="461665"/>
              </a:xfrm>
              <a:prstGeom prst="rect">
                <a:avLst/>
              </a:prstGeom>
              <a:blipFill rotWithShape="0"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6458166" y="3307879"/>
                <a:ext cx="140038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,−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8166" y="3307879"/>
                <a:ext cx="1400383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1338654" y="3971498"/>
                <a:ext cx="150919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acc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3,2</m:t>
                          </m:r>
                        </m:e>
                      </m: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8654" y="3971498"/>
                <a:ext cx="1509196" cy="461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2896325" y="3971497"/>
                <a:ext cx="478958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smtClean="0"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acc>
                        <m:accPr>
                          <m:chr m:val="⃗"/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</m:acc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,−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    ∨    </m:t>
                      </m:r>
                      <m:acc>
                        <m:accPr>
                          <m:chr m:val="⃗"/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</m:acc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6325" y="3971497"/>
                <a:ext cx="4789580" cy="46166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2370540" y="4837471"/>
                <a:ext cx="5257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: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0540" y="4837471"/>
                <a:ext cx="525785" cy="461665"/>
              </a:xfrm>
              <a:prstGeom prst="rect">
                <a:avLst/>
              </a:prstGeom>
              <a:blipFill rotWithShape="0">
                <a:blip r:embed="rId9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3138985" y="4842455"/>
                <a:ext cx="17123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8985" y="4842455"/>
                <a:ext cx="1712328" cy="461665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3138985" y="5299136"/>
                <a:ext cx="19479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8985" y="5299136"/>
                <a:ext cx="1947969" cy="461665"/>
              </a:xfrm>
              <a:prstGeom prst="rect">
                <a:avLst/>
              </a:prstGeom>
              <a:blipFill rotWithShape="0">
                <a:blip r:embed="rId11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9490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464024" y="464024"/>
                <a:ext cx="8236870" cy="7540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Úloha 3</a:t>
                </a:r>
              </a:p>
              <a:p>
                <a:r>
                  <a:rPr lang="cs-CZ" sz="23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Rozhodněte, zda následující body leží na přímce </a:t>
                </a:r>
                <a14:m>
                  <m:oMath xmlns:m="http://schemas.openxmlformats.org/officeDocument/2006/math">
                    <m:r>
                      <a:rPr lang="cs-CZ" sz="23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cs-CZ" sz="2300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cs-CZ" sz="23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sz="2300" b="0" i="1" smtClean="0">
                        <a:latin typeface="Cambria Math" panose="02040503050406030204" pitchFamily="18" charset="0"/>
                      </a:rPr>
                      <m:t>−4</m:t>
                    </m:r>
                    <m:r>
                      <a:rPr lang="cs-CZ" sz="23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cs-CZ" sz="2300" b="0" i="1" smtClean="0">
                        <a:latin typeface="Cambria Math" panose="02040503050406030204" pitchFamily="18" charset="0"/>
                      </a:rPr>
                      <m:t>−7=0.</m:t>
                    </m:r>
                  </m:oMath>
                </a14:m>
                <a:endParaRPr lang="cs-CZ" sz="23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024" y="464024"/>
                <a:ext cx="8236870" cy="754053"/>
              </a:xfrm>
              <a:prstGeom prst="rect">
                <a:avLst/>
              </a:prstGeom>
              <a:blipFill rotWithShape="0">
                <a:blip r:embed="rId2"/>
                <a:stretch>
                  <a:fillRect l="-1036" t="-4032" b="-1612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1856095" y="1218077"/>
                <a:ext cx="392261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b="0" dirty="0" smtClean="0"/>
                  <a:t>  </a:t>
                </a:r>
                <a14:m>
                  <m:oMath xmlns:m="http://schemas.openxmlformats.org/officeDocument/2006/math">
                    <m:r>
                      <a:rPr lang="cs-CZ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𝐴</m:t>
                    </m:r>
                    <m:d>
                      <m:dPr>
                        <m:begChr m:val="["/>
                        <m:endChr m:val="]"/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3,1</m:t>
                        </m:r>
                      </m:e>
                    </m:d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                    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begChr m:val="["/>
                        <m:endChr m:val="]"/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−1,−2</m:t>
                        </m:r>
                      </m:e>
                    </m:d>
                  </m:oMath>
                </a14:m>
                <a:endParaRPr lang="cs-CZ" sz="24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6095" y="1218077"/>
                <a:ext cx="3922612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ovéPole 3"/>
          <p:cNvSpPr txBox="1"/>
          <p:nvPr/>
        </p:nvSpPr>
        <p:spPr>
          <a:xfrm>
            <a:off x="463758" y="1938039"/>
            <a:ext cx="67169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pokud body leží na přímce, musí vyhovovat rovnici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63758" y="2433795"/>
            <a:ext cx="76562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jednu souřadnici dosadíme do rovnice, druhou dopočítáme 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porovnáme se zadáním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Přímá spojnice 6"/>
          <p:cNvCxnSpPr>
            <a:stCxn id="5" idx="2"/>
          </p:cNvCxnSpPr>
          <p:nvPr/>
        </p:nvCxnSpPr>
        <p:spPr>
          <a:xfrm flipH="1">
            <a:off x="4291889" y="3264792"/>
            <a:ext cx="1" cy="342261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1856095" y="3384589"/>
                <a:ext cx="10125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6095" y="3384589"/>
                <a:ext cx="1012521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436000" y="3966051"/>
                <a:ext cx="24282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b="0" dirty="0" smtClean="0"/>
                  <a:t>  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3−4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−7=0</m:t>
                    </m:r>
                  </m:oMath>
                </a14:m>
                <a:endParaRPr lang="cs-CZ" sz="2400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000" y="3966051"/>
                <a:ext cx="2428293" cy="461665"/>
              </a:xfrm>
              <a:prstGeom prst="rect">
                <a:avLst/>
              </a:prstGeom>
              <a:blipFill rotWithShape="0">
                <a:blip r:embed="rId5"/>
                <a:stretch>
                  <a:fillRect b="-20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1824452" y="4547513"/>
                <a:ext cx="13130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=−1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4452" y="4547513"/>
                <a:ext cx="1313052" cy="461665"/>
              </a:xfrm>
              <a:prstGeom prst="rect">
                <a:avLst/>
              </a:prstGeom>
              <a:blipFill rotWithShape="0">
                <a:blip r:embed="rId6"/>
                <a:stretch>
                  <a:fillRect b="-1184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Skupina 13"/>
          <p:cNvGrpSpPr/>
          <p:nvPr/>
        </p:nvGrpSpPr>
        <p:grpSpPr>
          <a:xfrm>
            <a:off x="2542512" y="1252168"/>
            <a:ext cx="514525" cy="3767961"/>
            <a:chOff x="2576813" y="1236780"/>
            <a:chExt cx="514525" cy="3767961"/>
          </a:xfrm>
        </p:grpSpPr>
        <p:sp>
          <p:nvSpPr>
            <p:cNvPr id="12" name="Ovál 11"/>
            <p:cNvSpPr/>
            <p:nvPr/>
          </p:nvSpPr>
          <p:spPr>
            <a:xfrm>
              <a:off x="2683124" y="1236780"/>
              <a:ext cx="254942" cy="48356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Ovál 12"/>
            <p:cNvSpPr/>
            <p:nvPr/>
          </p:nvSpPr>
          <p:spPr>
            <a:xfrm>
              <a:off x="2576813" y="4516736"/>
              <a:ext cx="514525" cy="488005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/>
              <p:cNvSpPr txBox="1"/>
              <p:nvPr/>
            </p:nvSpPr>
            <p:spPr>
              <a:xfrm>
                <a:off x="1769927" y="5153070"/>
                <a:ext cx="100642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∉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𝒓</m:t>
                      </m:r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9927" y="5153070"/>
                <a:ext cx="1006429" cy="461665"/>
              </a:xfrm>
              <a:prstGeom prst="rect">
                <a:avLst/>
              </a:prstGeom>
              <a:blipFill rotWithShape="0">
                <a:blip r:embed="rId7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ovéPole 17"/>
              <p:cNvSpPr txBox="1"/>
              <p:nvPr/>
            </p:nvSpPr>
            <p:spPr>
              <a:xfrm>
                <a:off x="6114196" y="3389981"/>
                <a:ext cx="12417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=−1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8" name="TextovéPol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4196" y="3389981"/>
                <a:ext cx="1241750" cy="46166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ovéPole 18"/>
              <p:cNvSpPr txBox="1"/>
              <p:nvPr/>
            </p:nvSpPr>
            <p:spPr>
              <a:xfrm>
                <a:off x="4609754" y="3966050"/>
                <a:ext cx="248760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−1−4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−7=0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9" name="TextovéPol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9754" y="3966050"/>
                <a:ext cx="2487604" cy="461665"/>
              </a:xfrm>
              <a:prstGeom prst="rect">
                <a:avLst/>
              </a:prstGeom>
              <a:blipFill rotWithShape="0">
                <a:blip r:embed="rId9"/>
                <a:stretch>
                  <a:fillRect b="-20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6114196" y="4558464"/>
                <a:ext cx="124572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=−2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4196" y="4558464"/>
                <a:ext cx="1245726" cy="461665"/>
              </a:xfrm>
              <a:prstGeom prst="rect">
                <a:avLst/>
              </a:prstGeom>
              <a:blipFill rotWithShape="0">
                <a:blip r:embed="rId10"/>
                <a:stretch>
                  <a:fillRect b="-1184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Skupina 27"/>
          <p:cNvGrpSpPr/>
          <p:nvPr/>
        </p:nvGrpSpPr>
        <p:grpSpPr>
          <a:xfrm>
            <a:off x="5076967" y="1252168"/>
            <a:ext cx="2231113" cy="3822383"/>
            <a:chOff x="5076967" y="1252168"/>
            <a:chExt cx="2231113" cy="3822383"/>
          </a:xfrm>
        </p:grpSpPr>
        <p:sp>
          <p:nvSpPr>
            <p:cNvPr id="26" name="Ovál 25"/>
            <p:cNvSpPr/>
            <p:nvPr/>
          </p:nvSpPr>
          <p:spPr>
            <a:xfrm>
              <a:off x="5076967" y="1252168"/>
              <a:ext cx="504967" cy="499855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7" name="Ovál 26"/>
            <p:cNvSpPr/>
            <p:nvPr/>
          </p:nvSpPr>
          <p:spPr>
            <a:xfrm>
              <a:off x="6803113" y="4574696"/>
              <a:ext cx="504967" cy="499855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ovéPole 28"/>
              <p:cNvSpPr txBox="1"/>
              <p:nvPr/>
            </p:nvSpPr>
            <p:spPr>
              <a:xfrm>
                <a:off x="6041267" y="5158575"/>
                <a:ext cx="102085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𝑩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𝒓</m:t>
                      </m:r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29" name="TextovéPol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1267" y="5158575"/>
                <a:ext cx="1020857" cy="461665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6553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9" grpId="0"/>
      <p:bldP spid="10" grpId="0"/>
      <p:bldP spid="11" grpId="0"/>
      <p:bldP spid="17" grpId="0"/>
      <p:bldP spid="18" grpId="0"/>
      <p:bldP spid="19" grpId="0"/>
      <p:bldP spid="20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709683" y="655092"/>
                <a:ext cx="7140096" cy="11387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Úloha 4 – samostatně</a:t>
                </a:r>
              </a:p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Doplňte chybějící souřadnice bodů, které leží na přímce </a:t>
                </a:r>
                <a:endParaRPr lang="cs-CZ" sz="240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𝑜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:3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−2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+5=0.</m:t>
                    </m:r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(</a:t>
                </a:r>
                <a14:m>
                  <m:oMath xmlns:m="http://schemas.openxmlformats.org/officeDocument/2006/math">
                    <m:r>
                      <a:rPr lang="cs-CZ" sz="24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𝐴</m:t>
                    </m:r>
                    <m:d>
                      <m:dPr>
                        <m:begChr m:val="["/>
                        <m:endChr m:val="]"/>
                        <m:ctrlPr>
                          <a:rPr lang="cs-CZ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cs-CZ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−3,</m:t>
                        </m:r>
                        <m:r>
                          <a:rPr lang="cs-CZ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</m:d>
                    <m:r>
                      <a:rPr lang="cs-CZ" sz="24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  </m:t>
                    </m:r>
                    <m:r>
                      <a:rPr lang="cs-CZ" sz="24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𝐵</m:t>
                    </m:r>
                    <m:d>
                      <m:dPr>
                        <m:begChr m:val="["/>
                        <m:endChr m:val="]"/>
                        <m:ctrlPr>
                          <a:rPr lang="cs-CZ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cs-CZ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cs-CZ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,−5</m:t>
                        </m:r>
                      </m:e>
                    </m:d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683" y="655092"/>
                <a:ext cx="7140096" cy="1138773"/>
              </a:xfrm>
              <a:prstGeom prst="rect">
                <a:avLst/>
              </a:prstGeom>
              <a:blipFill rotWithShape="0">
                <a:blip r:embed="rId2"/>
                <a:stretch>
                  <a:fillRect l="-1280" t="-2674" r="-341" b="-112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Přímá spojnice 3"/>
          <p:cNvCxnSpPr>
            <a:stCxn id="2" idx="2"/>
          </p:cNvCxnSpPr>
          <p:nvPr/>
        </p:nvCxnSpPr>
        <p:spPr>
          <a:xfrm>
            <a:off x="4279731" y="1793865"/>
            <a:ext cx="0" cy="45659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Skupina 8"/>
          <p:cNvGrpSpPr/>
          <p:nvPr/>
        </p:nvGrpSpPr>
        <p:grpSpPr>
          <a:xfrm>
            <a:off x="168694" y="2328515"/>
            <a:ext cx="3191880" cy="1569409"/>
            <a:chOff x="168694" y="2328515"/>
            <a:chExt cx="3191880" cy="156940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ovéPole 4"/>
                <p:cNvSpPr txBox="1"/>
                <p:nvPr/>
              </p:nvSpPr>
              <p:spPr>
                <a:xfrm>
                  <a:off x="2051498" y="2328515"/>
                  <a:ext cx="130907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=−3</m:t>
                        </m:r>
                      </m:oMath>
                    </m:oMathPara>
                  </a14:m>
                  <a:endParaRPr lang="cs-CZ" sz="2400" b="0" dirty="0" smtClean="0"/>
                </a:p>
              </p:txBody>
            </p:sp>
          </mc:Choice>
          <mc:Fallback xmlns="">
            <p:sp>
              <p:nvSpPr>
                <p:cNvPr id="5" name="TextovéPole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51498" y="2328515"/>
                  <a:ext cx="1309076" cy="461665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ovéPole 6"/>
                <p:cNvSpPr txBox="1"/>
                <p:nvPr/>
              </p:nvSpPr>
              <p:spPr>
                <a:xfrm>
                  <a:off x="168694" y="2901609"/>
                  <a:ext cx="2980303" cy="67710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3</m:t>
                        </m:r>
                        <m:d>
                          <m:dPr>
                            <m:ctrlPr>
                              <a:rPr lang="cs-CZ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−3</m:t>
                            </m:r>
                          </m:e>
                        </m:d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+5 =0</m:t>
                        </m:r>
                      </m:oMath>
                    </m:oMathPara>
                  </a14:m>
                  <a:endParaRPr lang="cs-CZ" sz="2400" dirty="0"/>
                </a:p>
                <a:p>
                  <a:endParaRPr lang="cs-CZ" dirty="0"/>
                </a:p>
              </p:txBody>
            </p:sp>
          </mc:Choice>
          <mc:Fallback xmlns="">
            <p:sp>
              <p:nvSpPr>
                <p:cNvPr id="7" name="TextovéPole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8694" y="2901609"/>
                  <a:ext cx="2980303" cy="677108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ovéPole 7"/>
                <p:cNvSpPr txBox="1"/>
                <p:nvPr/>
              </p:nvSpPr>
              <p:spPr>
                <a:xfrm>
                  <a:off x="2083173" y="3436259"/>
                  <a:ext cx="124572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cs-CZ" sz="2400" dirty="0"/>
                    <a:t> </a:t>
                  </a:r>
                  <a14:m>
                    <m:oMath xmlns:m="http://schemas.openxmlformats.org/officeDocument/2006/math">
                      <m:r>
                        <a:rPr lang="cs-CZ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cs-CZ" sz="2400" i="1">
                          <a:latin typeface="Cambria Math" panose="02040503050406030204" pitchFamily="18" charset="0"/>
                        </a:rPr>
                        <m:t>=−2</m:t>
                      </m:r>
                    </m:oMath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8" name="TextovéPole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83173" y="3436259"/>
                  <a:ext cx="1245726" cy="46166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r="-490" b="-13333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1519384" y="4113367"/>
                <a:ext cx="162961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,−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9384" y="4113367"/>
                <a:ext cx="1629613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Skupina 13"/>
          <p:cNvGrpSpPr/>
          <p:nvPr/>
        </p:nvGrpSpPr>
        <p:grpSpPr>
          <a:xfrm>
            <a:off x="4503761" y="2328514"/>
            <a:ext cx="3223739" cy="1616028"/>
            <a:chOff x="4503761" y="2328514"/>
            <a:chExt cx="3223739" cy="161602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ovéPole 10"/>
                <p:cNvSpPr txBox="1"/>
                <p:nvPr/>
              </p:nvSpPr>
              <p:spPr>
                <a:xfrm>
                  <a:off x="6414448" y="2328514"/>
                  <a:ext cx="124572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=−5</m:t>
                        </m:r>
                      </m:oMath>
                    </m:oMathPara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11" name="TextovéPole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14448" y="2328514"/>
                  <a:ext cx="1245726" cy="461665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b="-11842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ovéPole 11"/>
                <p:cNvSpPr txBox="1"/>
                <p:nvPr/>
              </p:nvSpPr>
              <p:spPr>
                <a:xfrm>
                  <a:off x="4503761" y="2901609"/>
                  <a:ext cx="297632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 3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  <m:d>
                          <m:d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−5</m:t>
                            </m:r>
                          </m:e>
                        </m:d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+5=0</m:t>
                        </m:r>
                      </m:oMath>
                    </m:oMathPara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12" name="TextovéPole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03761" y="2901609"/>
                  <a:ext cx="2976328" cy="461665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ovéPole 12"/>
                <p:cNvSpPr txBox="1"/>
                <p:nvPr/>
              </p:nvSpPr>
              <p:spPr>
                <a:xfrm>
                  <a:off x="6418424" y="3482877"/>
                  <a:ext cx="130907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=−5</m:t>
                        </m:r>
                      </m:oMath>
                    </m:oMathPara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13" name="TextovéPole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18424" y="3482877"/>
                  <a:ext cx="1309076" cy="461665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5590024" y="4113367"/>
                <a:ext cx="164884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𝑩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,−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0024" y="4113367"/>
                <a:ext cx="1648848" cy="461665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0409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</p:bld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EDF2EAA8-96AF-4319-93C6-4716C83F7404}"/>
</file>

<file path=customXml/itemProps2.xml><?xml version="1.0" encoding="utf-8"?>
<ds:datastoreItem xmlns:ds="http://schemas.openxmlformats.org/officeDocument/2006/customXml" ds:itemID="{04BF5DD7-EEC1-4CBC-B803-5ABACFC1DD0E}"/>
</file>

<file path=customXml/itemProps3.xml><?xml version="1.0" encoding="utf-8"?>
<ds:datastoreItem xmlns:ds="http://schemas.openxmlformats.org/officeDocument/2006/customXml" ds:itemID="{5C9F7641-32B3-46DE-97E6-6DDE69A70A5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1211</TotalTime>
  <Words>460</Words>
  <Application>Microsoft Office PowerPoint</Application>
  <PresentationFormat>Předvádění na obrazovce (4:3)</PresentationFormat>
  <Paragraphs>101</Paragraphs>
  <Slides>10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Times New Roman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Obecná rovnice přímky</dc:title>
  <dc:creator>Mgr.Olga Ptáková</dc:creator>
  <cp:lastModifiedBy>Uživatel</cp:lastModifiedBy>
  <cp:revision>131</cp:revision>
  <dcterms:modified xsi:type="dcterms:W3CDTF">2014-05-15T13:34:20Z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