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9"/>
  </p:notesMasterIdLst>
  <p:sldIdLst>
    <p:sldId id="256" r:id="rId2"/>
    <p:sldId id="258" r:id="rId3"/>
    <p:sldId id="267" r:id="rId4"/>
    <p:sldId id="271" r:id="rId5"/>
    <p:sldId id="269" r:id="rId6"/>
    <p:sldId id="268" r:id="rId7"/>
    <p:sldId id="270" r:id="rId8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5058"/>
    <a:srgbClr val="06717C"/>
    <a:srgbClr val="87EEF9"/>
    <a:srgbClr val="D0EBFC"/>
    <a:srgbClr val="572351"/>
    <a:srgbClr val="713131"/>
    <a:srgbClr val="960000"/>
    <a:srgbClr val="FFCCCC"/>
    <a:srgbClr val="FF99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D0EBFC"/>
            </a:gs>
            <a:gs pos="63000">
              <a:schemeClr val="bg1"/>
            </a:gs>
            <a:gs pos="96000">
              <a:srgbClr val="87EEF9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2.png"/><Relationship Id="rId7" Type="http://schemas.openxmlformats.org/officeDocument/2006/relationships/image" Target="../media/image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110.png"/><Relationship Id="rId7" Type="http://schemas.openxmlformats.org/officeDocument/2006/relationships/image" Target="../media/image15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0.png"/><Relationship Id="rId7" Type="http://schemas.openxmlformats.org/officeDocument/2006/relationships/image" Target="../media/image22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4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803327168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G-M2-14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Rovnice s faktoriálem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Vzorové úlohy s postupným řešením.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43214" y="2580065"/>
            <a:ext cx="68916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000" i="1" dirty="0" smtClean="0">
                <a:solidFill>
                  <a:srgbClr val="045058"/>
                </a:solidFill>
                <a:latin typeface="Times New Roman" panose="02020603050405020304" pitchFamily="18" charset="0"/>
                <a:ea typeface="Microsoft JhengHei" panose="020B0604030504040204" pitchFamily="34" charset="-120"/>
                <a:cs typeface="Times New Roman" panose="02020603050405020304" pitchFamily="18" charset="0"/>
              </a:rPr>
              <a:t>Rovnice s faktoriálem</a:t>
            </a:r>
            <a:endParaRPr lang="cs-CZ" sz="6000" i="1" dirty="0">
              <a:solidFill>
                <a:srgbClr val="045058"/>
              </a:solidFill>
              <a:latin typeface="Times New Roman" panose="02020603050405020304" pitchFamily="18" charset="0"/>
              <a:ea typeface="Microsoft JhengHei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86854" y="532263"/>
            <a:ext cx="1951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Úloha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Řešte rovnice: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38029" y="1301704"/>
                <a:ext cx="23230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!=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029" y="1301704"/>
                <a:ext cx="2323008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38029" y="1840312"/>
                <a:ext cx="34600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!=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029" y="1840312"/>
                <a:ext cx="346005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466944" y="1840311"/>
                <a:ext cx="814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/: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6944" y="1840311"/>
                <a:ext cx="814325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504"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798998" y="2378920"/>
                <a:ext cx="29381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30=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998" y="2378920"/>
                <a:ext cx="2938112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700595" y="2932294"/>
                <a:ext cx="30365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0=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595" y="2932294"/>
                <a:ext cx="3036515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2940174" y="3443860"/>
                <a:ext cx="28571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0174" y="3443860"/>
                <a:ext cx="2857192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6466944" y="131163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/>
          </a:p>
        </p:txBody>
      </p:sp>
      <p:grpSp>
        <p:nvGrpSpPr>
          <p:cNvPr id="31" name="Skupina 30"/>
          <p:cNvGrpSpPr/>
          <p:nvPr/>
        </p:nvGrpSpPr>
        <p:grpSpPr>
          <a:xfrm>
            <a:off x="2893012" y="1340174"/>
            <a:ext cx="4588056" cy="2679768"/>
            <a:chOff x="2893012" y="1340174"/>
            <a:chExt cx="4588056" cy="2679768"/>
          </a:xfrm>
        </p:grpSpPr>
        <p:sp>
          <p:nvSpPr>
            <p:cNvPr id="10" name="Ovál 9"/>
            <p:cNvSpPr/>
            <p:nvPr/>
          </p:nvSpPr>
          <p:spPr>
            <a:xfrm>
              <a:off x="2893012" y="3404391"/>
              <a:ext cx="2871046" cy="615551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vál 10"/>
            <p:cNvSpPr/>
            <p:nvPr/>
          </p:nvSpPr>
          <p:spPr>
            <a:xfrm>
              <a:off x="6466944" y="1340174"/>
              <a:ext cx="1014124" cy="461665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13" name="Přímá spojnice se šipkou 12"/>
          <p:cNvCxnSpPr/>
          <p:nvPr/>
        </p:nvCxnSpPr>
        <p:spPr>
          <a:xfrm flipV="1">
            <a:off x="5486400" y="1792537"/>
            <a:ext cx="1132764" cy="16931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Skupina 24"/>
          <p:cNvGrpSpPr/>
          <p:nvPr/>
        </p:nvGrpSpPr>
        <p:grpSpPr>
          <a:xfrm>
            <a:off x="4280507" y="3510618"/>
            <a:ext cx="1284405" cy="380492"/>
            <a:chOff x="4280507" y="3510618"/>
            <a:chExt cx="1284405" cy="380492"/>
          </a:xfrm>
        </p:grpSpPr>
        <p:cxnSp>
          <p:nvCxnSpPr>
            <p:cNvPr id="20" name="Přímá spojnice 19"/>
            <p:cNvCxnSpPr/>
            <p:nvPr/>
          </p:nvCxnSpPr>
          <p:spPr>
            <a:xfrm>
              <a:off x="4280507" y="3519028"/>
              <a:ext cx="1253399" cy="37208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21"/>
            <p:cNvCxnSpPr/>
            <p:nvPr/>
          </p:nvCxnSpPr>
          <p:spPr>
            <a:xfrm flipV="1">
              <a:off x="4311513" y="3510618"/>
              <a:ext cx="1253399" cy="3281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Přímá spojnice 28"/>
          <p:cNvCxnSpPr/>
          <p:nvPr/>
        </p:nvCxnSpPr>
        <p:spPr>
          <a:xfrm>
            <a:off x="3043451" y="3905525"/>
            <a:ext cx="94169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6466944" y="1311635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6944" y="1311635"/>
                <a:ext cx="1014124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ovéPole 32"/>
          <p:cNvSpPr txBox="1"/>
          <p:nvPr/>
        </p:nvSpPr>
        <p:spPr>
          <a:xfrm>
            <a:off x="586854" y="5867212"/>
            <a:ext cx="3591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Kořenem rovnice je číslo 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86854" y="1301703"/>
            <a:ext cx="423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150285" y="4716134"/>
                <a:ext cx="4728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𝐿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=30∙4!=30∙4∙3∙2=720</m:t>
                      </m:r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285" y="4716134"/>
                <a:ext cx="4728026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586854" y="4716134"/>
            <a:ext cx="688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Zk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1274918" y="5177799"/>
                <a:ext cx="57140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0" dirty="0" smtClean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4+2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!=6!=6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2=720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918" y="5177799"/>
                <a:ext cx="5714065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9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30" grpId="0"/>
      <p:bldP spid="3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0872" y="614147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715904" y="414318"/>
                <a:ext cx="2958310" cy="861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5904" y="414318"/>
                <a:ext cx="2958310" cy="86132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482686" y="614148"/>
                <a:ext cx="12521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≥−5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686" y="614148"/>
                <a:ext cx="1252138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69858" y="1336637"/>
                <a:ext cx="4904356" cy="861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858" y="1336637"/>
                <a:ext cx="4904356" cy="86132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859515" y="2258956"/>
                <a:ext cx="3814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+13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+42−14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515" y="2258956"/>
                <a:ext cx="381469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3222036" y="2781614"/>
                <a:ext cx="22475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−2=0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036" y="2781614"/>
                <a:ext cx="224753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997359" y="3304272"/>
                <a:ext cx="26968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     </m:t>
                    </m:r>
                    <m:sSub>
                      <m:sSub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7359" y="3304272"/>
                <a:ext cx="2696892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ovéPole 10"/>
          <p:cNvSpPr txBox="1"/>
          <p:nvPr/>
        </p:nvSpPr>
        <p:spPr>
          <a:xfrm>
            <a:off x="420872" y="4248965"/>
            <a:ext cx="73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Zk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1160060" y="5010761"/>
                <a:ext cx="5897127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6!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4!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−14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=30+14=44=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60" y="5010761"/>
                <a:ext cx="5897127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037231" y="4087351"/>
                <a:ext cx="5621411" cy="784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9!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7!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−14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=72−28=44=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31" y="4087351"/>
                <a:ext cx="5621411" cy="78489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420872" y="5933080"/>
                <a:ext cx="42077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Rovnice má dva kořeny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;−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72" y="5933080"/>
                <a:ext cx="4207755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2174" t="-10526" r="-2029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259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36105" y="596348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756452" y="384379"/>
                <a:ext cx="3629712" cy="861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=28</m:t>
                      </m:r>
                    </m:oMath>
                  </m:oMathPara>
                </a14:m>
                <a:endParaRPr lang="cs-CZ" sz="2400" b="0" dirty="0" smtClean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452" y="384379"/>
                <a:ext cx="3629712" cy="86132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47862" y="1296551"/>
                <a:ext cx="5558188" cy="861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0" smtClean="0">
                          <a:latin typeface="Cambria Math" panose="02040503050406030204" pitchFamily="18" charset="0"/>
                        </a:rPr>
                        <m:t>=28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862" y="1296551"/>
                <a:ext cx="5558188" cy="8613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2067339" y="1429104"/>
            <a:ext cx="1881808" cy="649226"/>
            <a:chOff x="1577009" y="1484243"/>
            <a:chExt cx="1881808" cy="649226"/>
          </a:xfrm>
        </p:grpSpPr>
        <p:cxnSp>
          <p:nvCxnSpPr>
            <p:cNvPr id="6" name="Přímá spojnice 5"/>
            <p:cNvCxnSpPr/>
            <p:nvPr/>
          </p:nvCxnSpPr>
          <p:spPr>
            <a:xfrm>
              <a:off x="2584174" y="1484243"/>
              <a:ext cx="874643" cy="2120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nice 8"/>
            <p:cNvCxnSpPr/>
            <p:nvPr/>
          </p:nvCxnSpPr>
          <p:spPr>
            <a:xfrm>
              <a:off x="1577009" y="1921434"/>
              <a:ext cx="874643" cy="2120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78985" y="2396415"/>
                <a:ext cx="55596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+30+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−28=0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985" y="2396415"/>
                <a:ext cx="555966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7010401" y="596348"/>
                <a:ext cx="12433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≥−4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1" y="596348"/>
                <a:ext cx="1243354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3626956" y="3096618"/>
                <a:ext cx="25773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956" y="3096618"/>
                <a:ext cx="2577309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2298832" y="3558283"/>
                <a:ext cx="242598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     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832" y="3558283"/>
                <a:ext cx="2425985" cy="78380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Skupina 20"/>
          <p:cNvGrpSpPr/>
          <p:nvPr/>
        </p:nvGrpSpPr>
        <p:grpSpPr>
          <a:xfrm>
            <a:off x="3626956" y="3684104"/>
            <a:ext cx="1097861" cy="657983"/>
            <a:chOff x="3626956" y="3684104"/>
            <a:chExt cx="1097861" cy="657983"/>
          </a:xfrm>
        </p:grpSpPr>
        <p:cxnSp>
          <p:nvCxnSpPr>
            <p:cNvPr id="17" name="Přímá spojnice 16"/>
            <p:cNvCxnSpPr/>
            <p:nvPr/>
          </p:nvCxnSpPr>
          <p:spPr>
            <a:xfrm>
              <a:off x="3626956" y="3684104"/>
              <a:ext cx="1097861" cy="65798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/>
            <p:cNvCxnSpPr/>
            <p:nvPr/>
          </p:nvCxnSpPr>
          <p:spPr>
            <a:xfrm flipV="1">
              <a:off x="3703710" y="3747315"/>
              <a:ext cx="944352" cy="5452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ovéPole 21"/>
          <p:cNvSpPr txBox="1"/>
          <p:nvPr/>
        </p:nvSpPr>
        <p:spPr>
          <a:xfrm>
            <a:off x="678985" y="4850296"/>
            <a:ext cx="688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Zk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1473408" y="4688039"/>
                <a:ext cx="6195799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8!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6!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∙2=56+4−32=28=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408" y="4688039"/>
                <a:ext cx="6195799" cy="7861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ovéPole 23"/>
          <p:cNvSpPr txBox="1"/>
          <p:nvPr/>
        </p:nvSpPr>
        <p:spPr>
          <a:xfrm>
            <a:off x="636105" y="5550499"/>
            <a:ext cx="3667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Kořenem rovnice je číslo 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17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5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09684" y="586853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822713" y="387022"/>
                <a:ext cx="3310586" cy="861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!+</m:t>
                          </m:r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2713" y="387022"/>
                <a:ext cx="3310586" cy="86132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826975" y="1290748"/>
                <a:ext cx="5306324" cy="10767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!+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975" y="1290748"/>
                <a:ext cx="5306324" cy="107677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270558" y="2272109"/>
                <a:ext cx="4862741" cy="862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558" y="2272109"/>
                <a:ext cx="4862741" cy="86209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Skupina 11"/>
          <p:cNvGrpSpPr/>
          <p:nvPr/>
        </p:nvGrpSpPr>
        <p:grpSpPr>
          <a:xfrm>
            <a:off x="1444487" y="2322210"/>
            <a:ext cx="2915478" cy="739042"/>
            <a:chOff x="1444487" y="2322210"/>
            <a:chExt cx="2915478" cy="739042"/>
          </a:xfrm>
        </p:grpSpPr>
        <p:cxnSp>
          <p:nvCxnSpPr>
            <p:cNvPr id="9" name="Přímá spojnice 8"/>
            <p:cNvCxnSpPr/>
            <p:nvPr/>
          </p:nvCxnSpPr>
          <p:spPr>
            <a:xfrm>
              <a:off x="1444487" y="2322210"/>
              <a:ext cx="980661" cy="29881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10"/>
            <p:cNvCxnSpPr/>
            <p:nvPr/>
          </p:nvCxnSpPr>
          <p:spPr>
            <a:xfrm>
              <a:off x="3480137" y="2782957"/>
              <a:ext cx="879828" cy="27829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6771862" y="2472323"/>
                <a:ext cx="13845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862" y="2472323"/>
                <a:ext cx="1384546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441" b="-2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2623930" y="3245858"/>
                <a:ext cx="44464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+2=3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930" y="3245858"/>
                <a:ext cx="444647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701928" y="3819177"/>
                <a:ext cx="24073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+9=0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928" y="3819177"/>
                <a:ext cx="240739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6511630" y="3819176"/>
                <a:ext cx="19050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630" y="3819176"/>
                <a:ext cx="1905009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ovéPole 18"/>
          <p:cNvSpPr txBox="1"/>
          <p:nvPr/>
        </p:nvSpPr>
        <p:spPr>
          <a:xfrm>
            <a:off x="821925" y="5443198"/>
            <a:ext cx="3591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Kořenem rovnice je číslo 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6771862" y="586853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862" y="586853"/>
                <a:ext cx="1014124" cy="461665"/>
              </a:xfrm>
              <a:prstGeom prst="rect">
                <a:avLst/>
              </a:prstGeom>
              <a:blipFill rotWithShape="0">
                <a:blip r:embed="rId10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Skupina 4"/>
          <p:cNvGrpSpPr/>
          <p:nvPr/>
        </p:nvGrpSpPr>
        <p:grpSpPr>
          <a:xfrm>
            <a:off x="821925" y="4538115"/>
            <a:ext cx="4743735" cy="783804"/>
            <a:chOff x="821925" y="4538115"/>
            <a:chExt cx="4743735" cy="783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ovéPole 17"/>
                <p:cNvSpPr txBox="1"/>
                <p:nvPr/>
              </p:nvSpPr>
              <p:spPr>
                <a:xfrm>
                  <a:off x="1509934" y="4538115"/>
                  <a:ext cx="4055726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0!+2!</m:t>
                            </m:r>
                          </m:num>
                          <m:den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1!</m:t>
                            </m:r>
                          </m:den>
                        </m:f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1+2</m:t>
                            </m:r>
                          </m:num>
                          <m:den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den>
                        </m:f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=3=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ovéPole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9934" y="4538115"/>
                  <a:ext cx="4055726" cy="783804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TextovéPole 1"/>
            <p:cNvSpPr txBox="1"/>
            <p:nvPr/>
          </p:nvSpPr>
          <p:spPr>
            <a:xfrm>
              <a:off x="821925" y="4703433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Zk</a:t>
              </a:r>
              <a:r>
                <a:rPr lang="cs-CZ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.:</a:t>
              </a:r>
              <a:endParaRPr lang="cs-CZ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158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84958" y="948980"/>
            <a:ext cx="825900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000" dirty="0"/>
              <a:t>Zdroje</a:t>
            </a:r>
            <a:r>
              <a:rPr lang="cs-CZ" sz="2000" dirty="0" smtClean="0"/>
              <a:t>:</a:t>
            </a:r>
          </a:p>
          <a:p>
            <a:pPr>
              <a:spcBef>
                <a:spcPct val="0"/>
              </a:spcBef>
            </a:pPr>
            <a:endParaRPr lang="cs-CZ" sz="2000" dirty="0"/>
          </a:p>
          <a:p>
            <a:pPr>
              <a:spcBef>
                <a:spcPct val="0"/>
              </a:spcBef>
            </a:pPr>
            <a:r>
              <a:rPr lang="cs-CZ" dirty="0"/>
              <a:t>Zadání rovnic </a:t>
            </a:r>
            <a:r>
              <a:rPr lang="cs-CZ" dirty="0" smtClean="0"/>
              <a:t>z </a:t>
            </a:r>
            <a:r>
              <a:rPr lang="cs-CZ" dirty="0"/>
              <a:t>níže uvedené sbírky</a:t>
            </a:r>
          </a:p>
          <a:p>
            <a:pPr>
              <a:spcBef>
                <a:spcPct val="0"/>
              </a:spcBef>
            </a:pPr>
            <a:r>
              <a:rPr lang="cs-CZ" dirty="0"/>
              <a:t>JANEČEK. </a:t>
            </a:r>
            <a:r>
              <a:rPr lang="cs-CZ" i="1" dirty="0"/>
              <a:t>Výrazy, rovnice, nerovnice a jejich soustavy</a:t>
            </a:r>
            <a:r>
              <a:rPr lang="cs-CZ" dirty="0"/>
              <a:t>. Prometheus, </a:t>
            </a:r>
            <a:r>
              <a:rPr lang="cs-CZ" dirty="0" smtClean="0"/>
              <a:t>1995. Pomocné </a:t>
            </a:r>
            <a:r>
              <a:rPr lang="cs-CZ" dirty="0"/>
              <a:t>knihy pro žáky.</a:t>
            </a:r>
          </a:p>
          <a:p>
            <a:pPr>
              <a:spcBef>
                <a:spcPct val="0"/>
              </a:spcBef>
            </a:pPr>
            <a:r>
              <a:rPr lang="cs-CZ" dirty="0" smtClean="0"/>
              <a:t>ISBN </a:t>
            </a:r>
            <a:r>
              <a:rPr lang="cs-CZ" dirty="0"/>
              <a:t>80-7196-096-9.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>
              <a:spcBef>
                <a:spcPct val="0"/>
              </a:spcBef>
            </a:pPr>
            <a:r>
              <a:rPr lang="cs-CZ" smtClean="0"/>
              <a:t>„Pokud </a:t>
            </a:r>
            <a:r>
              <a:rPr lang="cs-CZ" dirty="0"/>
              <a:t>není uvedeno jinak, jsou použité objekty vlastní originální tvorbou autora.“</a:t>
            </a:r>
          </a:p>
          <a:p>
            <a:pPr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</a:t>
            </a:r>
            <a:r>
              <a:rPr lang="cs-CZ" dirty="0" smtClean="0"/>
              <a:t>škol a </a:t>
            </a:r>
            <a:r>
              <a:rPr lang="cs-CZ" dirty="0"/>
              <a:t>školských zařízení. Jakékoli další využití podléhá autorskému zákonu. Veškerá </a:t>
            </a:r>
            <a:r>
              <a:rPr lang="cs-CZ" dirty="0" smtClean="0"/>
              <a:t>vlastní díla </a:t>
            </a:r>
            <a:r>
              <a:rPr lang="cs-CZ" dirty="0"/>
              <a:t>autora (fotografie, videa) lze bezplatně dále používat i šířit při uvedení </a:t>
            </a:r>
            <a:r>
              <a:rPr lang="cs-CZ" dirty="0" smtClean="0"/>
              <a:t>autorova jména</a:t>
            </a:r>
            <a:r>
              <a:rPr lang="cs-CZ" dirty="0"/>
              <a:t>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72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B25037A-3299-4AB4-B79E-BBCBAD1AE29B}"/>
</file>

<file path=customXml/itemProps2.xml><?xml version="1.0" encoding="utf-8"?>
<ds:datastoreItem xmlns:ds="http://schemas.openxmlformats.org/officeDocument/2006/customXml" ds:itemID="{CFC491F6-9744-4EAE-9D24-8BDCA3FEA5E2}"/>
</file>

<file path=customXml/itemProps3.xml><?xml version="1.0" encoding="utf-8"?>
<ds:datastoreItem xmlns:ds="http://schemas.openxmlformats.org/officeDocument/2006/customXml" ds:itemID="{C2928A72-9354-4007-B119-9729BB26EAB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292</Words>
  <Application>Microsoft Office PowerPoint</Application>
  <PresentationFormat>Předvádění na obrazovce (4:3)</PresentationFormat>
  <Paragraphs>75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Microsoft JhengHei</vt:lpstr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Rovnice s faktoriálem</dc:title>
  <dc:creator>Mgr.Olga Ptáková</dc:creator>
  <cp:lastModifiedBy>Uživatel</cp:lastModifiedBy>
  <cp:revision>110</cp:revision>
  <dcterms:modified xsi:type="dcterms:W3CDTF">2014-05-15T13:38:18Z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