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1"/>
  </p:sldMasterIdLst>
  <p:notesMasterIdLst>
    <p:notesMasterId r:id="rId9"/>
  </p:notesMasterIdLst>
  <p:sldIdLst>
    <p:sldId id="256" r:id="rId2"/>
    <p:sldId id="258" r:id="rId3"/>
    <p:sldId id="271" r:id="rId4"/>
    <p:sldId id="272" r:id="rId5"/>
    <p:sldId id="273" r:id="rId6"/>
    <p:sldId id="274" r:id="rId7"/>
    <p:sldId id="270" r:id="rId8"/>
  </p:sldIdLst>
  <p:sldSz cx="9144000" cy="6858000" type="screen4x3"/>
  <p:notesSz cx="6784975" cy="99187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5058"/>
    <a:srgbClr val="06717C"/>
    <a:srgbClr val="87EEF9"/>
    <a:srgbClr val="D0EBFC"/>
    <a:srgbClr val="572351"/>
    <a:srgbClr val="713131"/>
    <a:srgbClr val="960000"/>
    <a:srgbClr val="FFCCCC"/>
    <a:srgbClr val="FF99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D65A64F-10B5-4B4E-A24F-9D7DE1A190BC}">
  <a:tblStyle styleId="{4D65A64F-10B5-4B4E-A24F-9D7DE1A190BC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 dirty="0"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43337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 dirty="0"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914400" y="744537"/>
            <a:ext cx="4957761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76978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/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b" anchorCtr="0">
            <a:noAutofit/>
          </a:bodyPr>
          <a:lstStyle/>
          <a:p>
            <a:pPr marL="0" marR="0" lvl="0" indent="0" algn="r" rtl="0">
              <a:buSzPct val="25000"/>
              <a:buFont typeface="Arial"/>
              <a:buNone/>
            </a:pPr>
            <a:r>
              <a:rPr lang="en-US" sz="1200" b="0" i="0" u="none" strike="noStrike" cap="none" baseline="0"/>
              <a:t>*</a:t>
            </a:r>
          </a:p>
        </p:txBody>
      </p:sp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7763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81756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4400" y="744538"/>
            <a:ext cx="4957763" cy="37179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8828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923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2502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3067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30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440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6335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70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197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113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117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6394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6000">
              <a:srgbClr val="D0EBFC"/>
            </a:gs>
            <a:gs pos="63000">
              <a:schemeClr val="bg1"/>
            </a:gs>
            <a:gs pos="96000">
              <a:srgbClr val="87EEF9"/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88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Shape 27"/>
          <p:cNvGraphicFramePr/>
          <p:nvPr>
            <p:extLst>
              <p:ext uri="{D42A27DB-BD31-4B8C-83A1-F6EECF244321}">
                <p14:modId xmlns:p14="http://schemas.microsoft.com/office/powerpoint/2010/main" val="2837141978"/>
              </p:ext>
            </p:extLst>
          </p:nvPr>
        </p:nvGraphicFramePr>
        <p:xfrm>
          <a:off x="179386" y="1484312"/>
          <a:ext cx="8713775" cy="4752875"/>
        </p:xfrm>
        <a:graphic>
          <a:graphicData uri="http://schemas.openxmlformats.org/drawingml/2006/table">
            <a:tbl>
              <a:tblPr>
                <a:noFill/>
                <a:tableStyleId>{4D65A64F-10B5-4B4E-A24F-9D7DE1A190BC}</a:tableStyleId>
              </a:tblPr>
              <a:tblGrid>
                <a:gridCol w="2058975"/>
                <a:gridCol w="6654800"/>
              </a:tblGrid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Název školy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Hotelová škola Mariánské Lázně</a:t>
                      </a:r>
                      <a:endParaRPr lang="cs-CZ" sz="1800" b="1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Adresa školy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Komenského </a:t>
                      </a: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449/2, </a:t>
                      </a: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353 01 Mariánské Lázně</a:t>
                      </a:r>
                      <a:endParaRPr lang="cs-CZ" sz="1800" b="1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projektu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CZ.1.07/1.5.00/34.0970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</a:t>
                      </a:r>
                      <a:r>
                        <a:rPr lang="cs-CZ" sz="1800" noProof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DUMu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VY_32_INOVACE_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G-M2-17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Předmět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Matematika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Téma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Rovnice s kombinačními čísly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Autor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Mgr.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Olga Ptáková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4700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Metodický popis</a:t>
                      </a:r>
                    </a:p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(anotace)</a:t>
                      </a: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Vzorové úlohy s postupným řešením.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Shape 28"/>
          <p:cNvSpPr txBox="1"/>
          <p:nvPr/>
        </p:nvSpPr>
        <p:spPr>
          <a:xfrm>
            <a:off x="250825" y="6381750"/>
            <a:ext cx="871378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1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Tento program je spolufinancovaný Evropským sociálním fondem a státním rozpočtem České republiky.</a:t>
            </a:r>
          </a:p>
        </p:txBody>
      </p:sp>
      <p:sp>
        <p:nvSpPr>
          <p:cNvPr id="29" name="Shape 29"/>
          <p:cNvSpPr/>
          <p:nvPr/>
        </p:nvSpPr>
        <p:spPr>
          <a:xfrm>
            <a:off x="2232850" y="160262"/>
            <a:ext cx="5715000" cy="12477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30" name="Shape 30"/>
          <p:cNvSpPr/>
          <p:nvPr/>
        </p:nvSpPr>
        <p:spPr>
          <a:xfrm>
            <a:off x="179386" y="160262"/>
            <a:ext cx="1236045" cy="1218587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90502" y="2419705"/>
            <a:ext cx="75962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6000" i="1" dirty="0" smtClean="0">
                <a:solidFill>
                  <a:srgbClr val="045058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Times New Roman" panose="02020603050405020304" pitchFamily="18" charset="0"/>
              </a:rPr>
              <a:t>Rovnice</a:t>
            </a:r>
            <a:endParaRPr lang="cs-CZ" sz="6000" i="1" dirty="0">
              <a:solidFill>
                <a:srgbClr val="045058"/>
              </a:solidFill>
              <a:latin typeface="Times New Roman" panose="02020603050405020304" pitchFamily="18" charset="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cs-CZ" sz="6000" i="1" dirty="0" smtClean="0">
                <a:solidFill>
                  <a:srgbClr val="045058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Times New Roman" panose="02020603050405020304" pitchFamily="18" charset="0"/>
              </a:rPr>
              <a:t>s kombinačními čísly</a:t>
            </a:r>
            <a:endParaRPr lang="cs-CZ" sz="6000" i="1" dirty="0">
              <a:solidFill>
                <a:srgbClr val="045058"/>
              </a:solidFill>
              <a:latin typeface="Times New Roman" panose="02020603050405020304" pitchFamily="18" charset="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415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68739" y="504967"/>
            <a:ext cx="71673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i="1" dirty="0" smtClean="0">
                <a:solidFill>
                  <a:srgbClr val="0450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Připomeňme si úpravy, které budeme při řešení</a:t>
            </a:r>
          </a:p>
          <a:p>
            <a:r>
              <a:rPr lang="cs-CZ" sz="2800" b="1" i="1" dirty="0">
                <a:solidFill>
                  <a:srgbClr val="0450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cs-CZ" sz="2800" b="1" i="1" dirty="0" smtClean="0">
                <a:solidFill>
                  <a:srgbClr val="04505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ovnic používat:</a:t>
            </a:r>
            <a:endParaRPr lang="cs-CZ" sz="2800" b="1" i="1" dirty="0">
              <a:solidFill>
                <a:srgbClr val="04505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668739" y="1637731"/>
                <a:ext cx="1662185" cy="70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eqAr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=</m:t>
                      </m:r>
                    </m:oMath>
                  </m:oMathPara>
                </a14:m>
                <a:endParaRPr lang="cs-CZ" sz="2400" b="0" dirty="0" smtClean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39" y="1637731"/>
                <a:ext cx="1662185" cy="70577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330924" y="1566719"/>
                <a:ext cx="1406667" cy="8066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0924" y="1566719"/>
                <a:ext cx="1406667" cy="80669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668739" y="2743199"/>
                <a:ext cx="1662185" cy="70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eqAr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39" y="2743199"/>
                <a:ext cx="1662185" cy="70577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263599" y="2660896"/>
                <a:ext cx="2198102" cy="8066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3599" y="2660896"/>
                <a:ext cx="2198102" cy="80669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668739" y="3844032"/>
                <a:ext cx="1662185" cy="7082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eqAr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39" y="3844032"/>
                <a:ext cx="1662185" cy="70820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2263599" y="3817934"/>
                <a:ext cx="3250377" cy="7604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e>
                              </m:d>
                            </m:e>
                          </m:eqArr>
                        </m:e>
                      </m:d>
                      <m:r>
                        <a:rPr lang="cs-CZ" sz="2400" b="0" i="0" smtClean="0">
                          <a:latin typeface="Cambria Math" panose="02040503050406030204" pitchFamily="18" charset="0"/>
                        </a:rPr>
                        <m:t> 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3599" y="3817934"/>
                <a:ext cx="3250377" cy="760401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5418161" y="3844032"/>
                <a:ext cx="1662185" cy="70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eqAr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8161" y="3844032"/>
                <a:ext cx="1662185" cy="705771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7013021" y="3966084"/>
                <a:ext cx="9784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−3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3021" y="3966084"/>
                <a:ext cx="978409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668739" y="4947301"/>
                <a:ext cx="1662185" cy="7130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e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e>
                          </m:eqAr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39" y="4947301"/>
                <a:ext cx="1662185" cy="71301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2263599" y="4928483"/>
                <a:ext cx="3250377" cy="759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+4</m:t>
                                  </m:r>
                                </m:e>
                              </m:d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+2</m:t>
                                  </m:r>
                                </m:e>
                              </m:d>
                            </m:e>
                          </m:eqAr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3599" y="4928483"/>
                <a:ext cx="3250377" cy="759054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5418161" y="4978018"/>
                <a:ext cx="1662186" cy="7044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e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eqAr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8161" y="4978018"/>
                <a:ext cx="1662186" cy="704424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6945898" y="4878294"/>
                <a:ext cx="2198102" cy="8066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e>
                          </m:d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</m:e>
                          </m:d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5898" y="4878294"/>
                <a:ext cx="2198102" cy="80669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181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00502" y="491320"/>
            <a:ext cx="1951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Úloha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Řešte rovnice: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600502" y="1419367"/>
                <a:ext cx="3773854" cy="70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eqArr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−2</m:t>
                            </m:r>
                          </m:e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eqArr>
                      </m:e>
                    </m:d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=3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502" y="1419367"/>
                <a:ext cx="3773854" cy="705771"/>
              </a:xfrm>
              <a:prstGeom prst="rect">
                <a:avLst/>
              </a:prstGeom>
              <a:blipFill rotWithShape="0">
                <a:blip r:embed="rId3"/>
                <a:stretch>
                  <a:fillRect l="-2585" b="-17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606162" y="2125138"/>
                <a:ext cx="2768194" cy="8066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6162" y="2125138"/>
                <a:ext cx="2768194" cy="80669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5380016" y="2297653"/>
                <a:ext cx="74520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∙2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0016" y="2297653"/>
                <a:ext cx="745204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1639" b="-197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1966966" y="3057098"/>
                <a:ext cx="240739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−5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+6=6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6966" y="3057098"/>
                <a:ext cx="2407390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2502946" y="3644027"/>
                <a:ext cx="18714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−5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2946" y="3644027"/>
                <a:ext cx="1871410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2397596" y="4230956"/>
                <a:ext cx="19767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7596" y="4230956"/>
                <a:ext cx="1976760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1961516" y="4817885"/>
                <a:ext cx="24128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=0      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1516" y="4817885"/>
                <a:ext cx="2412840" cy="461665"/>
              </a:xfrm>
              <a:prstGeom prst="rect">
                <a:avLst/>
              </a:prstGeom>
              <a:blipFill rotWithShape="0">
                <a:blip r:embed="rId9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Skupina 17"/>
          <p:cNvGrpSpPr/>
          <p:nvPr/>
        </p:nvGrpSpPr>
        <p:grpSpPr>
          <a:xfrm>
            <a:off x="2011697" y="4817885"/>
            <a:ext cx="1078924" cy="461665"/>
            <a:chOff x="2011697" y="4817885"/>
            <a:chExt cx="1078924" cy="461665"/>
          </a:xfrm>
        </p:grpSpPr>
        <p:cxnSp>
          <p:nvCxnSpPr>
            <p:cNvPr id="12" name="Přímá spojnice 11"/>
            <p:cNvCxnSpPr/>
            <p:nvPr/>
          </p:nvCxnSpPr>
          <p:spPr>
            <a:xfrm>
              <a:off x="2011697" y="4817885"/>
              <a:ext cx="1028743" cy="46166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nice 16"/>
            <p:cNvCxnSpPr/>
            <p:nvPr/>
          </p:nvCxnSpPr>
          <p:spPr>
            <a:xfrm flipV="1">
              <a:off x="2051736" y="4817886"/>
              <a:ext cx="1038885" cy="46166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Přímá spojnice 20"/>
          <p:cNvCxnSpPr/>
          <p:nvPr/>
        </p:nvCxnSpPr>
        <p:spPr>
          <a:xfrm>
            <a:off x="3302758" y="5279550"/>
            <a:ext cx="107159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9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573206" y="668740"/>
                <a:ext cx="6168355" cy="7082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eqArr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−1</m:t>
                            </m:r>
                          </m:e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−2</m:t>
                            </m:r>
                          </m:e>
                        </m:eqArr>
                      </m:e>
                    </m:d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eqArr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−2</m:t>
                            </m:r>
                          </m:e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−4</m:t>
                            </m:r>
                          </m:e>
                        </m:eqArr>
                      </m:e>
                    </m:d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=4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06" y="668740"/>
                <a:ext cx="6168355" cy="708207"/>
              </a:xfrm>
              <a:prstGeom prst="rect">
                <a:avLst/>
              </a:prstGeom>
              <a:blipFill rotWithShape="0">
                <a:blip r:embed="rId2"/>
                <a:stretch>
                  <a:fillRect l="-1482" b="-17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378825" y="1473958"/>
                <a:ext cx="6403228" cy="7604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</m:eqAr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e>
                              </m:d>
                            </m:e>
                          </m:eqAr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825" y="1473958"/>
                <a:ext cx="6403228" cy="76040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3555208" y="2331370"/>
                <a:ext cx="3226845" cy="70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eqAr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eqAr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5208" y="2331370"/>
                <a:ext cx="3226845" cy="70577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939013" y="3134151"/>
                <a:ext cx="3843040" cy="8066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−1+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d>
                            <m:d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9013" y="3134151"/>
                <a:ext cx="3843040" cy="80669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3129899" y="4037857"/>
                <a:ext cx="36521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−2+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−5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+6=8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9899" y="4037857"/>
                <a:ext cx="3652154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7301552" y="3306667"/>
                <a:ext cx="74520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∙2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1552" y="3306667"/>
                <a:ext cx="745204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1639" b="-197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4374663" y="4596532"/>
                <a:ext cx="240739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−4=0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4663" y="4596532"/>
                <a:ext cx="2407390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4032165" y="5159498"/>
                <a:ext cx="27093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=4       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2165" y="5159498"/>
                <a:ext cx="2709396" cy="461665"/>
              </a:xfrm>
              <a:prstGeom prst="rect">
                <a:avLst/>
              </a:prstGeom>
              <a:blipFill rotWithShape="0">
                <a:blip r:embed="rId9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Skupina 16"/>
          <p:cNvGrpSpPr/>
          <p:nvPr/>
        </p:nvGrpSpPr>
        <p:grpSpPr>
          <a:xfrm>
            <a:off x="5578358" y="5245151"/>
            <a:ext cx="1012200" cy="376012"/>
            <a:chOff x="5578358" y="5245151"/>
            <a:chExt cx="1012200" cy="376012"/>
          </a:xfrm>
        </p:grpSpPr>
        <p:cxnSp>
          <p:nvCxnSpPr>
            <p:cNvPr id="11" name="Přímá spojnice 10"/>
            <p:cNvCxnSpPr/>
            <p:nvPr/>
          </p:nvCxnSpPr>
          <p:spPr>
            <a:xfrm>
              <a:off x="5578358" y="5268036"/>
              <a:ext cx="1012200" cy="31671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Přímá spojnice 13"/>
            <p:cNvCxnSpPr/>
            <p:nvPr/>
          </p:nvCxnSpPr>
          <p:spPr>
            <a:xfrm flipV="1">
              <a:off x="5578358" y="5245151"/>
              <a:ext cx="945272" cy="3760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Přímá spojnice 20"/>
          <p:cNvCxnSpPr/>
          <p:nvPr/>
        </p:nvCxnSpPr>
        <p:spPr>
          <a:xfrm>
            <a:off x="4032165" y="5631382"/>
            <a:ext cx="10584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6704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464024" y="696036"/>
                <a:ext cx="7656840" cy="7082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eqArr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e>
                        </m:eqArr>
                      </m:e>
                    </m:d>
                    <m:d>
                      <m:dPr>
                        <m:ctrlPr>
                          <a:rPr lang="cs-CZ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eqArr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+2</m:t>
                            </m:r>
                          </m:e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eqArr>
                      </m:e>
                    </m:d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eqArr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−1</m:t>
                            </m:r>
                          </m:e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−2</m:t>
                            </m:r>
                          </m:e>
                        </m:eqArr>
                      </m:e>
                    </m:d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eqArr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e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eqArr>
                      </m:e>
                    </m:d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eqArr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eqArr>
                      </m:e>
                    </m:d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eqArr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6</m:t>
                            </m:r>
                          </m:e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</m:eqArr>
                      </m:e>
                    </m:d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024" y="696036"/>
                <a:ext cx="7656840" cy="708207"/>
              </a:xfrm>
              <a:prstGeom prst="rect">
                <a:avLst/>
              </a:prstGeom>
              <a:blipFill rotWithShape="0">
                <a:blip r:embed="rId2"/>
                <a:stretch>
                  <a:fillRect l="-1194" b="-17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464024" y="1569492"/>
                <a:ext cx="5577617" cy="7604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+2</m:t>
                                  </m:r>
                                </m:e>
                              </m:d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eqAr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</m:eqAr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024" y="1569492"/>
                <a:ext cx="5577617" cy="76040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6041641" y="1718859"/>
                <a:ext cx="153875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∙3+20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1641" y="1718859"/>
                <a:ext cx="1538755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811439" y="2495140"/>
                <a:ext cx="3617978" cy="705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e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eqAr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eqAr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=38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1439" y="2495140"/>
                <a:ext cx="3617978" cy="70577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939790" y="3366158"/>
                <a:ext cx="4489627" cy="8066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e>
                          </m:d>
                          <m:d>
                            <m:d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=38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790" y="3366158"/>
                <a:ext cx="4489627" cy="80669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2090536" y="4338101"/>
                <a:ext cx="418813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+2−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+1−38=0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0536" y="4338101"/>
                <a:ext cx="4188134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3701361" y="4965013"/>
                <a:ext cx="25773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−35=0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1361" y="4965013"/>
                <a:ext cx="2577309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3636600" y="5591925"/>
                <a:ext cx="67358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6600" y="5591925"/>
                <a:ext cx="673582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Skupina 15"/>
          <p:cNvGrpSpPr/>
          <p:nvPr/>
        </p:nvGrpSpPr>
        <p:grpSpPr>
          <a:xfrm>
            <a:off x="4990015" y="5707341"/>
            <a:ext cx="1084006" cy="370968"/>
            <a:chOff x="4990015" y="5707341"/>
            <a:chExt cx="1084006" cy="370968"/>
          </a:xfrm>
        </p:grpSpPr>
        <p:cxnSp>
          <p:nvCxnSpPr>
            <p:cNvPr id="12" name="Přímá spojnice 11"/>
            <p:cNvCxnSpPr/>
            <p:nvPr/>
          </p:nvCxnSpPr>
          <p:spPr>
            <a:xfrm flipV="1">
              <a:off x="4990015" y="5732060"/>
              <a:ext cx="1084006" cy="32153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Přímá spojnice 13"/>
            <p:cNvCxnSpPr/>
            <p:nvPr/>
          </p:nvCxnSpPr>
          <p:spPr>
            <a:xfrm>
              <a:off x="4990015" y="5707341"/>
              <a:ext cx="1084006" cy="37096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" name="Přímá spojnice 19"/>
          <p:cNvCxnSpPr/>
          <p:nvPr/>
        </p:nvCxnSpPr>
        <p:spPr>
          <a:xfrm>
            <a:off x="3701361" y="6078309"/>
            <a:ext cx="100711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4012442" y="5732060"/>
                <a:ext cx="39465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    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2442" y="5732060"/>
                <a:ext cx="394659" cy="3077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ovéPole 25"/>
              <p:cNvSpPr txBox="1"/>
              <p:nvPr/>
            </p:nvSpPr>
            <p:spPr>
              <a:xfrm>
                <a:off x="3636600" y="5616644"/>
                <a:ext cx="26420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=5      </m:t>
                      </m:r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=−7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6" name="TextovéPol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6600" y="5616644"/>
                <a:ext cx="2642070" cy="461665"/>
              </a:xfrm>
              <a:prstGeom prst="rect">
                <a:avLst/>
              </a:prstGeom>
              <a:blipFill rotWithShape="0">
                <a:blip r:embed="rId11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6226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42121" y="1020417"/>
            <a:ext cx="76875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cs-CZ" sz="2000" dirty="0"/>
              <a:t>Zdroje:</a:t>
            </a:r>
          </a:p>
          <a:p>
            <a:pPr>
              <a:spcBef>
                <a:spcPct val="0"/>
              </a:spcBef>
            </a:pPr>
            <a:endParaRPr lang="cs-CZ" dirty="0"/>
          </a:p>
          <a:p>
            <a:pPr>
              <a:spcBef>
                <a:spcPct val="0"/>
              </a:spcBef>
            </a:pPr>
            <a:r>
              <a:rPr lang="cs-CZ" sz="1600" dirty="0" smtClean="0"/>
              <a:t>„Pokud </a:t>
            </a:r>
            <a:r>
              <a:rPr lang="cs-CZ" sz="1600" dirty="0"/>
              <a:t>není uvedeno jinak, jsou použité objekty vlastní originální tvorbou autora</a:t>
            </a:r>
            <a:r>
              <a:rPr lang="cs-CZ" sz="1600" dirty="0" smtClean="0"/>
              <a:t>.“</a:t>
            </a:r>
          </a:p>
          <a:p>
            <a:pPr>
              <a:spcBef>
                <a:spcPct val="0"/>
              </a:spcBef>
            </a:pPr>
            <a:endParaRPr lang="cs-CZ" sz="1600" dirty="0"/>
          </a:p>
          <a:p>
            <a:pPr>
              <a:spcBef>
                <a:spcPct val="0"/>
              </a:spcBef>
            </a:pPr>
            <a:r>
              <a:rPr lang="cs-CZ" sz="1600" dirty="0"/>
              <a:t>„Materiál je určen pro bezplatné používání pro potřeby výuky na všech typech škol</a:t>
            </a:r>
          </a:p>
          <a:p>
            <a:pPr>
              <a:spcBef>
                <a:spcPct val="0"/>
              </a:spcBef>
            </a:pPr>
            <a:r>
              <a:rPr lang="cs-CZ" sz="1600" dirty="0"/>
              <a:t>a školských zařízení. Jakékoli další využití podléhá autorskému zákonu. Veškerá </a:t>
            </a:r>
            <a:r>
              <a:rPr lang="cs-CZ" sz="1600" dirty="0" smtClean="0"/>
              <a:t>vlastní díla </a:t>
            </a:r>
            <a:r>
              <a:rPr lang="cs-CZ" sz="1600" dirty="0"/>
              <a:t>autora (fotografie, videa) lze bezplatně dále používat i šířit při uvedení </a:t>
            </a:r>
            <a:r>
              <a:rPr lang="cs-CZ" sz="1600" dirty="0" smtClean="0"/>
              <a:t>autorova jména</a:t>
            </a:r>
            <a:r>
              <a:rPr lang="cs-CZ" sz="1600" dirty="0"/>
              <a:t>.“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972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B0065D03-17FB-4FDC-9229-EB364B3380BD}"/>
</file>

<file path=customXml/itemProps2.xml><?xml version="1.0" encoding="utf-8"?>
<ds:datastoreItem xmlns:ds="http://schemas.openxmlformats.org/officeDocument/2006/customXml" ds:itemID="{1E6F4753-4729-4195-BEEE-24F7ACFB1CBB}"/>
</file>

<file path=customXml/itemProps3.xml><?xml version="1.0" encoding="utf-8"?>
<ds:datastoreItem xmlns:ds="http://schemas.openxmlformats.org/officeDocument/2006/customXml" ds:itemID="{7FA5DE63-A530-4A21-A567-9760C0BFFA2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1460</TotalTime>
  <Words>175</Words>
  <Application>Microsoft Office PowerPoint</Application>
  <PresentationFormat>Předvádění na obrazovce (4:3)</PresentationFormat>
  <Paragraphs>68</Paragraphs>
  <Slides>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4" baseType="lpstr">
      <vt:lpstr>Microsoft JhengHei</vt:lpstr>
      <vt:lpstr>Arial</vt:lpstr>
      <vt:lpstr>Calibri</vt:lpstr>
      <vt:lpstr>Calibri Light</vt:lpstr>
      <vt:lpstr>Cambria Math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Rovnice s kombinačními čísly</dc:title>
  <dc:creator>Mgr.Olga Ptáková</dc:creator>
  <cp:lastModifiedBy>Uživatel</cp:lastModifiedBy>
  <cp:revision>126</cp:revision>
  <dcterms:modified xsi:type="dcterms:W3CDTF">2014-05-15T13:39:24Z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