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04" r:id="rId1"/>
  </p:sldMasterIdLst>
  <p:notesMasterIdLst>
    <p:notesMasterId r:id="rId19"/>
  </p:notesMasterIdLst>
  <p:sldIdLst>
    <p:sldId id="267" r:id="rId2"/>
    <p:sldId id="318" r:id="rId3"/>
    <p:sldId id="266" r:id="rId4"/>
    <p:sldId id="329" r:id="rId5"/>
    <p:sldId id="302" r:id="rId6"/>
    <p:sldId id="327" r:id="rId7"/>
    <p:sldId id="328" r:id="rId8"/>
    <p:sldId id="317" r:id="rId9"/>
    <p:sldId id="313" r:id="rId10"/>
    <p:sldId id="319" r:id="rId11"/>
    <p:sldId id="304" r:id="rId12"/>
    <p:sldId id="330" r:id="rId13"/>
    <p:sldId id="331" r:id="rId14"/>
    <p:sldId id="301" r:id="rId15"/>
    <p:sldId id="334" r:id="rId16"/>
    <p:sldId id="335" r:id="rId17"/>
    <p:sldId id="333" r:id="rId18"/>
  </p:sldIdLst>
  <p:sldSz cx="9144000" cy="6858000" type="screen4x3"/>
  <p:notesSz cx="6858000" cy="9144000"/>
  <p:embeddedFontLst>
    <p:embeddedFont>
      <p:font typeface="Corbel" pitchFamily="34" charset="0"/>
      <p:regular r:id="rId20"/>
      <p:bold r:id="rId21"/>
      <p:italic r:id="rId22"/>
      <p:boldItalic r:id="rId23"/>
    </p:embeddedFont>
    <p:embeddedFont>
      <p:font typeface="Consolas" pitchFamily="49" charset="0"/>
      <p:regular r:id="rId24"/>
      <p:bold r:id="rId25"/>
      <p:italic r:id="rId26"/>
      <p:boldItalic r:id="rId27"/>
    </p:embeddedFont>
    <p:embeddedFont>
      <p:font typeface="Wingdings 2" pitchFamily="18" charset="2"/>
      <p:regular r:id="rId28"/>
    </p:embeddedFont>
    <p:embeddedFont>
      <p:font typeface="Wingdings 3" pitchFamily="18" charset="2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Open Sans" charset="0"/>
      <p:regular r:id="rId34"/>
      <p:bold r:id="rId35"/>
      <p:italic r:id="rId36"/>
      <p:boldItalic r:id="rId37"/>
    </p:embeddedFont>
    <p:embeddedFont>
      <p:font typeface="Tw Cen MT" charset="-18"/>
      <p:regular r:id="rId38"/>
      <p:bold r:id="rId39"/>
      <p:italic r:id="rId40"/>
      <p:boldItalic r:id="rId41"/>
    </p:embeddedFont>
  </p:embeddedFont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99FF66"/>
    <a:srgbClr val="99CC00"/>
    <a:srgbClr val="FFFF66"/>
    <a:srgbClr val="FFFF00"/>
    <a:srgbClr val="FF0066"/>
    <a:srgbClr val="66FF66"/>
    <a:srgbClr val="99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9637" autoAdjust="0"/>
  </p:normalViewPr>
  <p:slideViewPr>
    <p:cSldViewPr>
      <p:cViewPr varScale="1">
        <p:scale>
          <a:sx n="107" d="100"/>
          <a:sy n="107" d="100"/>
        </p:scale>
        <p:origin x="-7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customXml" Target="../customXml/item1.xml"/><Relationship Id="rId20" Type="http://schemas.openxmlformats.org/officeDocument/2006/relationships/font" Target="fonts/font1.fntdata"/><Relationship Id="rId41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E0E20C-F9F5-4282-A8CB-A8C6B8F3F4ED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AC06C0-E503-4C77-9AE6-BC1CADCA79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A407B8B-6ECD-4642-A2EF-571CC567A1CA}" type="slidenum">
              <a:rPr lang="cs-CZ" sz="1200">
                <a:latin typeface="Arial" charset="0"/>
              </a:rPr>
              <a:pPr algn="r"/>
              <a:t>1</a:t>
            </a:fld>
            <a:endParaRPr lang="cs-CZ" sz="1200">
              <a:latin typeface="Arial" charset="0"/>
            </a:endParaRPr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58" tIns="46529" rIns="93058" bIns="46529" anchor="b"/>
          <a:lstStyle/>
          <a:p>
            <a:pPr algn="r" defTabSz="930275"/>
            <a:fld id="{B3657556-171F-4EFE-895F-691B1354BD33}" type="slidenum">
              <a:rPr lang="cs-CZ" sz="1200">
                <a:latin typeface="Arial" charset="0"/>
              </a:rPr>
              <a:pPr algn="r" defTabSz="930275"/>
              <a:t>1</a:t>
            </a:fld>
            <a:endParaRPr lang="cs-CZ" sz="1200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3058" tIns="46529" rIns="93058" bIns="4652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bdélník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bdélník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bdélník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bdélník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15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A6364A-5C02-42A9-927C-5369E35F3446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16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7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67FF7-9A48-4468-A07B-6BFEF7ECAE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A0E5F-3711-4C81-95CB-6639DBA7EA4F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4CF2F-AFB9-47BE-A939-321BF90A94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43E92-9252-4080-87B7-327B33F664B2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19E37-1DCA-4EC2-9C3D-C491D519A6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25BE2-205A-4816-A4B2-087E760949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38709-B182-4EDC-A3C1-1D06FCACE621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7F930-4B45-42D9-996D-D3B171DEE9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17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cs-CZ">
              <a:cs typeface="Arial" panose="020B0604020202020204" pitchFamily="34" charset="0"/>
            </a:endParaRPr>
          </a:p>
        </p:txBody>
      </p:sp>
      <p:sp>
        <p:nvSpPr>
          <p:cNvPr id="5" name="Volný tvar 18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cs-CZ">
              <a:cs typeface="Arial" panose="020B0604020202020204" pitchFamily="34" charset="0"/>
            </a:endParaRPr>
          </a:p>
        </p:txBody>
      </p:sp>
      <p:sp>
        <p:nvSpPr>
          <p:cNvPr id="6" name="Volný tvar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Volný tvar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bdélník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bdélník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Obdélník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2DFA3C-D0BB-4B96-A44A-062FB9CA1EE0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2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D584B-76CA-45B7-A8DD-35AA6725A8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9DF402-55F8-4178-B064-C10F3BDEB698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431EF-D95C-4A4F-8C1B-D7BDA203C9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bdélník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bdélník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Obdélník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Obdélník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bdélník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5A6965-DE9E-4C1C-93AD-6DDDBEDC4D98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1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5B161-7651-4B8F-BEA5-3DB46F3967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E1256-58D2-40F1-8369-45616B84D0FE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D4C3-96D8-4F36-A971-3F692963C6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2F560C-E429-459A-BBBE-D7F4BBD079FB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3D7E4-C935-45C0-AD15-E83E329B95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B6C62-8806-49F3-A098-D67B39C0D466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398B4-F5BF-4CF1-8F03-05EF4A83FA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Přímá spojovací čára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Skupina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Přímá spojovací čára 14"/>
            <p:cNvCxnSpPr/>
            <p:nvPr/>
          </p:nvCxnSpPr>
          <p:spPr>
            <a:xfrm rot="16200000">
              <a:off x="6663593" y="12693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čára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ovací čára 16"/>
            <p:cNvCxnSpPr/>
            <p:nvPr/>
          </p:nvCxnSpPr>
          <p:spPr>
            <a:xfrm rot="5400000" flipH="1">
              <a:off x="6744513" y="12683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Přímá spojovací čára 10"/>
            <p:cNvCxnSpPr/>
            <p:nvPr/>
          </p:nvCxnSpPr>
          <p:spPr>
            <a:xfrm rot="16200000">
              <a:off x="6663593" y="12693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čára 12"/>
            <p:cNvCxnSpPr/>
            <p:nvPr/>
          </p:nvCxnSpPr>
          <p:spPr>
            <a:xfrm rot="5400000" flipH="1">
              <a:off x="6744513" y="12683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Skupina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Přímá spojovací čára 18"/>
            <p:cNvCxnSpPr/>
            <p:nvPr/>
          </p:nvCxnSpPr>
          <p:spPr>
            <a:xfrm rot="16200000">
              <a:off x="6663592" y="12693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ovací čára 20"/>
            <p:cNvCxnSpPr/>
            <p:nvPr/>
          </p:nvCxnSpPr>
          <p:spPr>
            <a:xfrm rot="5400000" flipH="1">
              <a:off x="6744512" y="1268399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A7A09A-3EAB-4099-A289-264B80BEF8A5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70CA-6B14-49BA-9ECA-2F564029D5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bdélník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bdélník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6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089894B-D130-4125-AEEF-16A1536ECF56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113EF5-F80E-4C0B-BBEE-34FD803E09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6" r:id="rId2"/>
    <p:sldLayoutId id="2147483818" r:id="rId3"/>
    <p:sldLayoutId id="2147483819" r:id="rId4"/>
    <p:sldLayoutId id="2147483820" r:id="rId5"/>
    <p:sldLayoutId id="2147483815" r:id="rId6"/>
    <p:sldLayoutId id="2147483821" r:id="rId7"/>
    <p:sldLayoutId id="2147483814" r:id="rId8"/>
    <p:sldLayoutId id="2147483822" r:id="rId9"/>
    <p:sldLayoutId id="2147483813" r:id="rId10"/>
    <p:sldLayoutId id="2147483812" r:id="rId11"/>
    <p:sldLayoutId id="214748382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C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06" name="Group 34"/>
          <p:cNvGraphicFramePr>
            <a:graphicFrameLocks noGrp="1"/>
          </p:cNvGraphicFramePr>
          <p:nvPr/>
        </p:nvGraphicFramePr>
        <p:xfrm>
          <a:off x="179388" y="1484313"/>
          <a:ext cx="8713787" cy="4752975"/>
        </p:xfrm>
        <a:graphic>
          <a:graphicData uri="http://schemas.openxmlformats.org/drawingml/2006/table">
            <a:tbl>
              <a:tblPr/>
              <a:tblGrid>
                <a:gridCol w="2058987"/>
                <a:gridCol w="6654800"/>
              </a:tblGrid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Název školy</a:t>
                      </a:r>
                    </a:p>
                  </a:txBody>
                  <a:tcPr marL="91449" marR="9144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Hotelová škola Mariánské Lázně</a:t>
                      </a:r>
                    </a:p>
                  </a:txBody>
                  <a:tcPr marL="91449" marR="9144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Adresa školy</a:t>
                      </a:r>
                    </a:p>
                  </a:txBody>
                  <a:tcPr marL="91449" marR="9144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Komenského 449/6, 353 01 Mariánské Lázně</a:t>
                      </a:r>
                    </a:p>
                  </a:txBody>
                  <a:tcPr marL="91449" marR="9144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Číslo projektu</a:t>
                      </a:r>
                    </a:p>
                  </a:txBody>
                  <a:tcPr marL="91449" marR="9144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CZ.1.07/1.5.00/34.0970</a:t>
                      </a:r>
                    </a:p>
                  </a:txBody>
                  <a:tcPr marL="91449" marR="9144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Číslo DUMu</a:t>
                      </a:r>
                    </a:p>
                  </a:txBody>
                  <a:tcPr marL="91449" marR="9144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VY_32_INOVACE_HT-ČJK1- 01</a:t>
                      </a:r>
                    </a:p>
                  </a:txBody>
                  <a:tcPr marL="91449" marR="9144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Předmět</a:t>
                      </a:r>
                    </a:p>
                  </a:txBody>
                  <a:tcPr marL="91449" marR="9144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Český jazyk a komunikace</a:t>
                      </a:r>
                    </a:p>
                  </a:txBody>
                  <a:tcPr marL="91449" marR="9144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Téma</a:t>
                      </a:r>
                    </a:p>
                  </a:txBody>
                  <a:tcPr marL="91449" marR="9144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Základy komunikace</a:t>
                      </a:r>
                    </a:p>
                  </a:txBody>
                  <a:tcPr marL="91449" marR="9144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Autor</a:t>
                      </a:r>
                    </a:p>
                  </a:txBody>
                  <a:tcPr marL="91449" marR="9144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Mgr. Miroslav </a:t>
                      </a: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Šudřich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Metodický popis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(anotace)</a:t>
                      </a:r>
                    </a:p>
                  </a:txBody>
                  <a:tcPr marL="91449" marR="91449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Prezentace s úkoly pro žáky se týká výkladu o základech komunikace,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jejích druzích,  složkách komunikačního procesu a komunikační strategii. </a:t>
                      </a:r>
                    </a:p>
                  </a:txBody>
                  <a:tcPr marL="91449" marR="91449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90" name="Obdélník 1"/>
          <p:cNvSpPr>
            <a:spLocks noChangeArrowheads="1"/>
          </p:cNvSpPr>
          <p:nvPr/>
        </p:nvSpPr>
        <p:spPr bwMode="auto">
          <a:xfrm>
            <a:off x="250825" y="6381750"/>
            <a:ext cx="8713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i="1">
                <a:latin typeface="Times New Roman" pitchFamily="18" charset="0"/>
                <a:cs typeface="Times New Roman" pitchFamily="18" charset="0"/>
              </a:rPr>
              <a:t>Tento program je spolufinancovaný Evropským sociálním fondem a státním rozpočtem České republiky</a:t>
            </a:r>
            <a:r>
              <a:rPr lang="cs-CZ" sz="1200" i="1"/>
              <a:t>.</a:t>
            </a:r>
            <a:endParaRPr lang="cs-CZ" sz="1200"/>
          </a:p>
        </p:txBody>
      </p:sp>
      <p:pic>
        <p:nvPicPr>
          <p:cNvPr id="15391" name="Picture 32" descr="HS-logo_větší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5888"/>
            <a:ext cx="1296987" cy="12747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5392" name="Picture 33" descr="ES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115888"/>
            <a:ext cx="571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107950" y="1196975"/>
            <a:ext cx="8891588" cy="5589588"/>
          </a:xfrm>
        </p:spPr>
        <p:txBody>
          <a:bodyPr/>
          <a:lstStyle/>
          <a:p>
            <a:pPr marL="365125" indent="-255588" eaLnBrk="1" hangingPunct="1">
              <a:defRPr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Komunikujeme srozumitelně, jasně, stručně a jednoznačně</a:t>
            </a:r>
          </a:p>
          <a:p>
            <a:pPr marL="365125" indent="-255588" eaLnBrk="1" hangingPunct="1">
              <a:defRPr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Volíme prostředky, které jsou  oboustranně známé </a:t>
            </a:r>
          </a:p>
          <a:p>
            <a:pPr marL="365125" indent="-255588" eaLnBrk="1" hangingPunct="1">
              <a:defRPr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Vzájemně se respektujeme</a:t>
            </a:r>
          </a:p>
          <a:p>
            <a:pPr marL="365125" indent="-255588" eaLnBrk="1" hangingPunct="1">
              <a:defRPr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Udržujeme oční kontakt, vzájemně si nasloucháme </a:t>
            </a:r>
          </a:p>
          <a:p>
            <a:pPr marL="365125" indent="-255588" eaLnBrk="1" hangingPunct="1">
              <a:defRPr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Zvolíme optimální vzdálenost (záleží na situaci)</a:t>
            </a:r>
          </a:p>
          <a:p>
            <a:pPr marL="365125" indent="-255588" eaLnBrk="1" hangingPunct="1">
              <a:defRPr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Bereme ohled na kontext</a:t>
            </a:r>
          </a:p>
          <a:p>
            <a:pPr marL="365125" indent="-255588" eaLnBrk="1" hangingPunct="1">
              <a:defRPr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Správně reagujeme na zpětnou vazbu</a:t>
            </a:r>
          </a:p>
          <a:p>
            <a:pPr marL="109537" indent="0" eaLnBrk="1" hangingPunct="1">
              <a:buFont typeface="Wingdings" pitchFamily="2" charset="2"/>
              <a:buNone/>
              <a:defRPr/>
            </a:pPr>
            <a:endParaRPr lang="cs-CZ" dirty="0" smtClean="0"/>
          </a:p>
        </p:txBody>
      </p:sp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5976938" cy="584200"/>
          </a:xfrm>
          <a:prstGeom prst="rect">
            <a:avLst/>
          </a:prstGeom>
          <a:solidFill>
            <a:srgbClr val="CC0099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>
                <a:latin typeface="Times New Roman" pitchFamily="18" charset="0"/>
                <a:cs typeface="Times New Roman" pitchFamily="18" charset="0"/>
              </a:rPr>
              <a:t>Předpoklady úspěšné komunikace</a:t>
            </a:r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107950" y="5516563"/>
            <a:ext cx="8964613" cy="1152525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Rozeberte každý z bodů úspěšné komunikace</a:t>
            </a:r>
          </a:p>
          <a:p>
            <a:r>
              <a:rPr lang="cs-CZ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Uveďte na příkladech ze svého oboru, ve kterých situacích je úspěšná komunikace nutností</a:t>
            </a:r>
          </a:p>
          <a:p>
            <a:r>
              <a:rPr lang="cs-CZ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cs-CZ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 kterých dalších profesích se bez správné komunikace neobejdeme ?</a:t>
            </a:r>
            <a:endParaRPr lang="cs-CZ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000"/>
          </a:p>
          <a:p>
            <a:endParaRPr lang="cs-CZ" sz="200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0825" y="260350"/>
            <a:ext cx="8712200" cy="684213"/>
          </a:xfrm>
          <a:solidFill>
            <a:srgbClr val="CCFF66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z="3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Příčiny neúspěšné komunikace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196975"/>
            <a:ext cx="8569325" cy="54721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Odesilatel:</a:t>
            </a:r>
          </a:p>
          <a:p>
            <a:pPr marL="68263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nemá jasno v tom, co chce sdělit – má chaos v myšlenkách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vyjadřování není přesné nebo jednoznačné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vysílá příliš mnoho informací (zahltí příjemce)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zvolí pro příjemce neznámé prostředky nebo kód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Příjemce:</a:t>
            </a:r>
          </a:p>
          <a:p>
            <a:pPr marL="68263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neumí (nebo nechce) dekódovat sdělení                                   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málo se soustředí při příjmu sdělení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nevnímá podstatu sdělení, ale detaily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reaguje ještě dřív, než skončí přenos celého sdělení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Курсы бармен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981075"/>
            <a:ext cx="221456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5888"/>
            <a:ext cx="3643312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1213" y="188913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063" y="2997200"/>
            <a:ext cx="4813300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ovéPole 1"/>
          <p:cNvSpPr txBox="1">
            <a:spLocks noChangeArrowheads="1"/>
          </p:cNvSpPr>
          <p:nvPr/>
        </p:nvSpPr>
        <p:spPr bwMode="auto">
          <a:xfrm>
            <a:off x="5076825" y="3357563"/>
            <a:ext cx="39592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Times New Roman" pitchFamily="18" charset="0"/>
                <a:cs typeface="Times New Roman" pitchFamily="18" charset="0"/>
              </a:rPr>
              <a:t>Představte si, že chcete od rodičů dostat souhlas, abyste mohli jet na vodu / jít studovat hotelovou školu / odjet na mezinárodní tábor. </a:t>
            </a:r>
          </a:p>
          <a:p>
            <a:endParaRPr lang="cs-CZ" sz="200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>
                <a:latin typeface="Times New Roman" pitchFamily="18" charset="0"/>
                <a:cs typeface="Times New Roman" pitchFamily="18" charset="0"/>
              </a:rPr>
              <a:t>Zvolte správnou strategii a vhodné argumenty, abyste je během 3 minut přesvědčili a získali jejich souhlas.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50825" y="188913"/>
            <a:ext cx="3057525" cy="719137"/>
          </a:xfrm>
          <a:solidFill>
            <a:srgbClr val="00B0F0"/>
          </a:solidFill>
          <a:ln w="38100">
            <a:solidFill>
              <a:srgbClr val="FFFF00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860800"/>
            <a:ext cx="44434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Včel, Včela, Úl, Med, Podívejte Se, Hukot, Lé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894138"/>
            <a:ext cx="36957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http://fc05.deviantart.net/fs50/i/2009/315/2/8/Icon_for_My_Computer_notebook_by_Darkevia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0263" y="1068388"/>
            <a:ext cx="1855787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285750" y="2924175"/>
            <a:ext cx="619283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vzájemná komunikace je možná i mezi stroji – počítači </a:t>
            </a: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250825" y="1228725"/>
            <a:ext cx="72739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běžně mezi sebou komunikují zvířata na základě signálů</a:t>
            </a:r>
          </a:p>
          <a:p>
            <a:r>
              <a:rPr lang="cs-CZ" sz="2000">
                <a:latin typeface="Times New Roman" pitchFamily="18" charset="0"/>
                <a:cs typeface="Times New Roman" pitchFamily="18" charset="0"/>
              </a:rPr>
              <a:t>  a) chemických – feromony (využíváme jich v boji proti škůdcům)</a:t>
            </a:r>
          </a:p>
          <a:p>
            <a:r>
              <a:rPr lang="cs-CZ" sz="2000">
                <a:latin typeface="Times New Roman" pitchFamily="18" charset="0"/>
                <a:cs typeface="Times New Roman" pitchFamily="18" charset="0"/>
              </a:rPr>
              <a:t>  b) zrakových – zbarvení kůže,  změna velikosti těla (pávi)</a:t>
            </a:r>
          </a:p>
          <a:p>
            <a:r>
              <a:rPr lang="cs-CZ" sz="2000">
                <a:latin typeface="Times New Roman" pitchFamily="18" charset="0"/>
                <a:cs typeface="Times New Roman" pitchFamily="18" charset="0"/>
              </a:rPr>
              <a:t>  c) dotykových – mravenci, vzájemná očista těla u ptáků a savců</a:t>
            </a:r>
          </a:p>
          <a:p>
            <a:r>
              <a:rPr lang="cs-CZ" sz="2000">
                <a:latin typeface="Times New Roman" pitchFamily="18" charset="0"/>
                <a:cs typeface="Times New Roman" pitchFamily="18" charset="0"/>
              </a:rPr>
              <a:t>  d) zvukových – mají určitou frekvenci (netopýři), cvičení psi </a:t>
            </a:r>
          </a:p>
        </p:txBody>
      </p:sp>
      <p:sp>
        <p:nvSpPr>
          <p:cNvPr id="15" name="TextovéPole 14"/>
          <p:cNvSpPr txBox="1">
            <a:spLocks noChangeArrowheads="1"/>
          </p:cNvSpPr>
          <p:nvPr/>
        </p:nvSpPr>
        <p:spPr bwMode="auto">
          <a:xfrm>
            <a:off x="250825" y="908050"/>
            <a:ext cx="6697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Times New Roman" pitchFamily="18" charset="0"/>
                <a:cs typeface="Times New Roman" pitchFamily="18" charset="0"/>
              </a:rPr>
              <a:t>- schopnost 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komunikace je vlastní pro všechny  živé organismy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107950" y="1052513"/>
            <a:ext cx="885666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</a:pPr>
            <a:r>
              <a:rPr lang="cs-CZ" sz="2000">
                <a:latin typeface="Times New Roman" pitchFamily="18" charset="0"/>
                <a:cs typeface="Times New Roman" pitchFamily="18" charset="0"/>
              </a:rPr>
              <a:t>Co je podstatou komunikace ?</a:t>
            </a:r>
          </a:p>
          <a:p>
            <a:pPr marL="457200" indent="-457200">
              <a:buFontTx/>
              <a:buAutoNum type="arabicParenR"/>
            </a:pPr>
            <a:r>
              <a:rPr lang="cs-CZ" sz="2000">
                <a:latin typeface="Times New Roman" pitchFamily="18" charset="0"/>
                <a:cs typeface="Times New Roman" pitchFamily="18" charset="0"/>
              </a:rPr>
              <a:t>Popište složky komunikačního procesu.</a:t>
            </a:r>
          </a:p>
          <a:p>
            <a:pPr marL="457200" indent="-457200">
              <a:buFontTx/>
              <a:buAutoNum type="arabicParenR"/>
            </a:pPr>
            <a:r>
              <a:rPr lang="cs-CZ" sz="2000">
                <a:latin typeface="Times New Roman" pitchFamily="18" charset="0"/>
                <a:cs typeface="Times New Roman" pitchFamily="18" charset="0"/>
              </a:rPr>
              <a:t>Dokažte, že je komunikace nutnou součástí našeho života.</a:t>
            </a:r>
          </a:p>
          <a:p>
            <a:pPr marL="457200" indent="-457200">
              <a:buFontTx/>
              <a:buAutoNum type="arabicParenR"/>
            </a:pPr>
            <a:r>
              <a:rPr lang="cs-CZ" sz="2000">
                <a:latin typeface="Times New Roman" pitchFamily="18" charset="0"/>
                <a:cs typeface="Times New Roman" pitchFamily="18" charset="0"/>
              </a:rPr>
              <a:t>Proč je důležité zvolit správnou komunikační strategii ?</a:t>
            </a:r>
          </a:p>
          <a:p>
            <a:pPr marL="457200" indent="-457200">
              <a:buFontTx/>
              <a:buAutoNum type="arabicParenR"/>
            </a:pPr>
            <a:r>
              <a:rPr lang="cs-CZ" sz="2000">
                <a:latin typeface="Times New Roman" pitchFamily="18" charset="0"/>
                <a:cs typeface="Times New Roman" pitchFamily="18" charset="0"/>
              </a:rPr>
              <a:t>Je komunikace u lidí vždy projevem vědomého  chování ?</a:t>
            </a:r>
          </a:p>
          <a:p>
            <a:pPr marL="457200" indent="-457200">
              <a:buFontTx/>
              <a:buAutoNum type="arabicParenR"/>
            </a:pPr>
            <a:r>
              <a:rPr lang="cs-CZ" sz="2000">
                <a:latin typeface="Times New Roman" pitchFamily="18" charset="0"/>
                <a:cs typeface="Times New Roman" pitchFamily="18" charset="0"/>
              </a:rPr>
              <a:t>Uveďte příklad, kdy je komunikace mezi člověkem a zvířetem pro lidi užitečná</a:t>
            </a:r>
            <a:r>
              <a:rPr lang="cs-CZ" sz="2000"/>
              <a:t>.</a:t>
            </a:r>
          </a:p>
          <a:p>
            <a:pPr marL="457200" indent="-457200">
              <a:buFontTx/>
              <a:buAutoNum type="arabicParenR"/>
            </a:pPr>
            <a:endParaRPr lang="cs-CZ" sz="2000"/>
          </a:p>
          <a:p>
            <a:pPr marL="457200" indent="-457200">
              <a:buFontTx/>
              <a:buAutoNum type="arabicParenR"/>
            </a:pPr>
            <a:endParaRPr lang="cs-CZ" sz="2000"/>
          </a:p>
        </p:txBody>
      </p:sp>
      <p:sp>
        <p:nvSpPr>
          <p:cNvPr id="29698" name="TextovéPole 2"/>
          <p:cNvSpPr txBox="1">
            <a:spLocks noChangeArrowheads="1"/>
          </p:cNvSpPr>
          <p:nvPr/>
        </p:nvSpPr>
        <p:spPr bwMode="auto">
          <a:xfrm>
            <a:off x="323850" y="188913"/>
            <a:ext cx="5256213" cy="679450"/>
          </a:xfrm>
          <a:prstGeom prst="rect">
            <a:avLst/>
          </a:prstGeom>
          <a:solidFill>
            <a:srgbClr val="FF0066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>
                <a:latin typeface="Times New Roman" pitchFamily="18" charset="0"/>
                <a:cs typeface="Times New Roman" pitchFamily="18" charset="0"/>
              </a:rPr>
              <a:t>Kontrolní otázky a úkoly:</a:t>
            </a:r>
          </a:p>
        </p:txBody>
      </p:sp>
      <p:pic>
        <p:nvPicPr>
          <p:cNvPr id="21524" name="Picture 20" descr="http://www.public-domain-image.com/cache/objects-public-domain-images-pictures/signs-public-domain-images-pictures/word-recessed-into-concete-cover-communication_w725_h5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3400" y="3141663"/>
            <a:ext cx="4784725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179388" y="115888"/>
            <a:ext cx="8497887" cy="719137"/>
          </a:xfrm>
          <a:prstGeom prst="rect">
            <a:avLst/>
          </a:prstGeom>
          <a:solidFill>
            <a:srgbClr val="66FF66"/>
          </a:solidFill>
          <a:ln w="38100">
            <a:solidFill>
              <a:srgbClr val="FF0000"/>
            </a:solidFill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C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Použité zdroje a literatura</a:t>
            </a:r>
          </a:p>
        </p:txBody>
      </p:sp>
      <p:sp>
        <p:nvSpPr>
          <p:cNvPr id="30722" name="Obdélník 2"/>
          <p:cNvSpPr>
            <a:spLocks noChangeArrowheads="1"/>
          </p:cNvSpPr>
          <p:nvPr/>
        </p:nvSpPr>
        <p:spPr bwMode="auto">
          <a:xfrm>
            <a:off x="179388" y="908050"/>
            <a:ext cx="8785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Times New Roman" pitchFamily="18" charset="0"/>
                <a:cs typeface="Times New Roman" pitchFamily="18" charset="0"/>
              </a:rPr>
              <a:t>AUTOR NEUVEDEN. 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http://www.genos.com.pl/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 [online]. [cit. 15.7.2013]. Dostupný na WWW: http://www.genos.com.pl/images/banery/baner-big7.jpg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Obdélník 3"/>
          <p:cNvSpPr>
            <a:spLocks noChangeArrowheads="1"/>
          </p:cNvSpPr>
          <p:nvPr/>
        </p:nvSpPr>
        <p:spPr bwMode="auto">
          <a:xfrm>
            <a:off x="179388" y="1630363"/>
            <a:ext cx="8785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Times New Roman" pitchFamily="18" charset="0"/>
                <a:cs typeface="Times New Roman" pitchFamily="18" charset="0"/>
              </a:rPr>
              <a:t>AUTOR NEUVEDEN. 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http://www.lionscz.cz/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 [online]. [cit. 15.7.2013]. Dostupný na WWW: http://www.lionscz.cz/komunikace.php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Obdélník 4"/>
          <p:cNvSpPr>
            <a:spLocks noChangeArrowheads="1"/>
          </p:cNvSpPr>
          <p:nvPr/>
        </p:nvSpPr>
        <p:spPr bwMode="auto">
          <a:xfrm>
            <a:off x="179388" y="2278063"/>
            <a:ext cx="86407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Times New Roman" pitchFamily="18" charset="0"/>
                <a:cs typeface="Times New Roman" pitchFamily="18" charset="0"/>
              </a:rPr>
              <a:t>AUTOR NEUVEDEN. 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http://www.imkom.cz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 [online]. [cit. 15.7.2013]. Dostupný na WWW: http://www.imkom.cz/marketing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5" name="Obdélník 5"/>
          <p:cNvSpPr>
            <a:spLocks noChangeArrowheads="1"/>
          </p:cNvSpPr>
          <p:nvPr/>
        </p:nvSpPr>
        <p:spPr bwMode="auto">
          <a:xfrm>
            <a:off x="144463" y="2927350"/>
            <a:ext cx="89646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Times New Roman" pitchFamily="18" charset="0"/>
                <a:cs typeface="Times New Roman" pitchFamily="18" charset="0"/>
              </a:rPr>
              <a:t>AUTOR NEUVEDEN. 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http://www.trutnovinky.cz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 [online]. [cit. 15.7.2013]. Dostupný na WWW:</a:t>
            </a:r>
            <a:r>
              <a:rPr lang="cs-CZ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 http://www.trutnovinky.cz/image.php?id=69207&amp;format=jpg&amp;thumb=0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6" name="Obdélník 6"/>
          <p:cNvSpPr>
            <a:spLocks noChangeArrowheads="1"/>
          </p:cNvSpPr>
          <p:nvPr/>
        </p:nvSpPr>
        <p:spPr bwMode="auto">
          <a:xfrm>
            <a:off x="179388" y="3575050"/>
            <a:ext cx="88566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Times New Roman" pitchFamily="18" charset="0"/>
                <a:cs typeface="Times New Roman" pitchFamily="18" charset="0"/>
              </a:rPr>
              <a:t>AUTOR NEUVEDEN. 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http://www.kankan.sk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 [online]. [cit. 15.7.2013]. Dostupný na WWW: http://www.kankan.sk/clanok/psychologia/naucte-sa-hadat-konstruktivne/15782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7" name="Obdélník 7"/>
          <p:cNvSpPr>
            <a:spLocks noChangeArrowheads="1"/>
          </p:cNvSpPr>
          <p:nvPr/>
        </p:nvSpPr>
        <p:spPr bwMode="auto">
          <a:xfrm>
            <a:off x="179388" y="4221163"/>
            <a:ext cx="8785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Times New Roman" pitchFamily="18" charset="0"/>
                <a:cs typeface="Times New Roman" pitchFamily="18" charset="0"/>
              </a:rPr>
              <a:t>AUTOR NEUVEDEN. 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http://www.vivafilm.de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 [online]. [cit. 15.7.2013]. Dostupný na WWW: http://www.vivafilm.de/arbeiten.html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8" name="Obdélník 8"/>
          <p:cNvSpPr>
            <a:spLocks noChangeArrowheads="1"/>
          </p:cNvSpPr>
          <p:nvPr/>
        </p:nvSpPr>
        <p:spPr bwMode="auto">
          <a:xfrm>
            <a:off x="179388" y="4870450"/>
            <a:ext cx="8785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Times New Roman" pitchFamily="18" charset="0"/>
                <a:cs typeface="Times New Roman" pitchFamily="18" charset="0"/>
              </a:rPr>
              <a:t>AUTOR NEUVEDEN. 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http://www.flickr.com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 [online]. [cit. 15.7.2013]. Dostupný na WWW: http://www.flickr.com/photos/lifementalhealthpics/838449226</a:t>
            </a:r>
            <a:r>
              <a:rPr lang="cs-CZ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/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9" name="Obdélník 9"/>
          <p:cNvSpPr>
            <a:spLocks noChangeArrowheads="1"/>
          </p:cNvSpPr>
          <p:nvPr/>
        </p:nvSpPr>
        <p:spPr bwMode="auto">
          <a:xfrm>
            <a:off x="144463" y="5516563"/>
            <a:ext cx="8820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Times New Roman" pitchFamily="18" charset="0"/>
                <a:cs typeface="Times New Roman" pitchFamily="18" charset="0"/>
              </a:rPr>
              <a:t>AUTOR NEUVEDEN. 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http://service-school.ru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 [online]. [cit. 15.7.2013]. Dostupný na WWW: http://service-school.ru/course_71653/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0" name="Obdélník 10"/>
          <p:cNvSpPr>
            <a:spLocks noChangeArrowheads="1"/>
          </p:cNvSpPr>
          <p:nvPr/>
        </p:nvSpPr>
        <p:spPr bwMode="auto">
          <a:xfrm>
            <a:off x="107950" y="6165850"/>
            <a:ext cx="88566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Times New Roman" pitchFamily="18" charset="0"/>
                <a:cs typeface="Times New Roman" pitchFamily="18" charset="0"/>
              </a:rPr>
              <a:t>AUTOR NEUVEDEN. 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http://www.flickr.com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 [online]. [cit. 15.7.2013]. Dostupný na WWW: http://www.flickr.com/photos/camppinewood/9198666747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179388" y="115888"/>
            <a:ext cx="8497887" cy="719137"/>
          </a:xfrm>
          <a:prstGeom prst="rect">
            <a:avLst/>
          </a:prstGeom>
          <a:solidFill>
            <a:srgbClr val="66FF66"/>
          </a:solidFill>
          <a:ln w="38100">
            <a:solidFill>
              <a:srgbClr val="FF0000"/>
            </a:solidFill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C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Použité zdroje a literatura</a:t>
            </a:r>
          </a:p>
        </p:txBody>
      </p:sp>
      <p:sp>
        <p:nvSpPr>
          <p:cNvPr id="31746" name="Obdélník 2"/>
          <p:cNvSpPr>
            <a:spLocks noChangeArrowheads="1"/>
          </p:cNvSpPr>
          <p:nvPr/>
        </p:nvSpPr>
        <p:spPr bwMode="auto">
          <a:xfrm>
            <a:off x="179388" y="1557338"/>
            <a:ext cx="88566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Times New Roman" pitchFamily="18" charset="0"/>
                <a:cs typeface="Times New Roman" pitchFamily="18" charset="0"/>
              </a:rPr>
              <a:t>AUTOR NEUVEDEN. 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http://farm3.staticflickr.com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 [online]. [cit. 15.7.2013]. Dostupný na WWW: http://farm3.staticflickr.com/2522/5754255604_84072b4024_b.jpg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Obdélník 3"/>
          <p:cNvSpPr>
            <a:spLocks noChangeArrowheads="1"/>
          </p:cNvSpPr>
          <p:nvPr/>
        </p:nvSpPr>
        <p:spPr bwMode="auto">
          <a:xfrm>
            <a:off x="201613" y="2206625"/>
            <a:ext cx="8978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Times New Roman" pitchFamily="18" charset="0"/>
                <a:cs typeface="Times New Roman" pitchFamily="18" charset="0"/>
              </a:rPr>
              <a:t>AUTOR NEUVEDEN. http://www.geograph.org.uk [online]. [cit. 15.7.2013]. Dostupný na WWW: http://www.geograph.org.uk/photo/1530594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Obdélník 4"/>
          <p:cNvSpPr>
            <a:spLocks noChangeArrowheads="1"/>
          </p:cNvSpPr>
          <p:nvPr/>
        </p:nvSpPr>
        <p:spPr bwMode="auto">
          <a:xfrm>
            <a:off x="192088" y="2794000"/>
            <a:ext cx="87725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Times New Roman" pitchFamily="18" charset="0"/>
                <a:cs typeface="Times New Roman" pitchFamily="18" charset="0"/>
              </a:rPr>
              <a:t>AUTOR NEUVEDEN. 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http://pixabay.com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 [online]. [cit. 15.7.2013]. Dostupný na WWW: http://pixabay.com/cs/v%C4%8Del-v%C4%8Dela-%C3%BAl-med-pod%C3%ADvejte-se-7447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9" name="Obdélník 6"/>
          <p:cNvSpPr>
            <a:spLocks noChangeArrowheads="1"/>
          </p:cNvSpPr>
          <p:nvPr/>
        </p:nvSpPr>
        <p:spPr bwMode="auto">
          <a:xfrm>
            <a:off x="179388" y="3717925"/>
            <a:ext cx="8785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Times New Roman" pitchFamily="18" charset="0"/>
                <a:cs typeface="Times New Roman" pitchFamily="18" charset="0"/>
              </a:rPr>
              <a:t>AUTOR NEUVEDEN. 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http://www.nejlepsipes.cz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 [online]. [cit. 15.7.2013]. Dostupný na WWW: http://www.nejlepsipes.cz/tinymce/plugins/imagemanager</a:t>
            </a:r>
            <a:r>
              <a:rPr lang="cs-CZ">
                <a:latin typeface="Times New Roman" pitchFamily="18" charset="0"/>
                <a:cs typeface="Times New Roman" pitchFamily="18" charset="0"/>
              </a:rPr>
              <a:t>_458.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.jpg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0" name="Obdélník 7"/>
          <p:cNvSpPr>
            <a:spLocks noChangeArrowheads="1"/>
          </p:cNvSpPr>
          <p:nvPr/>
        </p:nvSpPr>
        <p:spPr bwMode="auto">
          <a:xfrm>
            <a:off x="179388" y="4378325"/>
            <a:ext cx="87725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Times New Roman" pitchFamily="18" charset="0"/>
                <a:cs typeface="Times New Roman" pitchFamily="18" charset="0"/>
              </a:rPr>
              <a:t>AUTOR NEUVEDEN. 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http://www.public-domain-image.com/cache/objects-communication_</a:t>
            </a:r>
            <a:r>
              <a:rPr lang="cs-CZ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w725_h544.jpg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 [online]. [cit. 15.7.2013]. Dostupný na WWW: http://www.public-domain-image.com/cache/objects-communication_w725_h544.jpg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1" name="Obdélník 11"/>
          <p:cNvSpPr>
            <a:spLocks noChangeArrowheads="1"/>
          </p:cNvSpPr>
          <p:nvPr/>
        </p:nvSpPr>
        <p:spPr bwMode="auto">
          <a:xfrm>
            <a:off x="179388" y="908050"/>
            <a:ext cx="88566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Times New Roman" pitchFamily="18" charset="0"/>
                <a:cs typeface="Times New Roman" pitchFamily="18" charset="0"/>
              </a:rPr>
              <a:t>AUTOR NEUVEDEN. 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http://www.flickr.com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 [online]. [cit. 15.7.2013]. Dostupný na WWW: http://www.flickr.com/photos/alan-light/6997637364/in/photostream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Rot="1" noChangeArrowheads="1"/>
          </p:cNvSpPr>
          <p:nvPr/>
        </p:nvSpPr>
        <p:spPr>
          <a:xfrm>
            <a:off x="179388" y="115888"/>
            <a:ext cx="8497887" cy="719137"/>
          </a:xfrm>
          <a:prstGeom prst="rect">
            <a:avLst/>
          </a:prstGeom>
          <a:solidFill>
            <a:srgbClr val="66FF66"/>
          </a:solidFill>
          <a:ln w="38100">
            <a:solidFill>
              <a:srgbClr val="FF0000"/>
            </a:solidFill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C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Použité zdroje a literatura</a:t>
            </a:r>
          </a:p>
        </p:txBody>
      </p:sp>
      <p:sp>
        <p:nvSpPr>
          <p:cNvPr id="32770" name="Obdélník 3"/>
          <p:cNvSpPr>
            <a:spLocks noChangeArrowheads="1"/>
          </p:cNvSpPr>
          <p:nvPr/>
        </p:nvSpPr>
        <p:spPr bwMode="auto">
          <a:xfrm>
            <a:off x="185738" y="981075"/>
            <a:ext cx="8778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Times New Roman" pitchFamily="18" charset="0"/>
                <a:cs typeface="Times New Roman" pitchFamily="18" charset="0"/>
              </a:rPr>
              <a:t>ADÁMKOVÁ, Petra a kol. </a:t>
            </a:r>
            <a:r>
              <a:rPr lang="cs-CZ" i="1">
                <a:latin typeface="Times New Roman" pitchFamily="18" charset="0"/>
                <a:cs typeface="Times New Roman" pitchFamily="18" charset="0"/>
              </a:rPr>
              <a:t>Český jazyka a komunikace pro střední školy</a:t>
            </a:r>
            <a:r>
              <a:rPr lang="cs-CZ">
                <a:latin typeface="Times New Roman" pitchFamily="18" charset="0"/>
                <a:cs typeface="Times New Roman" pitchFamily="18" charset="0"/>
              </a:rPr>
              <a:t>. Brno: Didaktis, 2010, ISBN 978-80-7358-168-8.</a:t>
            </a:r>
          </a:p>
        </p:txBody>
      </p:sp>
      <p:sp>
        <p:nvSpPr>
          <p:cNvPr id="32771" name="Obdélník 4"/>
          <p:cNvSpPr>
            <a:spLocks noChangeArrowheads="1"/>
          </p:cNvSpPr>
          <p:nvPr/>
        </p:nvSpPr>
        <p:spPr bwMode="auto">
          <a:xfrm>
            <a:off x="190500" y="1627188"/>
            <a:ext cx="8774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Times New Roman" pitchFamily="18" charset="0"/>
                <a:cs typeface="Times New Roman" pitchFamily="18" charset="0"/>
              </a:rPr>
              <a:t>HOFFMANNOVÁ, Jana a kol. </a:t>
            </a:r>
            <a:r>
              <a:rPr lang="cs-CZ" i="1">
                <a:latin typeface="Times New Roman" pitchFamily="18" charset="0"/>
                <a:cs typeface="Times New Roman" pitchFamily="18" charset="0"/>
              </a:rPr>
              <a:t>Komunikace a sloh</a:t>
            </a:r>
            <a:r>
              <a:rPr lang="cs-CZ">
                <a:latin typeface="Times New Roman" pitchFamily="18" charset="0"/>
                <a:cs typeface="Times New Roman" pitchFamily="18" charset="0"/>
              </a:rPr>
              <a:t>. Plzeň: Fraus, 2009,</a:t>
            </a:r>
          </a:p>
          <a:p>
            <a:r>
              <a:rPr lang="cs-CZ">
                <a:latin typeface="Times New Roman" pitchFamily="18" charset="0"/>
                <a:cs typeface="Times New Roman" pitchFamily="18" charset="0"/>
              </a:rPr>
              <a:t> ISBN 978-80-7238-780-9.</a:t>
            </a:r>
          </a:p>
        </p:txBody>
      </p:sp>
      <p:sp>
        <p:nvSpPr>
          <p:cNvPr id="32772" name="Obdélník 5"/>
          <p:cNvSpPr>
            <a:spLocks noChangeArrowheads="1"/>
          </p:cNvSpPr>
          <p:nvPr/>
        </p:nvSpPr>
        <p:spPr bwMode="auto">
          <a:xfrm>
            <a:off x="215900" y="2276475"/>
            <a:ext cx="8461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Times New Roman" pitchFamily="18" charset="0"/>
                <a:cs typeface="Times New Roman" pitchFamily="18" charset="0"/>
              </a:rPr>
              <a:t>MARTINEC, Ivo a kol. </a:t>
            </a:r>
            <a:r>
              <a:rPr lang="cs-CZ" i="1">
                <a:latin typeface="Times New Roman" pitchFamily="18" charset="0"/>
                <a:cs typeface="Times New Roman" pitchFamily="18" charset="0"/>
              </a:rPr>
              <a:t>Český jazyk pro střední odborné školy a střední odborná učiliště</a:t>
            </a:r>
            <a:r>
              <a:rPr lang="cs-CZ">
                <a:latin typeface="Times New Roman" pitchFamily="18" charset="0"/>
                <a:cs typeface="Times New Roman" pitchFamily="18" charset="0"/>
              </a:rPr>
              <a:t>. Plzeň: Fraus, 2013, ISBN 978-80-7238-875-2.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14400" y="512763"/>
            <a:ext cx="2720975" cy="755650"/>
          </a:xfrm>
          <a:solidFill>
            <a:srgbClr val="FFFF99"/>
          </a:solidFill>
          <a:ln>
            <a:solidFill>
              <a:srgbClr val="FF3300"/>
            </a:solidFill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ANOTACE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827088" y="1484313"/>
            <a:ext cx="7772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s-CZ" sz="16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sz="2400" b="1" smtClean="0">
                <a:latin typeface="Times New Roman" pitchFamily="18" charset="0"/>
              </a:rPr>
              <a:t>Prezentace podává obecné informace o komunikaci, seznamuje s prvky komunikačního procesu a se základními typy komunikačních strategií.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cs-CZ" sz="24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sz="2400" b="1" smtClean="0">
                <a:latin typeface="Times New Roman" pitchFamily="18" charset="0"/>
              </a:rPr>
              <a:t>Výklad je doplněn otázkami, které systematizují probírané učivo a aktivizují žáky k samostatnému úsudku.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cs-CZ" sz="24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sz="2400" b="1" smtClean="0">
                <a:latin typeface="Times New Roman" pitchFamily="18" charset="0"/>
              </a:rPr>
              <a:t>Na výklad navazuje další hodina, ve které budou více probrána témata – jazyk jako základní prostředek komunikace mezi lidmi, verbální a neverbální komunikace.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cs-CZ" sz="24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sz="2400" b="1" smtClean="0">
                <a:latin typeface="Times New Roman" pitchFamily="18" charset="0"/>
              </a:rPr>
              <a:t>Klíčová slova: komunikace, komunikační proces, komunikační kanál, komunikační prostředek, komunikační strategie.</a:t>
            </a:r>
            <a:endParaRPr lang="cs-CZ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1979613" y="512763"/>
            <a:ext cx="5761037" cy="755650"/>
          </a:xfrm>
          <a:solidFill>
            <a:schemeClr val="folHlink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ZÁKLADY </a:t>
            </a:r>
            <a:r>
              <a:rPr lang="cs-CZ" sz="3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KOMUNIKACE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25" y="1843088"/>
            <a:ext cx="6762750" cy="3171825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50825" y="188913"/>
            <a:ext cx="3057525" cy="719137"/>
          </a:xfrm>
          <a:solidFill>
            <a:srgbClr val="00B0F0"/>
          </a:solidFill>
          <a:ln w="38100">
            <a:solidFill>
              <a:srgbClr val="FFFF00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Komunikace</a:t>
            </a:r>
          </a:p>
        </p:txBody>
      </p:sp>
      <p:sp>
        <p:nvSpPr>
          <p:cNvPr id="4" name="Zástupný symbol pro obsah 5"/>
          <p:cNvSpPr txBox="1">
            <a:spLocks/>
          </p:cNvSpPr>
          <p:nvPr/>
        </p:nvSpPr>
        <p:spPr bwMode="auto">
          <a:xfrm>
            <a:off x="107950" y="1052513"/>
            <a:ext cx="8928100" cy="2592387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Times New Roman" pitchFamily="18" charset="0"/>
              <a:buNone/>
            </a:pPr>
            <a:r>
              <a:rPr lang="cs-CZ" sz="24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Komunikac</a:t>
            </a:r>
            <a:r>
              <a:rPr lang="cs-CZ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	= dorozumívání = přenos informací od zdroje k příjemci                 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Times New Roman" pitchFamily="18" charset="0"/>
              <a:buNone/>
            </a:pPr>
            <a:r>
              <a:rPr lang="cs-CZ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= přenos významů prostřednictvím symbolů, řeči a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Times New Roman" pitchFamily="18" charset="0"/>
              <a:buNone/>
            </a:pPr>
            <a:r>
              <a:rPr lang="cs-CZ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   našich signálů, které vysíláme do okolí  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Times New Roman" pitchFamily="18" charset="0"/>
              <a:buNone/>
            </a:pPr>
            <a:r>
              <a:rPr lang="cs-CZ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- s její pomocí můžeme být ve vzájemném kontaktu 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Times New Roman" pitchFamily="18" charset="0"/>
              <a:buNone/>
            </a:pPr>
            <a:r>
              <a:rPr lang="cs-CZ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- je běžnou součástí našeho života, ovlivňuje jej	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Times New Roman" pitchFamily="18" charset="0"/>
              <a:buNone/>
            </a:pPr>
            <a:r>
              <a:rPr lang="cs-CZ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cs-CZ" sz="2400">
              <a:latin typeface="Times New Roman" pitchFamily="18" charset="0"/>
              <a:cs typeface="Times New Roman" pitchFamily="18" charset="0"/>
            </a:endParaRP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Times New Roman" pitchFamily="18" charset="0"/>
              <a:buNone/>
            </a:pPr>
            <a:endParaRPr lang="cs-CZ" sz="2400"/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endParaRPr lang="cs-CZ" sz="2400"/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endParaRPr lang="cs-CZ" sz="3000"/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endParaRPr lang="cs-CZ" sz="3000"/>
          </a:p>
        </p:txBody>
      </p:sp>
      <p:pic>
        <p:nvPicPr>
          <p:cNvPr id="12292" name="Picture 6" descr="http://www.lionscz.cz/images/manazeri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803650"/>
            <a:ext cx="446405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50825" y="188913"/>
            <a:ext cx="6049963" cy="719137"/>
          </a:xfrm>
          <a:solidFill>
            <a:srgbClr val="00B0F0"/>
          </a:solidFill>
          <a:ln w="38100">
            <a:solidFill>
              <a:srgbClr val="FFFF00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Komunikační proces</a:t>
            </a:r>
          </a:p>
        </p:txBody>
      </p:sp>
      <p:sp>
        <p:nvSpPr>
          <p:cNvPr id="20482" name="Zástupný symbol pro obsah 5"/>
          <p:cNvSpPr txBox="1">
            <a:spLocks/>
          </p:cNvSpPr>
          <p:nvPr/>
        </p:nvSpPr>
        <p:spPr bwMode="auto">
          <a:xfrm>
            <a:off x="250825" y="1125538"/>
            <a:ext cx="8713788" cy="5746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Times New Roman" pitchFamily="18" charset="0"/>
              <a:buNone/>
            </a:pPr>
            <a:r>
              <a:rPr lang="cs-CZ" sz="23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sz="23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během něj na sebe vzájemně působí účastníci komunikace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Times New Roman" pitchFamily="18" charset="0"/>
              <a:buNone/>
            </a:pPr>
            <a:endParaRPr lang="cs-CZ" sz="2300">
              <a:latin typeface="Times New Roman" pitchFamily="18" charset="0"/>
            </a:endParaRP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endParaRPr lang="cs-CZ" sz="2300"/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endParaRPr lang="cs-CZ" sz="3000"/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endParaRPr lang="cs-CZ" sz="3000"/>
          </a:p>
        </p:txBody>
      </p:sp>
      <p:sp>
        <p:nvSpPr>
          <p:cNvPr id="2" name="Obdélník 3"/>
          <p:cNvSpPr/>
          <p:nvPr/>
        </p:nvSpPr>
        <p:spPr>
          <a:xfrm>
            <a:off x="263526" y="2076451"/>
            <a:ext cx="1643061" cy="7143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ODESÍLATEL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1908175" y="1700213"/>
            <a:ext cx="1071563" cy="142875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kódování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2987675" y="1916113"/>
            <a:ext cx="1800225" cy="11509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zpráva, sdělení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6226175" y="2147888"/>
            <a:ext cx="1643062" cy="714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PŘÍJEMCE</a:t>
            </a:r>
          </a:p>
        </p:txBody>
      </p:sp>
      <p:sp>
        <p:nvSpPr>
          <p:cNvPr id="12" name="Šipka nahoru 11"/>
          <p:cNvSpPr/>
          <p:nvPr/>
        </p:nvSpPr>
        <p:spPr>
          <a:xfrm>
            <a:off x="468313" y="2924175"/>
            <a:ext cx="642937" cy="2290763"/>
          </a:xfrm>
          <a:prstGeom prst="upArrow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6948488" y="2924175"/>
            <a:ext cx="357187" cy="22860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971550" y="4797425"/>
            <a:ext cx="5929313" cy="428625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zpětná vazba</a:t>
            </a:r>
          </a:p>
        </p:txBody>
      </p:sp>
      <p:sp>
        <p:nvSpPr>
          <p:cNvPr id="13" name="Popisek se čtyřstrannou šipkou 12"/>
          <p:cNvSpPr/>
          <p:nvPr/>
        </p:nvSpPr>
        <p:spPr>
          <a:xfrm>
            <a:off x="2819673" y="3187700"/>
            <a:ext cx="2357437" cy="1285875"/>
          </a:xfrm>
          <a:prstGeom prst="quad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šumy, rušení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388" y="5446713"/>
            <a:ext cx="8639175" cy="1150937"/>
          </a:xfrm>
          <a:prstGeom prst="rect">
            <a:avLst/>
          </a:prstGeom>
          <a:solidFill>
            <a:srgbClr val="CCFF66"/>
          </a:solidFill>
          <a:ln w="57150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pPr marL="411163" indent="-342900"/>
            <a:r>
              <a:rPr lang="cs-CZ" sz="2000" b="1"/>
              <a:t>    </a:t>
            </a:r>
            <a:r>
              <a:rPr lang="cs-CZ" sz="2400" b="1">
                <a:solidFill>
                  <a:srgbClr val="FF3300"/>
                </a:solidFill>
              </a:rPr>
              <a:t>     </a:t>
            </a:r>
            <a:r>
              <a:rPr lang="cs-CZ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Odesilatel     </a:t>
            </a:r>
            <a:r>
              <a:rPr lang="cs-CZ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cs-CZ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Příjemce</a:t>
            </a:r>
            <a:r>
              <a:rPr lang="cs-CZ" sz="2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11163" indent="-342900"/>
            <a:r>
              <a:rPr lang="cs-CZ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– ten, kdo něco sděluje		       </a:t>
            </a:r>
            <a:r>
              <a:rPr lang="cs-CZ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ten, komu něco sdělujeme</a:t>
            </a:r>
          </a:p>
          <a:p>
            <a:pPr marL="411163" indent="-342900"/>
            <a:r>
              <a:rPr lang="cs-CZ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cs-CZ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(mluvčí, pisatel…)                                     </a:t>
            </a:r>
            <a:r>
              <a:rPr lang="cs-CZ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(posluchač, čtenář...)</a:t>
            </a:r>
            <a:endParaRPr lang="cs-CZ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Šipka doprava 6"/>
          <p:cNvSpPr/>
          <p:nvPr/>
        </p:nvSpPr>
        <p:spPr>
          <a:xfrm>
            <a:off x="4860925" y="1712913"/>
            <a:ext cx="1366838" cy="142875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dekódování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50825" y="115888"/>
            <a:ext cx="6049963" cy="719137"/>
          </a:xfrm>
          <a:solidFill>
            <a:srgbClr val="00B0F0"/>
          </a:solidFill>
          <a:ln w="38100">
            <a:solidFill>
              <a:srgbClr val="FFFF00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Komunikační proces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119063" y="995363"/>
            <a:ext cx="1643062" cy="7143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ODESÍLATEL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1763713" y="908050"/>
            <a:ext cx="1071562" cy="93662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kódování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2843213" y="1052513"/>
            <a:ext cx="1800225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zpráva, sdělení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6010275" y="1068388"/>
            <a:ext cx="1643062" cy="714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PŘÍJEMCE</a:t>
            </a:r>
          </a:p>
        </p:txBody>
      </p:sp>
      <p:sp>
        <p:nvSpPr>
          <p:cNvPr id="12" name="Šipka nahoru 11"/>
          <p:cNvSpPr/>
          <p:nvPr/>
        </p:nvSpPr>
        <p:spPr>
          <a:xfrm>
            <a:off x="468313" y="1773238"/>
            <a:ext cx="642937" cy="1368425"/>
          </a:xfrm>
          <a:prstGeom prst="upArrow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6951663" y="1844675"/>
            <a:ext cx="357187" cy="1296988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971550" y="2852738"/>
            <a:ext cx="5929313" cy="287337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zpětná vazba</a:t>
            </a:r>
          </a:p>
        </p:txBody>
      </p:sp>
      <p:sp>
        <p:nvSpPr>
          <p:cNvPr id="13" name="Popisek se čtyřstrannou šipkou 12"/>
          <p:cNvSpPr/>
          <p:nvPr/>
        </p:nvSpPr>
        <p:spPr>
          <a:xfrm>
            <a:off x="2603773" y="1724797"/>
            <a:ext cx="2357437" cy="1037040"/>
          </a:xfrm>
          <a:prstGeom prst="quad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šumy, rušení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4643438" y="981075"/>
            <a:ext cx="1366837" cy="92392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dekódování</a:t>
            </a:r>
          </a:p>
        </p:txBody>
      </p:sp>
      <p:sp>
        <p:nvSpPr>
          <p:cNvPr id="52244" name="Rectangle 3"/>
          <p:cNvSpPr txBox="1">
            <a:spLocks noChangeArrowheads="1"/>
          </p:cNvSpPr>
          <p:nvPr/>
        </p:nvSpPr>
        <p:spPr bwMode="auto">
          <a:xfrm>
            <a:off x="107950" y="3141663"/>
            <a:ext cx="8569325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cs-CZ" sz="2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Odesilatel </a:t>
            </a:r>
            <a:r>
              <a:rPr lang="cs-CZ" sz="2200">
                <a:latin typeface="Times New Roman" pitchFamily="18" charset="0"/>
                <a:cs typeface="Times New Roman" pitchFamily="18" charset="0"/>
              </a:rPr>
              <a:t>– c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hce s námi komunikovat – obsah zakóduje do </a:t>
            </a:r>
            <a:r>
              <a:rPr lang="cs-CZ" sz="20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sdělení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 - podoby,  	             	          které rozumíme. Ke kódování slouží </a:t>
            </a:r>
            <a:r>
              <a:rPr lang="cs-CZ" sz="20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kód</a:t>
            </a:r>
            <a:r>
              <a:rPr lang="cs-CZ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cs-CZ" sz="2000" b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Kód</a:t>
            </a:r>
            <a:r>
              <a:rPr lang="cs-CZ" sz="200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soustava znaků a pravidel komunikace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 (ČJ, morseovka, semafor, gesta)</a:t>
            </a:r>
          </a:p>
          <a:p>
            <a:pPr marL="411163" indent="-342900" eaLnBrk="0" hangingPunct="0"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cs-CZ" sz="2000">
                <a:latin typeface="Times New Roman" pitchFamily="18" charset="0"/>
                <a:cs typeface="Times New Roman" pitchFamily="18" charset="0"/>
              </a:rPr>
              <a:t>kód je jazykový = </a:t>
            </a:r>
            <a:r>
              <a:rPr lang="cs-CZ" sz="2000" b="1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verbální komunikace 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(např. jazyk, řeč)</a:t>
            </a:r>
            <a:endParaRPr lang="cs-CZ" sz="2000" b="1">
              <a:solidFill>
                <a:srgbClr val="CCFF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1163" indent="-342900" eaLnBrk="0" hangingPunct="0"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cs-CZ" sz="2000">
                <a:latin typeface="Times New Roman" pitchFamily="18" charset="0"/>
                <a:cs typeface="Times New Roman" pitchFamily="18" charset="0"/>
              </a:rPr>
              <a:t>kód je nejazykový = </a:t>
            </a:r>
            <a:r>
              <a:rPr lang="cs-CZ" sz="2000" b="1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neverbální komunikace 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(gesta, mimika, oblečení, čárový kód)</a:t>
            </a:r>
          </a:p>
          <a:p>
            <a:pPr marL="411163" indent="-342900" eaLnBrk="0" hangingPunct="0"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cs-CZ" sz="2000">
                <a:latin typeface="Times New Roman" pitchFamily="18" charset="0"/>
                <a:cs typeface="Times New Roman" pitchFamily="18" charset="0"/>
              </a:rPr>
              <a:t>kód je smíšený - </a:t>
            </a:r>
            <a:r>
              <a:rPr lang="cs-CZ" sz="2000" b="1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kód je smíšený 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- obrázek doplněný textem (komiks) </a:t>
            </a:r>
            <a:endParaRPr lang="cs-CZ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87375" y="5516563"/>
            <a:ext cx="6792913" cy="1225550"/>
          </a:xfrm>
          <a:prstGeom prst="rect">
            <a:avLst/>
          </a:prstGeom>
          <a:solidFill>
            <a:srgbClr val="FFFF99"/>
          </a:solidFill>
          <a:ln w="57150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cs-CZ" sz="2000" b="1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cs-CZ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Sdělení přijímáme pomocí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cs-CZ" sz="2000" b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a) komunikačních kanálů</a:t>
            </a:r>
            <a:r>
              <a:rPr lang="cs-CZ" sz="20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zrak, sluch, hmat, dotyk</a:t>
            </a:r>
            <a:r>
              <a:rPr lang="cs-CZ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cs-CZ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cs-CZ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b) komunikačních prostředků</a:t>
            </a:r>
            <a:r>
              <a:rPr lang="cs-CZ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řeč, Facebook, telefon,</a:t>
            </a:r>
            <a:endParaRPr lang="cs-CZ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5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5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5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5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 decel="100000"/>
                                        <p:tgtEl>
                                          <p:spTgt spid="52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52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52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52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 decel="100000"/>
                                        <p:tgtEl>
                                          <p:spTgt spid="52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52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52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52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 decel="100000"/>
                                        <p:tgtEl>
                                          <p:spTgt spid="52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52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52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52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 decel="100000"/>
                                        <p:tgtEl>
                                          <p:spTgt spid="52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52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52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52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 decel="100000"/>
                                        <p:tgtEl>
                                          <p:spTgt spid="52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52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52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52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50825" y="115888"/>
            <a:ext cx="6049963" cy="719137"/>
          </a:xfrm>
          <a:solidFill>
            <a:srgbClr val="00B0F0"/>
          </a:solidFill>
          <a:ln w="38100">
            <a:solidFill>
              <a:srgbClr val="FFFF00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Komunikační proces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119063" y="995363"/>
            <a:ext cx="1643062" cy="7143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ODESÍLATEL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1763713" y="908050"/>
            <a:ext cx="1071562" cy="93662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kódování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2843213" y="1052513"/>
            <a:ext cx="1800225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zpráva, sdělení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6010275" y="1068388"/>
            <a:ext cx="1643062" cy="714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PŘÍJEMCE</a:t>
            </a:r>
          </a:p>
        </p:txBody>
      </p:sp>
      <p:sp>
        <p:nvSpPr>
          <p:cNvPr id="12" name="Šipka nahoru 11"/>
          <p:cNvSpPr/>
          <p:nvPr/>
        </p:nvSpPr>
        <p:spPr>
          <a:xfrm>
            <a:off x="468313" y="1773238"/>
            <a:ext cx="642937" cy="1368425"/>
          </a:xfrm>
          <a:prstGeom prst="upArrow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6951663" y="1844675"/>
            <a:ext cx="357187" cy="1296988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971550" y="2852738"/>
            <a:ext cx="5929313" cy="287337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zpětná vazba</a:t>
            </a:r>
          </a:p>
        </p:txBody>
      </p:sp>
      <p:sp>
        <p:nvSpPr>
          <p:cNvPr id="13" name="Popisek se čtyřstrannou šipkou 12"/>
          <p:cNvSpPr/>
          <p:nvPr/>
        </p:nvSpPr>
        <p:spPr>
          <a:xfrm>
            <a:off x="2603773" y="1724797"/>
            <a:ext cx="2357437" cy="1037040"/>
          </a:xfrm>
          <a:prstGeom prst="quad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šumy, rušení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4643438" y="981075"/>
            <a:ext cx="1366837" cy="92392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dekódován</a:t>
            </a:r>
            <a:r>
              <a:rPr lang="cs-CZ" sz="1200" b="1" dirty="0">
                <a:solidFill>
                  <a:srgbClr val="FF3300"/>
                </a:solidFill>
                <a:cs typeface="Arial" pitchFamily="34" charset="0"/>
              </a:rPr>
              <a:t>í</a:t>
            </a:r>
          </a:p>
        </p:txBody>
      </p:sp>
      <p:sp>
        <p:nvSpPr>
          <p:cNvPr id="54290" name="Rectangle 3"/>
          <p:cNvSpPr txBox="1">
            <a:spLocks noChangeArrowheads="1"/>
          </p:cNvSpPr>
          <p:nvPr/>
        </p:nvSpPr>
        <p:spPr bwMode="auto">
          <a:xfrm>
            <a:off x="0" y="3644900"/>
            <a:ext cx="9251950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cs-CZ" sz="2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Příjemce 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sdělení dekóduje s pomocí kontextu, vyloučí šumy a </a:t>
            </a:r>
            <a:r>
              <a:rPr lang="cs-CZ" sz="200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zpětnou vazbou  </a:t>
            </a:r>
          </a:p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cs-CZ" sz="2000">
                <a:latin typeface="Times New Roman" pitchFamily="18" charset="0"/>
                <a:cs typeface="Times New Roman" pitchFamily="18" charset="0"/>
              </a:rPr>
              <a:t>(pohyb hlavy, ruky, zčervenání, slzy, úsměv…) dá najevo, že sdělení správně pochopil. </a:t>
            </a:r>
          </a:p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cs-CZ" sz="2000">
                <a:latin typeface="Times New Roman" pitchFamily="18" charset="0"/>
                <a:cs typeface="Times New Roman" pitchFamily="18" charset="0"/>
              </a:rPr>
              <a:t>Příjemce má tak potvrzeno, že zvolil správnou </a:t>
            </a:r>
            <a:r>
              <a:rPr lang="cs-CZ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komunikační strategii 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(vhodný kód,</a:t>
            </a:r>
          </a:p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cs-CZ" sz="2000">
                <a:latin typeface="Times New Roman" pitchFamily="18" charset="0"/>
                <a:cs typeface="Times New Roman" pitchFamily="18" charset="0"/>
              </a:rPr>
              <a:t>prostředek).</a:t>
            </a:r>
            <a:endParaRPr lang="cs-CZ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91" name="Picture 6" descr="https://encrypted-tbn1.gstatic.com/images?q=tbn:ANd9GcR1zdV5Bif57HWsUARJ88ecbWmB1P5wkfcCAOiG1wpja990CnDa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5095875"/>
            <a:ext cx="2519362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auto">
          <a:xfrm>
            <a:off x="107950" y="1341438"/>
            <a:ext cx="2881313" cy="719137"/>
          </a:xfrm>
          <a:prstGeom prst="rect">
            <a:avLst/>
          </a:prstGeom>
          <a:solidFill>
            <a:srgbClr val="FF0066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AGRESIVNÍ</a:t>
            </a: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3059113" y="1341438"/>
            <a:ext cx="2871787" cy="719137"/>
          </a:xfrm>
          <a:prstGeom prst="rect">
            <a:avLst/>
          </a:prstGeom>
          <a:solidFill>
            <a:srgbClr val="00FF00"/>
          </a:solidFill>
          <a:ln w="571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PASIVNÍ</a:t>
            </a: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5999163" y="1347788"/>
            <a:ext cx="3132137" cy="785812"/>
          </a:xfrm>
          <a:prstGeom prst="rect">
            <a:avLst/>
          </a:prstGeom>
          <a:solidFill>
            <a:srgbClr val="FFFF66"/>
          </a:solidFill>
          <a:ln w="57150" algn="ctr">
            <a:solidFill>
              <a:srgbClr val="00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ASERTIVN</a:t>
            </a:r>
            <a:r>
              <a:rPr lang="cs-CZ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-18"/>
                <a:cs typeface="Arial" panose="020B0604020202020204" pitchFamily="34" charset="0"/>
              </a:rPr>
              <a:t>Í</a:t>
            </a: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07950" y="2060575"/>
            <a:ext cx="2892425" cy="4535488"/>
          </a:xfrm>
          <a:prstGeom prst="rect">
            <a:avLst/>
          </a:prstGeom>
          <a:solidFill>
            <a:srgbClr val="FF0066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cs-CZ" sz="2000" b="1">
                <a:latin typeface="Times New Roman" pitchFamily="18" charset="0"/>
                <a:cs typeface="Times New Roman" pitchFamily="18" charset="0"/>
              </a:rPr>
              <a:t>- prosazuje jen sám sebe</a:t>
            </a:r>
          </a:p>
          <a:p>
            <a:r>
              <a:rPr lang="cs-CZ" sz="2000" b="1">
                <a:latin typeface="Times New Roman" pitchFamily="18" charset="0"/>
                <a:cs typeface="Times New Roman" pitchFamily="18" charset="0"/>
              </a:rPr>
              <a:t>- rád manipuluje s lidmi</a:t>
            </a:r>
          </a:p>
          <a:p>
            <a:pPr>
              <a:buFontTx/>
              <a:buChar char="-"/>
            </a:pPr>
            <a:r>
              <a:rPr lang="cs-CZ" sz="2000" b="1">
                <a:latin typeface="Times New Roman" pitchFamily="18" charset="0"/>
                <a:cs typeface="Times New Roman" pitchFamily="18" charset="0"/>
              </a:rPr>
              <a:t> rád druhé ponižuje, </a:t>
            </a:r>
          </a:p>
          <a:p>
            <a:r>
              <a:rPr lang="cs-CZ" sz="2000" b="1">
                <a:latin typeface="Times New Roman" pitchFamily="18" charset="0"/>
                <a:cs typeface="Times New Roman" pitchFamily="18" charset="0"/>
              </a:rPr>
              <a:t>  poučuje, útočí na ně</a:t>
            </a:r>
          </a:p>
          <a:p>
            <a:pPr>
              <a:buFontTx/>
              <a:buChar char="-"/>
            </a:pPr>
            <a:r>
              <a:rPr lang="cs-CZ" sz="2000" b="1">
                <a:latin typeface="Times New Roman" pitchFamily="18" charset="0"/>
                <a:cs typeface="Times New Roman" pitchFamily="18" charset="0"/>
              </a:rPr>
              <a:t> ze svých neúspěchů   </a:t>
            </a:r>
          </a:p>
          <a:p>
            <a:r>
              <a:rPr lang="cs-CZ" sz="2000" b="1">
                <a:latin typeface="Times New Roman" pitchFamily="18" charset="0"/>
                <a:cs typeface="Times New Roman" pitchFamily="18" charset="0"/>
              </a:rPr>
              <a:t>  obviňuje druhé</a:t>
            </a:r>
          </a:p>
          <a:p>
            <a:pPr>
              <a:buFontTx/>
              <a:buChar char="-"/>
            </a:pPr>
            <a:r>
              <a:rPr lang="cs-CZ" sz="2000" b="1">
                <a:latin typeface="Times New Roman" pitchFamily="18" charset="0"/>
                <a:cs typeface="Times New Roman" pitchFamily="18" charset="0"/>
              </a:rPr>
              <a:t> je rád středem  </a:t>
            </a:r>
          </a:p>
          <a:p>
            <a:r>
              <a:rPr lang="cs-CZ" sz="2000" b="1">
                <a:latin typeface="Times New Roman" pitchFamily="18" charset="0"/>
                <a:cs typeface="Times New Roman" pitchFamily="18" charset="0"/>
              </a:rPr>
              <a:t>  pozornosti </a:t>
            </a:r>
          </a:p>
          <a:p>
            <a:pPr>
              <a:buFontTx/>
              <a:buChar char="-"/>
            </a:pPr>
            <a:r>
              <a:rPr lang="cs-CZ" sz="2000" b="1">
                <a:latin typeface="Times New Roman" pitchFamily="18" charset="0"/>
                <a:cs typeface="Times New Roman" pitchFamily="18" charset="0"/>
              </a:rPr>
              <a:t> nadává, křičí, vyčítá,     </a:t>
            </a:r>
          </a:p>
          <a:p>
            <a:r>
              <a:rPr lang="cs-CZ" sz="2000" b="1">
                <a:latin typeface="Times New Roman" pitchFamily="18" charset="0"/>
                <a:cs typeface="Times New Roman" pitchFamily="18" charset="0"/>
              </a:rPr>
              <a:t>  aby dosáhl svého</a:t>
            </a:r>
          </a:p>
          <a:p>
            <a:pPr>
              <a:buFontTx/>
              <a:buChar char="-"/>
            </a:pPr>
            <a:r>
              <a:rPr lang="cs-CZ" sz="2000" b="1">
                <a:latin typeface="Times New Roman" pitchFamily="18" charset="0"/>
                <a:cs typeface="Times New Roman" pitchFamily="18" charset="0"/>
              </a:rPr>
              <a:t> rád ve všem přehání</a:t>
            </a:r>
          </a:p>
          <a:p>
            <a:pPr>
              <a:buFontTx/>
              <a:buChar char="-"/>
            </a:pPr>
            <a:endParaRPr lang="cs-CZ">
              <a:solidFill>
                <a:srgbClr val="FFFFFF"/>
              </a:solidFill>
              <a:latin typeface="Tw Cen MT"/>
            </a:endParaRPr>
          </a:p>
          <a:p>
            <a:pPr algn="ctr"/>
            <a:r>
              <a:rPr lang="cs-CZ">
                <a:solidFill>
                  <a:srgbClr val="FFFFFF"/>
                </a:solidFill>
                <a:latin typeface="Tw Cen MT"/>
              </a:rPr>
              <a:t> 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3059113" y="2060575"/>
            <a:ext cx="2881312" cy="4506913"/>
          </a:xfrm>
          <a:prstGeom prst="rect">
            <a:avLst/>
          </a:prstGeom>
          <a:solidFill>
            <a:srgbClr val="00FF00"/>
          </a:solidFill>
          <a:ln w="571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cs-CZ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neumí se  prosadit</a:t>
            </a:r>
          </a:p>
          <a:p>
            <a:r>
              <a:rPr lang="cs-CZ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nechá se ovládat</a:t>
            </a:r>
            <a:endParaRPr lang="cs-CZ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je nerozhodný </a:t>
            </a:r>
          </a:p>
          <a:p>
            <a:pPr>
              <a:buFontTx/>
              <a:buChar char="-"/>
            </a:pPr>
            <a:r>
              <a:rPr lang="cs-CZ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není sebejistý, nevěří si    </a:t>
            </a:r>
          </a:p>
          <a:p>
            <a:r>
              <a:rPr lang="cs-CZ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 vše se omlouvá</a:t>
            </a:r>
          </a:p>
          <a:p>
            <a:pPr>
              <a:buFontTx/>
              <a:buChar char="-"/>
            </a:pPr>
            <a:r>
              <a:rPr lang="cs-CZ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nerad je středem   </a:t>
            </a:r>
          </a:p>
          <a:p>
            <a:r>
              <a:rPr lang="cs-CZ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pozornosti</a:t>
            </a:r>
          </a:p>
          <a:p>
            <a:r>
              <a:rPr lang="cs-CZ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 tichý</a:t>
            </a:r>
            <a:endParaRPr lang="cs-CZ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nerad vyjadřuje </a:t>
            </a:r>
          </a:p>
          <a:p>
            <a:r>
              <a:rPr lang="cs-CZ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své názory</a:t>
            </a:r>
          </a:p>
          <a:p>
            <a:r>
              <a:rPr lang="cs-CZ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je bezbranný vůči  </a:t>
            </a:r>
          </a:p>
          <a:p>
            <a:r>
              <a:rPr lang="cs-CZ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požadavkům druhých</a:t>
            </a:r>
            <a:endParaRPr lang="cs-CZ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endParaRPr lang="cs-CZ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6011863" y="2133600"/>
            <a:ext cx="3132137" cy="4391025"/>
          </a:xfrm>
          <a:prstGeom prst="rect">
            <a:avLst/>
          </a:prstGeom>
          <a:solidFill>
            <a:srgbClr val="FFFF66"/>
          </a:solidFill>
          <a:ln w="57150" algn="ctr">
            <a:solidFill>
              <a:srgbClr val="00CCFF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Char char="-"/>
              <a:defRPr/>
            </a:pPr>
            <a:r>
              <a:rPr lang="cs-CZ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umí se prosadit</a:t>
            </a:r>
          </a:p>
          <a:p>
            <a:pPr>
              <a:buFontTx/>
              <a:buChar char="-"/>
              <a:defRPr/>
            </a:pPr>
            <a:r>
              <a:rPr lang="cs-CZ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zdravě sebevědomý</a:t>
            </a:r>
          </a:p>
          <a:p>
            <a:pPr>
              <a:buFontTx/>
              <a:buChar char="-"/>
              <a:defRPr/>
            </a:pPr>
            <a:r>
              <a:rPr lang="cs-CZ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jedná podle potřeb svých   </a:t>
            </a:r>
          </a:p>
          <a:p>
            <a:pPr>
              <a:defRPr/>
            </a:pPr>
            <a:r>
              <a:rPr lang="cs-CZ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 potřeb ostatních lidí  </a:t>
            </a:r>
          </a:p>
          <a:p>
            <a:pPr>
              <a:buFontTx/>
              <a:buChar char="-"/>
              <a:defRPr/>
            </a:pPr>
            <a:r>
              <a:rPr lang="cs-CZ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naslouchá druhým</a:t>
            </a:r>
          </a:p>
          <a:p>
            <a:pPr>
              <a:buFontTx/>
              <a:buChar char="-"/>
              <a:defRPr/>
            </a:pPr>
            <a:r>
              <a:rPr lang="cs-CZ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respektuje ostatní lidi</a:t>
            </a:r>
          </a:p>
          <a:p>
            <a:pPr>
              <a:buFontTx/>
              <a:buChar char="-"/>
              <a:defRPr/>
            </a:pPr>
            <a:r>
              <a:rPr lang="cs-CZ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umí dělat kompromisy</a:t>
            </a:r>
          </a:p>
          <a:p>
            <a:pPr>
              <a:buFontTx/>
              <a:buChar char="-"/>
              <a:defRPr/>
            </a:pPr>
            <a:r>
              <a:rPr lang="cs-CZ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dokáže přiznat chybu </a:t>
            </a:r>
            <a:r>
              <a:rPr lang="cs-CZ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cs-CZ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schopen změnit  </a:t>
            </a:r>
          </a:p>
          <a:p>
            <a:pPr>
              <a:defRPr/>
            </a:pPr>
            <a:r>
              <a:rPr lang="cs-CZ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svůj názor</a:t>
            </a:r>
          </a:p>
          <a:p>
            <a:pPr>
              <a:buFontTx/>
              <a:buChar char="-"/>
              <a:defRPr/>
            </a:pPr>
            <a:r>
              <a:rPr lang="cs-CZ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jednání je klidný a </a:t>
            </a:r>
          </a:p>
          <a:p>
            <a:pPr>
              <a:defRPr/>
            </a:pPr>
            <a:r>
              <a:rPr lang="cs-CZ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vyrovnaný</a:t>
            </a:r>
            <a:r>
              <a:rPr lang="cs-CZ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331913" y="188913"/>
            <a:ext cx="6553200" cy="719137"/>
          </a:xfrm>
          <a:solidFill>
            <a:srgbClr val="00B0F0"/>
          </a:solidFill>
          <a:ln w="38100">
            <a:solidFill>
              <a:srgbClr val="FFFF00"/>
            </a:solidFill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Komunikační strategie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www.trutnovinky.cz/image.php?id=69207&amp;format=jpg&amp;thumb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860800"/>
            <a:ext cx="4176713" cy="2781300"/>
          </a:xfrm>
          <a:prstGeom prst="rect">
            <a:avLst/>
          </a:prstGeom>
          <a:noFill/>
          <a:ln w="50800">
            <a:solidFill>
              <a:srgbClr val="FFFF66"/>
            </a:solidFill>
            <a:miter lim="800000"/>
            <a:headEnd/>
            <a:tailEnd/>
          </a:ln>
        </p:spPr>
      </p:pic>
      <p:sp>
        <p:nvSpPr>
          <p:cNvPr id="24578" name="TextovéPole 2"/>
          <p:cNvSpPr txBox="1">
            <a:spLocks noChangeArrowheads="1"/>
          </p:cNvSpPr>
          <p:nvPr/>
        </p:nvSpPr>
        <p:spPr bwMode="auto">
          <a:xfrm>
            <a:off x="144463" y="5202238"/>
            <a:ext cx="4211637" cy="1016000"/>
          </a:xfrm>
          <a:prstGeom prst="rect">
            <a:avLst/>
          </a:prstGeom>
          <a:solidFill>
            <a:srgbClr val="CCFF33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Popište odlišnosti mezi obrázky    z hlediska  komunikačního procesu a komunikační strategie</a:t>
            </a:r>
            <a:r>
              <a:rPr lang="cs-CZ" sz="2000" b="1">
                <a:solidFill>
                  <a:schemeClr val="bg1"/>
                </a:solidFill>
                <a:latin typeface="Arial" charset="0"/>
              </a:rPr>
              <a:t>.</a:t>
            </a:r>
            <a:r>
              <a:rPr lang="cs-CZ" sz="20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45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620713"/>
            <a:ext cx="3810000" cy="3371850"/>
          </a:xfrm>
          <a:prstGeom prst="rect">
            <a:avLst/>
          </a:prstGeom>
          <a:noFill/>
          <a:ln w="50800">
            <a:solidFill>
              <a:srgbClr val="FFFF66"/>
            </a:solidFill>
            <a:miter lim="800000"/>
            <a:headEnd/>
            <a:tailEnd/>
          </a:ln>
        </p:spPr>
      </p:pic>
      <p:pic>
        <p:nvPicPr>
          <p:cNvPr id="24580" name="Picture 9" descr="http://www.vivafilm.de/uploads/tx_templavoila/Vorschau-Blind-da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6475" y="620713"/>
            <a:ext cx="4148138" cy="2663825"/>
          </a:xfrm>
          <a:prstGeom prst="rect">
            <a:avLst/>
          </a:prstGeom>
          <a:noFill/>
          <a:ln w="50800">
            <a:solidFill>
              <a:srgbClr val="FFFF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Vlastní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075A2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28E9D4C6-F533-45C7-B237-9E75E28DE590}"/>
</file>

<file path=customXml/itemProps2.xml><?xml version="1.0" encoding="utf-8"?>
<ds:datastoreItem xmlns:ds="http://schemas.openxmlformats.org/officeDocument/2006/customXml" ds:itemID="{B0B1A6F0-A26B-4FA7-9555-635DDC55BC33}"/>
</file>

<file path=customXml/itemProps3.xml><?xml version="1.0" encoding="utf-8"?>
<ds:datastoreItem xmlns:ds="http://schemas.openxmlformats.org/officeDocument/2006/customXml" ds:itemID="{D45CC94A-E3A9-45ED-8F39-C2467FD30AB0}"/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9803</TotalTime>
  <Words>966</Words>
  <Application>Microsoft Office PowerPoint</Application>
  <PresentationFormat>On-screen Show (4:3)</PresentationFormat>
  <Paragraphs>190</Paragraphs>
  <Slides>17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Šablona návrhu</vt:lpstr>
      </vt:variant>
      <vt:variant>
        <vt:i4>8</vt:i4>
      </vt:variant>
      <vt:variant>
        <vt:lpstr>Nadpisy snímků</vt:lpstr>
      </vt:variant>
      <vt:variant>
        <vt:i4>17</vt:i4>
      </vt:variant>
    </vt:vector>
  </HeadingPairs>
  <TitlesOfParts>
    <vt:vector size="35" baseType="lpstr">
      <vt:lpstr>Corbel</vt:lpstr>
      <vt:lpstr>Arial</vt:lpstr>
      <vt:lpstr>Consolas</vt:lpstr>
      <vt:lpstr>Wingdings</vt:lpstr>
      <vt:lpstr>Wingdings 2</vt:lpstr>
      <vt:lpstr>Wingdings 3</vt:lpstr>
      <vt:lpstr>Calibri</vt:lpstr>
      <vt:lpstr>Times New Roman</vt:lpstr>
      <vt:lpstr>Open Sans</vt:lpstr>
      <vt:lpstr>Tw Cen MT</vt:lpstr>
      <vt:lpstr>Metro</vt:lpstr>
      <vt:lpstr>Metro</vt:lpstr>
      <vt:lpstr>Metro</vt:lpstr>
      <vt:lpstr>Metro</vt:lpstr>
      <vt:lpstr>Metro</vt:lpstr>
      <vt:lpstr>Metro</vt:lpstr>
      <vt:lpstr>Metro</vt:lpstr>
      <vt:lpstr>Metro</vt:lpstr>
      <vt:lpstr>Snímek 1</vt:lpstr>
      <vt:lpstr>ANOTACE</vt:lpstr>
      <vt:lpstr> ZÁKLADY KOMUNIKACE</vt:lpstr>
      <vt:lpstr>Komunikace</vt:lpstr>
      <vt:lpstr>Komunikační proces</vt:lpstr>
      <vt:lpstr>Komunikační proces</vt:lpstr>
      <vt:lpstr>Komunikační proces</vt:lpstr>
      <vt:lpstr>Komunikační strategie</vt:lpstr>
      <vt:lpstr>Snímek 9</vt:lpstr>
      <vt:lpstr>Snímek 10</vt:lpstr>
      <vt:lpstr>Příčiny neúspěšné komunikace</vt:lpstr>
      <vt:lpstr>Snímek 12</vt:lpstr>
      <vt:lpstr>Komunikace</vt:lpstr>
      <vt:lpstr>Snímek 14</vt:lpstr>
      <vt:lpstr>Snímek 15</vt:lpstr>
      <vt:lpstr>Snímek 16</vt:lpstr>
      <vt:lpstr>Snímek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komunikace</dc:title>
  <dc:creator>Míra</dc:creator>
  <cp:lastModifiedBy>Hotelová škola</cp:lastModifiedBy>
  <cp:revision>194</cp:revision>
  <dcterms:created xsi:type="dcterms:W3CDTF">2009-10-28T21:35:52Z</dcterms:created>
  <dcterms:modified xsi:type="dcterms:W3CDTF">2013-09-30T07:18:38Z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