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18"/>
  </p:notesMasterIdLst>
  <p:sldIdLst>
    <p:sldId id="297" r:id="rId2"/>
    <p:sldId id="299" r:id="rId3"/>
    <p:sldId id="298" r:id="rId4"/>
    <p:sldId id="257" r:id="rId5"/>
    <p:sldId id="300" r:id="rId6"/>
    <p:sldId id="301" r:id="rId7"/>
    <p:sldId id="302" r:id="rId8"/>
    <p:sldId id="303" r:id="rId9"/>
    <p:sldId id="304" r:id="rId10"/>
    <p:sldId id="305" r:id="rId11"/>
    <p:sldId id="307" r:id="rId12"/>
    <p:sldId id="306" r:id="rId13"/>
    <p:sldId id="308" r:id="rId14"/>
    <p:sldId id="309" r:id="rId15"/>
    <p:sldId id="311" r:id="rId16"/>
    <p:sldId id="31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FFFF00"/>
    <a:srgbClr val="FFFF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fld id="{F0006CE6-8C82-4AC8-9E68-D8521D91741B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/>
                <a:cs typeface="+mn-cs"/>
              </a:defRPr>
            </a:lvl1pPr>
          </a:lstStyle>
          <a:p>
            <a:pPr>
              <a:defRPr/>
            </a:pPr>
            <a:fld id="{D69679E2-1AD9-4737-9C87-A40E745428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7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E2762A7-0CEC-4A2E-819C-0300F977C8E2}" type="slidenum">
              <a:rPr lang="cs-CZ" altLang="cs-CZ" sz="1200"/>
              <a:pPr algn="r" eaLnBrk="1" hangingPunct="1"/>
              <a:t>1</a:t>
            </a:fld>
            <a:endParaRPr lang="cs-CZ" altLang="cs-CZ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8" tIns="46529" rIns="93058" bIns="4652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1CD2EB-9C78-4957-8BB9-0F5462282E9B}" type="slidenum">
              <a:rPr lang="cs-CZ" altLang="cs-CZ" sz="1200"/>
              <a:pPr algn="r" eaLnBrk="1" hangingPunct="1"/>
              <a:t>1</a:t>
            </a:fld>
            <a:endParaRPr lang="cs-CZ" altLang="cs-CZ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8" tIns="46529" rIns="93058" bIns="46529"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2DBD-8FAB-4594-8F5C-C3E713B61E00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4610-02F6-46AB-B212-8C68078978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2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F242-D9EC-479B-BA0A-5E32D2DF06F1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B84F-102D-4C90-AE94-D96F249CE1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89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4C9B-F283-4F9C-87A9-6F7DFD56D6D9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C80F-F34C-43FF-A8E0-A8D85A3D4B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46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EA9D-79FF-4C07-8D9A-950BD1E2026A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968C-CF7E-45D3-9934-A4384A597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4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9BA0-2901-4302-81B3-F2C054B417AB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B2FD-4E70-4E2B-8F53-659834753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4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27AF-089B-4BF3-9137-CB38ED4C08A5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3215-C020-4007-BFB8-C039D18AC4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3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75C1-6235-4D13-AE06-F14C2F942302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7FB5-579C-416A-A94C-47A44F888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8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5A21-A25D-4B6D-BD8E-4759F62D137B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394B1-F3DB-48C7-9C4B-17A37E7A3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05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C23A-2E4F-4633-A76C-D72838101119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4A48-129F-46C4-907A-36E103962D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9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E742-00CF-4CE3-8B97-3EEED5368E07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529C-9567-4D84-8885-DE58257BE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4FB4-62E1-4C3A-A37B-AC9F641809BE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F3A7-333F-43A1-A7F1-D4CD4F06FC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91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9FBECC7-E327-4971-9AFD-6943928F6155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47CFC7D-8E3B-448F-B8E6-06AFF82F5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2" r:id="rId1"/>
    <p:sldLayoutId id="2147484104" r:id="rId2"/>
    <p:sldLayoutId id="2147484113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4" r:id="rId9"/>
    <p:sldLayoutId id="2147484110" r:id="rId10"/>
    <p:sldLayoutId id="21474841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22774"/>
              </p:ext>
            </p:extLst>
          </p:nvPr>
        </p:nvGraphicFramePr>
        <p:xfrm>
          <a:off x="179388" y="1484313"/>
          <a:ext cx="8713787" cy="4822835"/>
        </p:xfrm>
        <a:graphic>
          <a:graphicData uri="http://schemas.openxmlformats.org/drawingml/2006/table">
            <a:tbl>
              <a:tblPr/>
              <a:tblGrid>
                <a:gridCol w="2058987"/>
                <a:gridCol w="6654800"/>
              </a:tblGrid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 školy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Hotelová škola Mariánské Lázně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Adresa školy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Komenského 449/6, 353 01 Mariánské Lázně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Číslo projektu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CZ.1.07/1.5.00/34.0970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Číslo DUMu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VY_32_INOVACE_HT-ČJK1- 02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Český jazyk a komunikace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Téma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Verbální komunikace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Miroslav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Šudřich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Metodický popis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(anotace)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se týká výkladu o verbální komunikaci, obsahuje shrnující otázky a úkoly pro žáky, které je motivují k samostatnému úsudku.  Pozornost je věnována obecnému výkladu o jazyce,  podmínkám úspěšné komunikace a příčinám neúspěchu při verbální komunikaci. 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" name="Obdélník 1"/>
          <p:cNvSpPr>
            <a:spLocks noChangeArrowheads="1"/>
          </p:cNvSpPr>
          <p:nvPr/>
        </p:nvSpPr>
        <p:spPr bwMode="auto">
          <a:xfrm>
            <a:off x="250825" y="6381750"/>
            <a:ext cx="871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200" i="1"/>
              <a:t>Tento program je spolufinancovaný Evropským sociálním fondem a státním rozpočtem České republiky.</a:t>
            </a:r>
            <a:endParaRPr lang="cs-CZ" altLang="cs-CZ" sz="1200"/>
          </a:p>
        </p:txBody>
      </p:sp>
      <p:pic>
        <p:nvPicPr>
          <p:cNvPr id="5152" name="Picture 32" descr="HS-logo_větš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96987" cy="1274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E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5888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Rot="1" noChangeArrowheads="1"/>
          </p:cNvSpPr>
          <p:nvPr/>
        </p:nvSpPr>
        <p:spPr bwMode="auto">
          <a:xfrm>
            <a:off x="179388" y="188913"/>
            <a:ext cx="8785225" cy="719137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Příčiny neúspěchu verbální komunikace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179513"/>
            <a:ext cx="91440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nesrozumitelné vyjadřování – vady řeči, chyby ve větné stavbě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příliš dlouhé projevy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„zahlcení fakty“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dlouhé pauzy v řeči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předstírání zájmu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skákání do řeči, odvádění od tématu, nevnímání toho, co nechci slyšet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odporování, neochota přijmout informace – „ Tomu nevěřím!“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vysílání vlastních záporných signálů ( nemoc, špatná nálada )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nesympatie k mluvčímu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špatné prostředí – hluk, vyrušování jinými,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nevhodná situace, vzdálenost mezi mluvčími  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4140200" y="1773238"/>
            <a:ext cx="215900" cy="7921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849438"/>
            <a:ext cx="11826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849438"/>
            <a:ext cx="38465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81525"/>
            <a:ext cx="18176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107950" y="3201988"/>
            <a:ext cx="8785225" cy="15224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chemeClr val="bg1"/>
                </a:solidFill>
              </a:rPr>
              <a:t>2</a:t>
            </a: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cs-CZ" altLang="cs-CZ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Zkuste podobně intonačně odlišit různé významy v otázce </a:t>
            </a: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altLang="cs-CZ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„Cos to přinesl ?“ </a:t>
            </a:r>
          </a:p>
          <a:p>
            <a:pPr eaLnBrk="1" hangingPunct="1"/>
            <a:endParaRPr lang="cs-CZ" altLang="cs-CZ" sz="500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neutrální zjišťující otázka – překvapení – zděšení – nedůvěra – vztek – </a:t>
            </a:r>
          </a:p>
          <a:p>
            <a:pPr eaLnBrk="1" hangingPunct="1"/>
            <a:r>
              <a:rPr lang="cs-CZ" altLang="cs-CZ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uviděli jste něco směšného – krásného – neobvyklého </a:t>
            </a:r>
            <a:r>
              <a:rPr lang="cs-CZ" altLang="cs-CZ" dirty="0"/>
              <a:t>….. </a:t>
            </a:r>
          </a:p>
        </p:txBody>
      </p:sp>
      <p:sp>
        <p:nvSpPr>
          <p:cNvPr id="15363" name="TextovéPole 2"/>
          <p:cNvSpPr txBox="1">
            <a:spLocks noChangeArrowheads="1"/>
          </p:cNvSpPr>
          <p:nvPr/>
        </p:nvSpPr>
        <p:spPr bwMode="auto">
          <a:xfrm>
            <a:off x="3203575" y="252413"/>
            <a:ext cx="2016125" cy="584200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950" y="1328738"/>
            <a:ext cx="8785225" cy="1524000"/>
          </a:xfrm>
          <a:prstGeom prst="rect">
            <a:avLst/>
          </a:prstGeom>
          <a:solidFill>
            <a:srgbClr val="00FFFF"/>
          </a:solidFill>
          <a:ln>
            <a:solidFill>
              <a:srgbClr val="33CC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cs-CZ" sz="2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Pokuste se říci příkaz </a:t>
            </a:r>
            <a:r>
              <a:rPr lang="cs-CZ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„Ukaž !“ </a:t>
            </a:r>
            <a:r>
              <a:rPr lang="cs-CZ" sz="2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pokaždé s jinou intonací, </a:t>
            </a:r>
            <a:r>
              <a:rPr 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2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by vyjadřovala</a:t>
            </a:r>
            <a:r>
              <a:rPr 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endParaRPr lang="cs-CZ" sz="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zvědavost – překvapení - přemlouvání – netrpělivost – nedůvěru – obavu z toho, co uvidíme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07950" y="5002213"/>
            <a:ext cx="8785225" cy="1522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cs-CZ" altLang="cs-CZ" sz="2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Zkuste říci větu: </a:t>
            </a:r>
            <a:r>
              <a:rPr lang="cs-CZ" altLang="cs-CZ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„Tati, můžu ti něco říct ?“ </a:t>
            </a:r>
            <a:r>
              <a:rPr lang="cs-CZ" altLang="cs-CZ" sz="2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pokaždé s jiným </a:t>
            </a:r>
            <a:r>
              <a:rPr lang="cs-CZ" alt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altLang="cs-CZ" sz="24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úmyslem: </a:t>
            </a:r>
          </a:p>
          <a:p>
            <a:pPr eaLnBrk="1" hangingPunct="1"/>
            <a:endParaRPr lang="cs-CZ" altLang="cs-CZ" sz="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chcete se s něčím pochlubit – chcete se svěřit s tajemstvím – chcete si </a:t>
            </a:r>
          </a:p>
          <a:p>
            <a:pPr eaLnBrk="1" hangingPunct="1"/>
            <a:r>
              <a:rPr lang="cs-CZ" altLang="cs-CZ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postěžovat – chcete se k něčemu přiznat – chcete vyjádřit nedočkavost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Rot="1" noChangeArrowheads="1"/>
          </p:cNvSpPr>
          <p:nvPr/>
        </p:nvSpPr>
        <p:spPr bwMode="auto">
          <a:xfrm>
            <a:off x="179388" y="188913"/>
            <a:ext cx="8785225" cy="719137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 verbální komunikace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188913" y="1052513"/>
            <a:ext cx="82089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nejčastější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šetří čas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umožňuje bezprostřední zpětnou vazbu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být velmi účinná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22550"/>
            <a:ext cx="40322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Rot="1" noChangeArrowheads="1"/>
          </p:cNvSpPr>
          <p:nvPr/>
        </p:nvSpPr>
        <p:spPr bwMode="auto">
          <a:xfrm>
            <a:off x="1692275" y="188913"/>
            <a:ext cx="5832475" cy="719137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Kontrolní otázky a úkoly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4925" y="1125538"/>
            <a:ext cx="91455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kterém období vývoje lidstva vznikl jazyk ?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jakých situacích potřeboval pravěký člověk komunikovat ?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čem vidíte význam esperanta ?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Najděte zemi, ve které více jazyků reprezentuje jeden národ.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 forma jazyka je starší – mluvená nebo psaná ?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výhody má písemná forma jazyka ?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Najděte na internetu, kdy a kde vzniklo nejstarší písmo.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Vyhledejte,  jak se jmenovalo písmo ve starém Egyptě,  Mezopotámii    a u Mayů. Čím se tato písma lišila ?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jmenovalo písmo z Velké Moravy a co přispělo k jeho rozvoji ?</a:t>
            </a:r>
          </a:p>
          <a:p>
            <a:pPr eaLnBrk="1" hangingPunct="1">
              <a:buFontTx/>
              <a:buAutoNum type="arabicParenR"/>
            </a:pPr>
            <a:r>
              <a:rPr lang="cs-CZ" alt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Jakým způsobem můžeme rozvíjet svou verbální komunikaci ?</a:t>
            </a:r>
          </a:p>
          <a:p>
            <a:pPr eaLnBrk="1" hangingPunct="1">
              <a:buFontTx/>
              <a:buAutoNum type="arabicParenR"/>
            </a:pPr>
            <a:endParaRPr lang="cs-CZ" altLang="cs-CZ" sz="2400" dirty="0"/>
          </a:p>
          <a:p>
            <a:pPr eaLnBrk="1" hangingPunct="1">
              <a:buFontTx/>
              <a:buAutoNum type="arabicParenR"/>
            </a:pPr>
            <a:endParaRPr lang="cs-CZ" alt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7425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797425"/>
            <a:ext cx="22463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31975"/>
            <a:ext cx="13684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806950"/>
            <a:ext cx="1682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806950"/>
            <a:ext cx="15652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18435" name="Obdélník 2"/>
          <p:cNvSpPr>
            <a:spLocks noChangeArrowheads="1"/>
          </p:cNvSpPr>
          <p:nvPr/>
        </p:nvSpPr>
        <p:spPr bwMode="auto">
          <a:xfrm>
            <a:off x="327025" y="1127125"/>
            <a:ext cx="878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http://farm4.staticflickr.com/ [online]. [cit. 16.7.2013]. Dostupný na WWW: http://farm4.staticflickr.com/3567/3676361977_ccdc2f8a22_o.jpg</a:t>
            </a:r>
            <a:endParaRPr lang="cs-CZ" altLang="cs-CZ" dirty="0"/>
          </a:p>
        </p:txBody>
      </p:sp>
      <p:sp>
        <p:nvSpPr>
          <p:cNvPr id="18436" name="Obdélník 4"/>
          <p:cNvSpPr>
            <a:spLocks noChangeArrowheads="1"/>
          </p:cNvSpPr>
          <p:nvPr/>
        </p:nvSpPr>
        <p:spPr bwMode="auto">
          <a:xfrm>
            <a:off x="323850" y="1857375"/>
            <a:ext cx="871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http://img8.rajce.idnes.cz [online]. [cit. 16.7.2013]. Dostupný na WWW: http://img8.rajce.idnes.cz/d0803/0/435/435586_</a:t>
            </a:r>
            <a:r>
              <a:rPr lang="cs-CZ" altLang="cs-CZ" dirty="0"/>
              <a:t>9bcdef8786ba6e90fc</a:t>
            </a:r>
          </a:p>
          <a:p>
            <a:pPr eaLnBrk="1" hangingPunct="1"/>
            <a:r>
              <a:rPr lang="cs-CZ" altLang="cs-CZ" dirty="0"/>
              <a:t>190977225/ </a:t>
            </a:r>
            <a:r>
              <a:rPr lang="pt-BR" altLang="cs-CZ" dirty="0"/>
              <a:t>images/Slavnostni_tabule,_12._12._2007_(14).jpg</a:t>
            </a:r>
            <a:endParaRPr lang="cs-CZ" altLang="cs-CZ" dirty="0"/>
          </a:p>
        </p:txBody>
      </p:sp>
      <p:sp>
        <p:nvSpPr>
          <p:cNvPr id="18437" name="Obdélník 5"/>
          <p:cNvSpPr>
            <a:spLocks noChangeArrowheads="1"/>
          </p:cNvSpPr>
          <p:nvPr/>
        </p:nvSpPr>
        <p:spPr bwMode="auto">
          <a:xfrm>
            <a:off x="395288" y="3935413"/>
            <a:ext cx="8640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AGIRREGABIRIA, Mikel. http://www.flickr.com [online]. [cit. 16.7.2013]. Dostupný na WWW: http://www.flickr.com/photos/agirregabiria/345276912/</a:t>
            </a:r>
            <a:endParaRPr lang="cs-CZ" altLang="cs-CZ" dirty="0"/>
          </a:p>
        </p:txBody>
      </p:sp>
      <p:sp>
        <p:nvSpPr>
          <p:cNvPr id="18438" name="Obdélník 8"/>
          <p:cNvSpPr>
            <a:spLocks noChangeArrowheads="1"/>
          </p:cNvSpPr>
          <p:nvPr/>
        </p:nvSpPr>
        <p:spPr bwMode="auto">
          <a:xfrm>
            <a:off x="323850" y="4594225"/>
            <a:ext cx="8712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https://encrypted-tbn1.gstatic.com [online]. [cit. 16.7.2013]. Dostupný na WWW: https://encrypted-tbn1.gstatic.com/images?q=tbn:</a:t>
            </a:r>
            <a:r>
              <a:rPr lang="cs-CZ" altLang="cs-CZ" dirty="0"/>
              <a:t> </a:t>
            </a:r>
            <a:r>
              <a:rPr lang="pt-BR" altLang="cs-CZ" dirty="0"/>
              <a:t>ANd9GcTS8OdAQJf69S11HHTuaOmaoZjWtpB7W2PIlzvC6WKMzdaq_9hE</a:t>
            </a:r>
            <a:endParaRPr lang="cs-CZ" altLang="cs-CZ" dirty="0"/>
          </a:p>
        </p:txBody>
      </p:sp>
      <p:sp>
        <p:nvSpPr>
          <p:cNvPr id="18439" name="Obdélník 3"/>
          <p:cNvSpPr>
            <a:spLocks noChangeArrowheads="1"/>
          </p:cNvSpPr>
          <p:nvPr/>
        </p:nvSpPr>
        <p:spPr bwMode="auto">
          <a:xfrm>
            <a:off x="349250" y="5529263"/>
            <a:ext cx="847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http://www.lovelornpoets.com [online]. [cit. 16.7.2013]. Dostupný na WWW: http://www.lovelornpoets.com/2011/10/06/lovelorn-poet-in-brooklyn-ny-talk-is-talk/</a:t>
            </a:r>
            <a:endParaRPr lang="cs-CZ" altLang="cs-CZ" dirty="0"/>
          </a:p>
        </p:txBody>
      </p:sp>
      <p:sp>
        <p:nvSpPr>
          <p:cNvPr id="18440" name="Obdélník 7"/>
          <p:cNvSpPr>
            <a:spLocks noChangeArrowheads="1"/>
          </p:cNvSpPr>
          <p:nvPr/>
        </p:nvSpPr>
        <p:spPr bwMode="auto">
          <a:xfrm>
            <a:off x="395288" y="2938463"/>
            <a:ext cx="84978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http://pauliniova.blog.sme.sk/c/107450/Zapadne-svetlo.html [online]. [cit. 17.7.2013]. Dostupný na WWW: http://blog.sme.sk/blog/6114/107450/rozhovor.jpg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19459" name="Obdélník 7"/>
          <p:cNvSpPr>
            <a:spLocks noChangeArrowheads="1"/>
          </p:cNvSpPr>
          <p:nvPr/>
        </p:nvSpPr>
        <p:spPr bwMode="auto">
          <a:xfrm>
            <a:off x="179388" y="1774825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http://www.horoskopyzdarma.cz [online]. [cit. 16.7.2013]. Dostupný na WWW: http://horoskopyzdarma.cz/sites/default/files/Hieroglyfy03.jpg</a:t>
            </a:r>
            <a:endParaRPr lang="cs-CZ" altLang="cs-CZ" dirty="0"/>
          </a:p>
        </p:txBody>
      </p:sp>
      <p:sp>
        <p:nvSpPr>
          <p:cNvPr id="19460" name="Obdélník 9"/>
          <p:cNvSpPr>
            <a:spLocks noChangeArrowheads="1"/>
          </p:cNvSpPr>
          <p:nvPr/>
        </p:nvSpPr>
        <p:spPr bwMode="auto">
          <a:xfrm>
            <a:off x="179388" y="2422525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http://hci.webpark.cz/klinove.html [online]. [cit. 16.7.2013]. Dostupný na WWW: http://hci.webpark.cz/klinovep.jpg</a:t>
            </a:r>
            <a:endParaRPr lang="cs-CZ" altLang="cs-CZ" dirty="0"/>
          </a:p>
        </p:txBody>
      </p:sp>
      <p:sp>
        <p:nvSpPr>
          <p:cNvPr id="19461" name="Obdélník 10"/>
          <p:cNvSpPr>
            <a:spLocks noChangeArrowheads="1"/>
          </p:cNvSpPr>
          <p:nvPr/>
        </p:nvSpPr>
        <p:spPr bwMode="auto">
          <a:xfrm>
            <a:off x="179388" y="3081338"/>
            <a:ext cx="878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http://commons.wikimedia.org. [online]. [cit. 16.7.2013]. Dostupný na WWW: http://upload.wikimedia.org/wikipedia/commons/d/de/Inkove-_kipu.jpg</a:t>
            </a:r>
            <a:endParaRPr lang="cs-CZ" altLang="cs-CZ" dirty="0"/>
          </a:p>
        </p:txBody>
      </p:sp>
      <p:sp>
        <p:nvSpPr>
          <p:cNvPr id="19462" name="Obdélník 11"/>
          <p:cNvSpPr>
            <a:spLocks noChangeArrowheads="1"/>
          </p:cNvSpPr>
          <p:nvPr/>
        </p:nvSpPr>
        <p:spPr bwMode="auto">
          <a:xfrm>
            <a:off x="195263" y="4017963"/>
            <a:ext cx="8769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cs-CZ" dirty="0"/>
              <a:t>AUTOR NEUVEDEN. http://vedy.sk/sk/staroslovienska_bukvica.php [online]. [cit. 16.7.2013]. Dostupný na WWW: http://vedy.sk/files/bukvica_porovnanie%201_org.JPG</a:t>
            </a:r>
            <a:endParaRPr lang="cs-CZ" altLang="cs-CZ" dirty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01688"/>
            <a:ext cx="85105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Rot="1" noChangeArrowheads="1"/>
          </p:cNvSpPr>
          <p:nvPr/>
        </p:nvSpPr>
        <p:spPr>
          <a:xfrm>
            <a:off x="179388" y="115888"/>
            <a:ext cx="8497887" cy="719137"/>
          </a:xfrm>
          <a:prstGeom prst="rect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CFFFF"/>
                </a:solidFill>
                <a:latin typeface="Consolas" pitchFamily="49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 a literatura</a:t>
            </a:r>
          </a:p>
        </p:txBody>
      </p:sp>
      <p:sp>
        <p:nvSpPr>
          <p:cNvPr id="20483" name="Obdélník 3"/>
          <p:cNvSpPr>
            <a:spLocks noChangeArrowheads="1"/>
          </p:cNvSpPr>
          <p:nvPr/>
        </p:nvSpPr>
        <p:spPr bwMode="auto">
          <a:xfrm>
            <a:off x="185738" y="981075"/>
            <a:ext cx="877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ADÁMKOVÁ, Petra a kol. </a:t>
            </a:r>
            <a:r>
              <a:rPr lang="cs-CZ" altLang="cs-CZ" i="1"/>
              <a:t>Český jazyka a komunikace pro střední školy</a:t>
            </a:r>
            <a:r>
              <a:rPr lang="cs-CZ" altLang="cs-CZ"/>
              <a:t>. Brno: Didaktis, 2010, ISBN 978-80-7358-168-8.</a:t>
            </a:r>
          </a:p>
        </p:txBody>
      </p:sp>
      <p:sp>
        <p:nvSpPr>
          <p:cNvPr id="20484" name="Obdélník 4"/>
          <p:cNvSpPr>
            <a:spLocks noChangeArrowheads="1"/>
          </p:cNvSpPr>
          <p:nvPr/>
        </p:nvSpPr>
        <p:spPr bwMode="auto">
          <a:xfrm>
            <a:off x="190500" y="1627188"/>
            <a:ext cx="8774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/>
              <a:t>HOFFMANNOVÁ, Jana a kol. </a:t>
            </a:r>
            <a:r>
              <a:rPr lang="cs-CZ" altLang="cs-CZ" i="1" dirty="0"/>
              <a:t>Komunikace a sloh</a:t>
            </a:r>
            <a:r>
              <a:rPr lang="cs-CZ" altLang="cs-CZ" dirty="0"/>
              <a:t>. Plzeň: Fraus, 2009,</a:t>
            </a:r>
          </a:p>
          <a:p>
            <a:pPr eaLnBrk="1" hangingPunct="1"/>
            <a:r>
              <a:rPr lang="cs-CZ" altLang="cs-CZ" dirty="0"/>
              <a:t> ISBN 978-80-7238-780-9.</a:t>
            </a:r>
          </a:p>
        </p:txBody>
      </p:sp>
      <p:sp>
        <p:nvSpPr>
          <p:cNvPr id="20485" name="Obdélník 5"/>
          <p:cNvSpPr>
            <a:spLocks noChangeArrowheads="1"/>
          </p:cNvSpPr>
          <p:nvPr/>
        </p:nvSpPr>
        <p:spPr bwMode="auto">
          <a:xfrm>
            <a:off x="215900" y="2276475"/>
            <a:ext cx="846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/>
              <a:t>MARTINEC, Ivo a kol. </a:t>
            </a:r>
            <a:r>
              <a:rPr lang="cs-CZ" altLang="cs-CZ" i="1" dirty="0"/>
              <a:t>Český jazyk pro střední odborné školy a střední odborná učiliště</a:t>
            </a:r>
            <a:r>
              <a:rPr lang="cs-CZ" altLang="cs-CZ" dirty="0"/>
              <a:t>. Plzeň: Fraus, 2013, ISBN 978-80-7238-875-2.</a:t>
            </a:r>
          </a:p>
        </p:txBody>
      </p:sp>
      <p:sp>
        <p:nvSpPr>
          <p:cNvPr id="20486" name="Obdélník 1"/>
          <p:cNvSpPr>
            <a:spLocks noChangeArrowheads="1"/>
          </p:cNvSpPr>
          <p:nvPr/>
        </p:nvSpPr>
        <p:spPr bwMode="auto">
          <a:xfrm>
            <a:off x="250825" y="2947988"/>
            <a:ext cx="889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dirty="0"/>
              <a:t>AUTOR NEUVEDEN. Culinary Olympics 2012 Erfurt [online]. [cit. 16.7.2013]. </a:t>
            </a:r>
            <a:r>
              <a:rPr lang="en-US" altLang="cs-CZ" dirty="0" err="1"/>
              <a:t>Dostupný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WWW: http://www.hotelovaskola.cz/index.php?option=</a:t>
            </a:r>
            <a:r>
              <a:rPr lang="cs-CZ" altLang="cs-CZ" dirty="0"/>
              <a:t> </a:t>
            </a:r>
            <a:r>
              <a:rPr lang="en-US" altLang="cs-CZ" dirty="0"/>
              <a:t>com_</a:t>
            </a:r>
            <a:r>
              <a:rPr lang="cs-CZ" altLang="cs-CZ" dirty="0"/>
              <a:t> </a:t>
            </a:r>
            <a:r>
              <a:rPr lang="en-US" altLang="cs-CZ" dirty="0" err="1"/>
              <a:t>content&amp;task</a:t>
            </a:r>
            <a:r>
              <a:rPr lang="cs-CZ" altLang="cs-CZ" dirty="0"/>
              <a:t> </a:t>
            </a:r>
            <a:r>
              <a:rPr lang="en-US" altLang="cs-CZ" dirty="0"/>
              <a:t>=</a:t>
            </a:r>
            <a:r>
              <a:rPr lang="cs-CZ" altLang="cs-CZ" dirty="0"/>
              <a:t> </a:t>
            </a:r>
            <a:r>
              <a:rPr lang="en-US" altLang="cs-CZ" dirty="0" err="1"/>
              <a:t>view&amp;id</a:t>
            </a:r>
            <a:r>
              <a:rPr lang="en-US" altLang="cs-CZ" dirty="0"/>
              <a:t>=158&amp;Itemid=48</a:t>
            </a:r>
            <a:endParaRPr lang="cs-CZ" alt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333375"/>
            <a:ext cx="2217440" cy="755650"/>
          </a:xfrm>
          <a:solidFill>
            <a:srgbClr val="FFFF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ANOTACE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160463"/>
            <a:ext cx="7993062" cy="4572000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cs-CZ" sz="1600" dirty="0" smtClean="0"/>
          </a:p>
          <a:p>
            <a:pPr fontAlgn="auto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Times New Roman" pitchFamily="18" charset="0"/>
              </a:rPr>
              <a:t>Prezentace se týká verbální komunikace, soustřeďuje se na obecné poučení o jazyce – prostředku k dorozumívání a myšlení. Pozornost je věnována různým funkcím jazyka, podmínkám úspěšné komunikace a příčinám neúspěchu při  verbální komunikaci. 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Times New Roman" pitchFamily="18" charset="0"/>
              </a:rPr>
              <a:t>Výklad je doplněn otázkami, které systematizují probírané učivo, a úkoly, které aktivizují žáky k samostatné práci. 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Times New Roman" pitchFamily="18" charset="0"/>
              </a:rPr>
              <a:t>Na výklad navazuje další hodina, ve které bude více probráno téma – neverbální komunikace.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Times New Roman" pitchFamily="18" charset="0"/>
              </a:rPr>
              <a:t>Klíčová slova: verbální komunikace, jazyk, řeč, funkce jazyka, jazyky přirozené a umělé, úspěšná a neúspěšná verbální komunikace. </a:t>
            </a: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475656" y="512763"/>
            <a:ext cx="6192787" cy="755650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VERBÁLNÍ KOMUNIKACE</a:t>
            </a:r>
            <a:endParaRPr lang="cs-CZ" sz="3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 descr="http://farm4.staticflickr.com/3567/3676361977_ccdc2f8a2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1844675"/>
            <a:ext cx="4906962" cy="2914650"/>
          </a:xfrm>
          <a:prstGeom prst="rect">
            <a:avLst/>
          </a:prstGeom>
          <a:noFill/>
          <a:ln w="539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Rot="1" noChangeArrowheads="1"/>
          </p:cNvSpPr>
          <p:nvPr/>
        </p:nvSpPr>
        <p:spPr bwMode="auto">
          <a:xfrm>
            <a:off x="611188" y="188913"/>
            <a:ext cx="7489825" cy="719137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Verbální komunikace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07950" y="1052513"/>
            <a:ext cx="835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založena na používání slov určitého jazyka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být ústní i písemná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7431" y="1663700"/>
            <a:ext cx="871378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základní prostředek lidské komunikace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jím vyjádřit libovolnou informaci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vyvíjel se spolu s vývojem člověka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používáním se lidé odlišují od zvířat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850" y="3176588"/>
            <a:ext cx="8712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systém ustálených znaků a pravidel, jak je užívat, aby výsledkem byl smysluplný projev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si ho osvojujeme od dětství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slouží k dorozumívání a myšlení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komunikaci se užívá prostřednictvím řeči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cs typeface="+mn-cs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cs-CZ" dirty="0"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4888" y="5202238"/>
            <a:ext cx="2808287" cy="1322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Doplňte různá interpunkční znaménka a sledujte, jak se změní význam vět. 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95275" y="5216525"/>
            <a:ext cx="5540375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Popravit nelze propustit</a:t>
            </a:r>
          </a:p>
          <a:p>
            <a:pPr eaLnBrk="1" hangingPunct="1"/>
            <a:endParaRPr lang="cs-CZ" alt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 řekl žák není dobře připraven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07950" y="263595"/>
            <a:ext cx="8856663" cy="707886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Dokažte, že všechny informace z různých komunikačních zdrojů lze vyjádřit jazykem. Popište obrázek a určete komunikační situaci, ve které byl vytvořen.</a:t>
            </a:r>
            <a:endParaRPr lang="cs-CZ" altLang="cs-CZ" sz="20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24000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96838" y="776288"/>
            <a:ext cx="9012237" cy="329406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Světová kuchařská olympiáda se konala začátkem října 2012 v německém Erfurtu. Zúčastnilo se jí několik tisíc reprezentantů v oboru kuchař, cukrář a carving ze 35 zemí světa. </a:t>
            </a:r>
          </a:p>
          <a:p>
            <a:pPr eaLnBrk="1" hangingPunct="1"/>
            <a:endParaRPr lang="cs-CZ" altLang="cs-CZ" sz="5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kategorii A v přípravě studených a teplých pokrmů startoval za Hotelovou školu Mariánské Lázně učitel odborných předmětů Josef Kratochvíl, člen AKC ČR, držitel několika republikových a evropských ocenění.  Umístil se na vynikajícím 4. místě. Pro světovou olympiádu připravil např. srnčí hřbet v barevném pepři a bylinkách, jeřabinové koláčky s marinovanými šípky, </a:t>
            </a:r>
            <a:r>
              <a:rPr lang="cs-CZ" altLang="cs-CZ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poulard</a:t>
            </a:r>
            <a:r>
              <a:rPr lang="cs-CZ" altLang="cs-CZ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galantinu s macerovanou švestkou v portském víně s vlašskými ořechy a omáčkou </a:t>
            </a:r>
            <a:r>
              <a:rPr lang="cs-CZ" altLang="cs-CZ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champagne</a:t>
            </a:r>
            <a:r>
              <a:rPr lang="cs-CZ" altLang="cs-CZ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grilovaného candáta s hráškovým pyré s </a:t>
            </a:r>
            <a:r>
              <a:rPr lang="cs-CZ" altLang="cs-CZ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minitomaty</a:t>
            </a:r>
            <a:r>
              <a:rPr lang="cs-CZ" altLang="cs-CZ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anglickou slaninou, pěnou z medvědího česneku a šafránovou omáčkou.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692275" y="179388"/>
            <a:ext cx="58324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Čtvrtý nejlepší kuchař světa je z Tachova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925" y="4149725"/>
            <a:ext cx="8929688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TEXTEM</a:t>
            </a:r>
          </a:p>
          <a:p>
            <a:pPr>
              <a:defRPr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Shrňte fakta, která jsou z textu zřejmá.</a:t>
            </a: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Najděte na internetu, co znamenají pojmy: AKC ČR, carving, galantina.</a:t>
            </a: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Zjistěte, jestli je rozdíl ve významu slov marinování a macerování. </a:t>
            </a: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Popište recept na výrobu omáčky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champagne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Zjistěte, kde se oblast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Champagne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nachází a čím je všeobecně známá.</a:t>
            </a: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je účel napsání textu ?</a:t>
            </a: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titulek byste k textu doplnili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Rot="1" noChangeArrowheads="1"/>
          </p:cNvSpPr>
          <p:nvPr/>
        </p:nvSpPr>
        <p:spPr bwMode="auto">
          <a:xfrm>
            <a:off x="611188" y="188913"/>
            <a:ext cx="7489825" cy="719137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Funkce jazyka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5" y="1057275"/>
            <a:ext cx="88217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dorozumět se</a:t>
            </a:r>
            <a:r>
              <a:rPr lang="cs-CZ" altLang="cs-CZ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základní funkce řeči</a:t>
            </a:r>
          </a:p>
          <a:p>
            <a:pPr>
              <a:buFont typeface="Courier New" pitchFamily="49" charset="0"/>
              <a:buChar char="o"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předávat myšlenky </a:t>
            </a:r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souvisí s tím, že jazyk je nástrojem  </a:t>
            </a:r>
          </a:p>
          <a:p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myšlení - slova odpovídají pojmům – lidé v pojmech myslí </a:t>
            </a:r>
          </a:p>
          <a:p>
            <a:pPr>
              <a:buFont typeface="Courier New" pitchFamily="49" charset="0"/>
              <a:buChar char="o"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reprezentovat národ</a:t>
            </a:r>
            <a:r>
              <a:rPr lang="cs-CZ" altLang="cs-CZ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jazyk je prostředkem k tomu, jak </a:t>
            </a:r>
          </a:p>
          <a:p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se zařadit k určitému národu, společenské vrstvě	</a:t>
            </a:r>
          </a:p>
          <a:p>
            <a:pPr>
              <a:buFont typeface="Courier New" pitchFamily="49" charset="0"/>
              <a:buChar char="o"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 výzvovou funkci </a:t>
            </a:r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jazykem můžeme působit na jiné lidi  </a:t>
            </a:r>
          </a:p>
          <a:p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a ovlivnit jejich jednání</a:t>
            </a:r>
            <a:endParaRPr lang="cs-CZ" altLang="cs-CZ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 estetickou funkci  </a:t>
            </a:r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jazyk je prostředkem pro vytváření krásy ( básně, písně…) = využíváme jej v kultuře a umění</a:t>
            </a:r>
            <a:endParaRPr lang="cs-CZ" altLang="cs-CZ" sz="28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 agitační funkci </a:t>
            </a:r>
            <a:r>
              <a:rPr lang="cs-CZ" altLang="cs-CZ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jazykem můžeme někoho přesvědčit           a získat pro svůj záměr</a:t>
            </a:r>
            <a:endParaRPr lang="cs-CZ" altLang="cs-CZ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 citovou funkci </a:t>
            </a:r>
            <a:r>
              <a:rPr lang="cs-CZ" altLang="cs-CZ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cs-CZ" altLang="cs-CZ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jazykem vyjadřujeme pocity, přání, strach, působíme na druhé ( citoslovce, citově zabarvená slova)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Rot="1" noChangeArrowheads="1"/>
          </p:cNvSpPr>
          <p:nvPr/>
        </p:nvSpPr>
        <p:spPr bwMode="auto">
          <a:xfrm>
            <a:off x="611188" y="188913"/>
            <a:ext cx="7489825" cy="719137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jazyků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950" y="1628775"/>
            <a:ext cx="89281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jazyky přirozené  – běžně je používáme jako rodilí mluvčí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– prošly dlouhým vývojem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– mají zvukovou i grafickou podobu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– je jich více než 3 000 </a:t>
            </a:r>
          </a:p>
          <a:p>
            <a:pPr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 jazyky umělé – vznikly uměle k dorozumívání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– znaková řeč, vlajková abeceda, Morseova  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abeceda, značky v M, F, CH, esperanto, Java</a:t>
            </a:r>
            <a:r>
              <a:rPr lang="cs-CZ" sz="2400" dirty="0">
                <a:cs typeface="+mn-cs"/>
              </a:rPr>
              <a:t>	</a:t>
            </a:r>
          </a:p>
          <a:p>
            <a:pPr>
              <a:defRPr/>
            </a:pPr>
            <a:endParaRPr lang="cs-CZ" sz="2400" dirty="0">
              <a:cs typeface="+mn-cs"/>
            </a:endParaRPr>
          </a:p>
          <a:p>
            <a:pPr>
              <a:defRPr/>
            </a:pPr>
            <a:r>
              <a:rPr lang="cs-CZ" sz="2400" dirty="0">
                <a:cs typeface="+mn-cs"/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65625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555875" y="6165850"/>
            <a:ext cx="4968875" cy="646113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Ludwig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Zamenhof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polský židovský lékař,                    tvůrce esperanta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Rot="1" noChangeArrowheads="1"/>
          </p:cNvSpPr>
          <p:nvPr/>
        </p:nvSpPr>
        <p:spPr bwMode="auto">
          <a:xfrm>
            <a:off x="107504" y="188913"/>
            <a:ext cx="8857109" cy="719137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 úspěšné verbální komunikace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388" y="1109663"/>
            <a:ext cx="8964612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vyjadřovat se srozumitelně, logicky, jasně a stručně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zvolit vhodnou slovní zásobu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umět pracovat s hlasem 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(hlasitost, výška tónu, barva hlasu, intonace, citové zabarvení)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volit správné tempo řeči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používat přiměřená gesta – mimiku, práci rukou, oční kontakt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dodržovat přiměřenou vzdálenost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umět naslouchat partnerovi a přizpůsobit se mu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14813"/>
            <a:ext cx="32385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bální komunikace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2852A440-01A1-4942-A451-25FEE717B7A7}"/>
</file>

<file path=customXml/itemProps2.xml><?xml version="1.0" encoding="utf-8"?>
<ds:datastoreItem xmlns:ds="http://schemas.openxmlformats.org/officeDocument/2006/customXml" ds:itemID="{8E7A78F9-A140-43C3-8352-39A9C6E33C37}"/>
</file>

<file path=customXml/itemProps3.xml><?xml version="1.0" encoding="utf-8"?>
<ds:datastoreItem xmlns:ds="http://schemas.openxmlformats.org/officeDocument/2006/customXml" ds:itemID="{C69D45A8-332E-4DC4-89F7-71FDE58C0F50}"/>
</file>

<file path=docProps/app.xml><?xml version="1.0" encoding="utf-8"?>
<Properties xmlns="http://schemas.openxmlformats.org/officeDocument/2006/extended-properties" xmlns:vt="http://schemas.openxmlformats.org/officeDocument/2006/docPropsVTypes">
  <Template>Verbální komunikace</Template>
  <TotalTime>16</TotalTime>
  <Words>1267</Words>
  <Application>Microsoft Office PowerPoint</Application>
  <PresentationFormat>Předvádění na obrazovce (4:3)</PresentationFormat>
  <Paragraphs>155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Verbální komunikace</vt:lpstr>
      <vt:lpstr>Prezentace aplikace PowerPoint</vt:lpstr>
      <vt:lpstr>ANOTACE</vt:lpstr>
      <vt:lpstr>VERBÁLNÍ KOMUNIKACE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Verbální komunikace</dc:title>
  <dc:creator>Míra</dc:creator>
  <cp:lastModifiedBy>Míra</cp:lastModifiedBy>
  <cp:revision>3</cp:revision>
  <dcterms:created xsi:type="dcterms:W3CDTF">2013-08-18T18:42:23Z</dcterms:created>
  <dcterms:modified xsi:type="dcterms:W3CDTF">2013-09-27T12:39:02Z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