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7" r:id="rId1"/>
  </p:sldMasterIdLst>
  <p:notesMasterIdLst>
    <p:notesMasterId r:id="rId21"/>
  </p:notesMasterIdLst>
  <p:sldIdLst>
    <p:sldId id="313" r:id="rId2"/>
    <p:sldId id="324" r:id="rId3"/>
    <p:sldId id="315" r:id="rId4"/>
    <p:sldId id="296" r:id="rId5"/>
    <p:sldId id="281" r:id="rId6"/>
    <p:sldId id="276" r:id="rId7"/>
    <p:sldId id="307" r:id="rId8"/>
    <p:sldId id="279" r:id="rId9"/>
    <p:sldId id="306" r:id="rId10"/>
    <p:sldId id="311" r:id="rId11"/>
    <p:sldId id="304" r:id="rId12"/>
    <p:sldId id="319" r:id="rId13"/>
    <p:sldId id="321" r:id="rId14"/>
    <p:sldId id="322" r:id="rId15"/>
    <p:sldId id="325" r:id="rId16"/>
    <p:sldId id="316" r:id="rId17"/>
    <p:sldId id="320" r:id="rId18"/>
    <p:sldId id="323" r:id="rId19"/>
    <p:sldId id="301" r:id="rId20"/>
  </p:sldIdLst>
  <p:sldSz cx="9144000" cy="6858000" type="screen4x3"/>
  <p:notesSz cx="6858000" cy="9144000"/>
  <p:embeddedFontLst>
    <p:embeddedFont>
      <p:font typeface="Franklin Gothic Medium" pitchFamily="34" charset="0"/>
      <p:regular r:id="rId22"/>
      <p:italic r:id="rId23"/>
    </p:embeddedFont>
    <p:embeddedFont>
      <p:font typeface="Franklin Gothic Book" charset="0"/>
      <p:regular r:id="rId24"/>
      <p:italic r:id="rId25"/>
    </p:embeddedFont>
    <p:embeddedFont>
      <p:font typeface="Wingdings 2" pitchFamily="18" charset="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w Cen MT" charset="-18"/>
      <p:regular r:id="rId31"/>
      <p:bold r:id="rId32"/>
      <p:italic r:id="rId33"/>
      <p:boldItalic r:id="rId34"/>
    </p:embeddedFont>
    <p:embeddedFont>
      <p:font typeface="Arial Unicode MS" pitchFamily="34" charset="-128"/>
      <p:regular r:id="rId35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9053" autoAdjust="0"/>
  </p:normalViewPr>
  <p:slideViewPr>
    <p:cSldViewPr>
      <p:cViewPr>
        <p:scale>
          <a:sx n="60" d="100"/>
          <a:sy n="60" d="100"/>
        </p:scale>
        <p:origin x="-1560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fld id="{92849772-008F-4066-AFBC-C758905AB7C3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fld id="{5216D7C2-446B-4F83-A62C-CFE79C52F6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495215-3AC3-42DB-82A3-D43EB8489C9B}" type="slidenum">
              <a:rPr lang="cs-CZ" altLang="cs-CZ" sz="1200"/>
              <a:pPr algn="r"/>
              <a:t>1</a:t>
            </a:fld>
            <a:endParaRPr lang="cs-CZ" altLang="cs-CZ" sz="120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58" tIns="46529" rIns="93058" bIns="46529" anchor="b"/>
          <a:lstStyle/>
          <a:p>
            <a:pPr algn="r" defTabSz="930275"/>
            <a:fld id="{BC5C774F-7E95-45BE-A13D-CC0623E5F19E}" type="slidenum">
              <a:rPr lang="cs-CZ" altLang="cs-CZ" sz="1200"/>
              <a:pPr algn="r" defTabSz="930275"/>
              <a:t>1</a:t>
            </a:fld>
            <a:endParaRPr lang="cs-CZ" altLang="cs-CZ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58" tIns="46529" rIns="93058" bIns="46529"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DB66-1A2A-48BD-A68F-91A6F7A3F83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BE3BF-26EC-4581-8A07-D6C58466DB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5751-3FDB-4A52-A953-65FEA5CB2C2D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CF00-5637-4D37-99F4-8E3C9D050F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42CD-B865-4BC1-BDBC-B105AD15013A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0BC0-5EF4-42AC-83D6-FAC1AEE8A9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1514-5D6C-415A-B290-B2D05F47F6D0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222C-353F-4153-BD1C-1EFE08676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566C-65AC-41EB-8274-152352202C96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F591-766F-4080-801A-3842D7AF17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ED17-9E43-4BA6-B557-FC73AF54BDAC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307A-1673-4B49-9DB1-31ABFB87F0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092E-D608-4637-B46A-1296E32F024D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68EE-7BF3-474E-9877-634A9518A6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3887-86D1-4C87-B6FF-01D489FF96B3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E772-CDEB-4F21-94AF-3F2CA8291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3A45-885A-4953-BAF1-F79D52A7A62F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326A-32A9-4D85-BA60-0869538EE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5FDF-479A-42E0-9802-0B6F8B4EC01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3BFD-B292-4F29-97D8-0AABAF53F7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646C-F883-41F3-9F89-96D796D4C63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B2E7-DFB8-40B5-A869-879CFA8E10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377DA2B-16F5-4E75-959F-2DEA18CAD91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CE2E7-38E4-453C-A146-EFB4B8C924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18" r:id="rId4"/>
    <p:sldLayoutId id="2147483922" r:id="rId5"/>
    <p:sldLayoutId id="2147483917" r:id="rId6"/>
    <p:sldLayoutId id="2147483923" r:id="rId7"/>
    <p:sldLayoutId id="2147483924" r:id="rId8"/>
    <p:sldLayoutId id="2147483925" r:id="rId9"/>
    <p:sldLayoutId id="2147483916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6" name="Group 34"/>
          <p:cNvGraphicFramePr>
            <a:graphicFrameLocks noGrp="1"/>
          </p:cNvGraphicFramePr>
          <p:nvPr/>
        </p:nvGraphicFramePr>
        <p:xfrm>
          <a:off x="179388" y="1484313"/>
          <a:ext cx="8713787" cy="4822825"/>
        </p:xfrm>
        <a:graphic>
          <a:graphicData uri="http://schemas.openxmlformats.org/drawingml/2006/table">
            <a:tbl>
              <a:tblPr/>
              <a:tblGrid>
                <a:gridCol w="2058987"/>
                <a:gridCol w="6654800"/>
              </a:tblGrid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 školy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Hotelová škola Mariánské Lázně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Adresa školy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Komenského 449/6, 353 01 Mariánské Lázně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projektu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CZ.1.07/1.5.00/34.0970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DUMu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VY_32_INOVACE_HT-ČJK1- 03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Český jazyk a komunikace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Neverbální komunikace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Miroslav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Šudřich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Metodický popis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(anotace)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400" b="1" dirty="0" smtClean="0">
                          <a:latin typeface="Times New Roman" pitchFamily="18" charset="0"/>
                          <a:cs typeface="Times New Roman" panose="02020603050405020304" pitchFamily="18" charset="0"/>
                        </a:rPr>
                        <a:t>Prezentace se týká výkladu o neverbální komunikaci. Soustřeďuje se především na její druhy, které vysvětluje  za pomoci obrazového materiálu. Cílem prezentace je naučit žáky umět se vyjadřovat beze slov a pochopit důležitost neverbální komunikace v běžném životě.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6" name="Obdélník 1"/>
          <p:cNvSpPr>
            <a:spLocks noChangeArrowheads="1"/>
          </p:cNvSpPr>
          <p:nvPr/>
        </p:nvSpPr>
        <p:spPr bwMode="auto">
          <a:xfrm>
            <a:off x="250825" y="6381750"/>
            <a:ext cx="8713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1200" i="1">
                <a:latin typeface="Times New Roman" pitchFamily="18" charset="0"/>
                <a:cs typeface="Times New Roman" pitchFamily="18" charset="0"/>
              </a:rPr>
              <a:t>Tento program je spolufinancovaný Evropským sociálním fondem a státním rozpočtem České republiky</a:t>
            </a:r>
            <a:r>
              <a:rPr lang="cs-CZ" altLang="cs-CZ" sz="1200" i="1"/>
              <a:t>.</a:t>
            </a:r>
            <a:endParaRPr lang="cs-CZ" altLang="cs-CZ" sz="1200"/>
          </a:p>
        </p:txBody>
      </p:sp>
      <p:pic>
        <p:nvPicPr>
          <p:cNvPr id="14367" name="Picture 32" descr="HS-logo_větš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29698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3" descr="E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5888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9225" y="188913"/>
            <a:ext cx="4506913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při podávání ruky: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49225" y="2565400"/>
            <a:ext cx="89947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dlaň – podáváme svisle, rovně (ruka je suchá a čistá)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ruka je podél těla</a:t>
            </a:r>
          </a:p>
          <a:p>
            <a:pPr marL="457200" indent="-457200">
              <a:buFontTx/>
              <a:buAutoNum type="arabicParenR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pohled tváří v tvář – díváme se zpříma do očí partnera (ne vyzývavě)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 trvá 2 – 3 sek.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volíme příjemný výraz 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 úsměvem na tváři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5300663"/>
            <a:ext cx="34020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79388" y="779463"/>
            <a:ext cx="89646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 b="1">
                <a:latin typeface="Times New Roman" pitchFamily="18" charset="0"/>
                <a:cs typeface="Times New Roman" pitchFamily="18" charset="0"/>
              </a:rPr>
              <a:t>stisk při podání ruky:</a:t>
            </a: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220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altLang="cs-CZ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velmi silný (drtič) </a:t>
            </a: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= vyjadřuje dominanci, agresivitu, nepřátelství</a:t>
            </a:r>
            <a:br>
              <a:rPr lang="cs-CZ" altLang="cs-CZ" sz="220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altLang="cs-CZ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slabý ("leklá ryba") </a:t>
            </a: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 =nevyrovnaná osoba, nejistá, nerozhodná, </a:t>
            </a:r>
          </a:p>
          <a:p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                                         nemá nechuť komunikovat</a:t>
            </a:r>
          </a:p>
          <a:p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altLang="cs-CZ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pevný</a:t>
            </a:r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 – střední stisk = jistota, spolehlivost, ochota se seznámit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644900"/>
            <a:ext cx="5476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délník 1"/>
          <p:cNvSpPr>
            <a:spLocks noChangeArrowheads="1"/>
          </p:cNvSpPr>
          <p:nvPr/>
        </p:nvSpPr>
        <p:spPr bwMode="auto">
          <a:xfrm>
            <a:off x="250825" y="115888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Postoj těla</a:t>
            </a:r>
            <a:endParaRPr lang="cs-CZ" altLang="cs-CZ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663" y="741363"/>
            <a:ext cx="88709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vypovídá o nás hodně při komunikaci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všímáme si pozice rukou, nohou, hlavy, směru natočení částí těla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 se tak poznat, jsme-li v napětí nebo uvolnění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tak vyjádřit např. jistotu, sebevědomí, přátelství nebo agresi, strach 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(schoulený postoj), vztah k osobě, se kterou komunikujeme</a:t>
            </a:r>
            <a:r>
              <a:rPr lang="cs-CZ" sz="2000" dirty="0">
                <a:cs typeface="+mn-cs"/>
              </a:rPr>
              <a:t>	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cs-CZ" sz="2000" dirty="0">
              <a:cs typeface="+mn-cs"/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116013" y="6280150"/>
            <a:ext cx="6551612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Co vyjadřuje postoj většiny osob na obrázku ?</a:t>
            </a:r>
          </a:p>
        </p:txBody>
      </p:sp>
      <p:pic>
        <p:nvPicPr>
          <p:cNvPr id="1026" name="Picture 2" descr="B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9850"/>
            <a:ext cx="37846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4179888"/>
            <a:ext cx="39211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086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4337050" y="620713"/>
            <a:ext cx="4699000" cy="7699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99FFC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Rozeberte vztah osob na obrázku podle jejich držení těla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39750" y="5516563"/>
            <a:ext cx="3797300" cy="76993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200">
                <a:latin typeface="Times New Roman" pitchFamily="18" charset="0"/>
                <a:cs typeface="Times New Roman" pitchFamily="18" charset="0"/>
              </a:rPr>
              <a:t>Podle postoje ženy zkuste odhadnout, co by mohla říkat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Rot="1" noChangeArrowheads="1"/>
          </p:cNvSpPr>
          <p:nvPr/>
        </p:nvSpPr>
        <p:spPr bwMode="auto">
          <a:xfrm>
            <a:off x="822325" y="188913"/>
            <a:ext cx="7350125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cs-CZ" sz="3600">
                <a:latin typeface="Times New Roman" pitchFamily="18" charset="0"/>
                <a:cs typeface="Times New Roman" pitchFamily="18" charset="0"/>
              </a:rPr>
              <a:t>Jak ještě komunikujeme beze slov ?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1108075"/>
            <a:ext cx="91440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různé typy abecedy ( prstová, vlajková, Morseova)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semafory a jiné světelné signály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piktogramy – grafické znaky, které nám něco obrazově sdělují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–  jsou dobře srozumitelné v různých jazycích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–  informují, navigují, zakazují, přikazují 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 např. dopravní značky, turistické značky v mapách, označení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různých prostor a místností). 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55975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213100"/>
            <a:ext cx="2986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797425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495675"/>
            <a:ext cx="1619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40200" y="549275"/>
            <a:ext cx="4795838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Dokážete rozpoznat všechny významy těchto piktogramů a vyluštit text v Morseově abecedě?</a:t>
            </a:r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573088" y="6021388"/>
            <a:ext cx="7454900" cy="461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b="1">
                <a:solidFill>
                  <a:srgbClr val="262699"/>
                </a:solidFill>
                <a:ea typeface="Arial Unicode MS" pitchFamily="34" charset="-128"/>
                <a:cs typeface="Arial Unicode MS" pitchFamily="34" charset="-128"/>
              </a:rPr>
              <a:t>.--- / … / - / . //   -../ --- / … / - //  -.. / --- / -… / .-. / .. /// 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5900"/>
            <a:ext cx="67691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6575"/>
            <a:ext cx="3924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1575" y="2565400"/>
            <a:ext cx="9175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500438"/>
            <a:ext cx="2419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2565400"/>
            <a:ext cx="2419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1557338"/>
            <a:ext cx="28813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" y="1489075"/>
            <a:ext cx="1000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54275" y="3500438"/>
            <a:ext cx="892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 noRot="1" noChangeArrowheads="1"/>
          </p:cNvSpPr>
          <p:nvPr/>
        </p:nvSpPr>
        <p:spPr bwMode="auto">
          <a:xfrm>
            <a:off x="395288" y="188913"/>
            <a:ext cx="3535362" cy="719137"/>
          </a:xfrm>
          <a:prstGeom prst="rect">
            <a:avLst/>
          </a:prstGeom>
          <a:solidFill>
            <a:srgbClr val="7030A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cs-CZ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Otázky a úkoly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925" y="1125538"/>
            <a:ext cx="91090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Umíte vysvětlit, proč se v pravěku nepoužívala nejdřív verbální komunikace ?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důvěřujeme spíše neverbální komunikaci než verbální ?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 gesta používáte často ve škole ?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Dokážete odhadnout, které národy nejvíce a nejméně gestikulují ?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Setkali jste se v zahraniční s odlišným chápáním nějakého gesta ?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pomocí gest a mimiky se pokuste vyjádřit to, co jste dostali napsáno od učitele na kartičce.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Znáte nějaká pravidla o tom, kdo první podává ruku ?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Najděte informace o okolnostech objevu Morseovy abecedy a o jejím</a:t>
            </a:r>
          </a:p>
          <a:p>
            <a:pPr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vynálezci.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Uveďte příklady, kdy je vhodnější vyjádřit se spíše piktogramem než jazykem.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může být příčinou neúspěchu v neverbální komunikaci ?</a:t>
            </a:r>
          </a:p>
          <a:p>
            <a:pPr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cs-CZ" sz="2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30722" name="Obdélník 10"/>
          <p:cNvSpPr>
            <a:spLocks noChangeArrowheads="1"/>
          </p:cNvSpPr>
          <p:nvPr/>
        </p:nvSpPr>
        <p:spPr bwMode="auto">
          <a:xfrm>
            <a:off x="0" y="1700213"/>
            <a:ext cx="9036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http://www.geteasyway.com/Article/ViewArticle.aspx?8VCHchlTEnk= [online]. [cit. 17.7.2013]. Dostupný na WWW: http://www.geteasyway.com/images/BL2.jpg</a:t>
            </a:r>
            <a:endParaRPr lang="cs-CZ" altLang="cs-CZ"/>
          </a:p>
        </p:txBody>
      </p:sp>
      <p:sp>
        <p:nvSpPr>
          <p:cNvPr id="30723" name="Obdélník 11"/>
          <p:cNvSpPr>
            <a:spLocks noChangeArrowheads="1"/>
          </p:cNvSpPr>
          <p:nvPr/>
        </p:nvSpPr>
        <p:spPr bwMode="auto">
          <a:xfrm>
            <a:off x="34925" y="48815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http://www.braintools.cz/8-aspektu-neverbalni-komunikace.htm#.UeZYE42-18E [online]. [cit. 17.7.2013]. Dostupný na WWW: http://www.braintools.cz/pool/vzor/upload/friendy1.jpg</a:t>
            </a:r>
            <a:r>
              <a:rPr lang="cs-CZ" altLang="cs-CZ"/>
              <a:t>   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30724" name="Obdélník 13"/>
          <p:cNvSpPr>
            <a:spLocks noChangeArrowheads="1"/>
          </p:cNvSpPr>
          <p:nvPr/>
        </p:nvSpPr>
        <p:spPr bwMode="auto">
          <a:xfrm>
            <a:off x="36513" y="2636838"/>
            <a:ext cx="8856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PIVEN, Ivan. http://www.flickr.com [online]. [cit. 17.7.2013]. Dostupný na WWW: http://www.flickr.com/photos/carlonte/4039216901/</a:t>
            </a:r>
          </a:p>
        </p:txBody>
      </p:sp>
      <p:sp>
        <p:nvSpPr>
          <p:cNvPr id="30725" name="Obdélník 15"/>
          <p:cNvSpPr>
            <a:spLocks noChangeArrowheads="1"/>
          </p:cNvSpPr>
          <p:nvPr/>
        </p:nvSpPr>
        <p:spPr bwMode="auto">
          <a:xfrm>
            <a:off x="25400" y="3297238"/>
            <a:ext cx="8856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http://www.geteasyway.com/Article/ViewArticle.aspx?8VCHchlTEnk= [online]. [cit. 17.7.2013]. Dostupný na WWW: http://www.geteasyway.com/images/BL3.jpg</a:t>
            </a:r>
            <a:endParaRPr lang="cs-CZ" altLang="cs-CZ"/>
          </a:p>
        </p:txBody>
      </p:sp>
      <p:sp>
        <p:nvSpPr>
          <p:cNvPr id="30726" name="Obdélník 18"/>
          <p:cNvSpPr>
            <a:spLocks noChangeArrowheads="1"/>
          </p:cNvSpPr>
          <p:nvPr/>
        </p:nvSpPr>
        <p:spPr bwMode="auto">
          <a:xfrm>
            <a:off x="26988" y="4222750"/>
            <a:ext cx="9072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http://www.pixmac.cz [online]. [cit. 17.7.2013]. Dostupný na WWW: http://www.pixmac.cz/fotka/gesta+rukou/000012424937</a:t>
            </a:r>
            <a:endParaRPr lang="cs-CZ" altLang="cs-CZ"/>
          </a:p>
        </p:txBody>
      </p:sp>
      <p:sp>
        <p:nvSpPr>
          <p:cNvPr id="30727" name="Obdélník 2"/>
          <p:cNvSpPr>
            <a:spLocks noChangeArrowheads="1"/>
          </p:cNvSpPr>
          <p:nvPr/>
        </p:nvSpPr>
        <p:spPr bwMode="auto">
          <a:xfrm>
            <a:off x="-36513" y="1054100"/>
            <a:ext cx="928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http://inovacnipodnikani.cz/aktuality/?id=825 [online]. [cit. 17.7.2013]. Dostupný na WWW: http://inovacnipodnikani.cz/userfiles/</a:t>
            </a:r>
            <a:r>
              <a:rPr lang="cs-CZ" altLang="cs-CZ"/>
              <a:t> </a:t>
            </a:r>
            <a:r>
              <a:rPr lang="pt-BR" altLang="cs-CZ"/>
              <a:t>image</a:t>
            </a:r>
            <a:r>
              <a:rPr lang="cs-CZ" altLang="cs-CZ"/>
              <a:t> </a:t>
            </a:r>
            <a:r>
              <a:rPr lang="pt-BR" altLang="cs-CZ"/>
              <a:t>/detekce</a:t>
            </a:r>
            <a:r>
              <a:rPr lang="cs-CZ" altLang="cs-CZ"/>
              <a:t> </a:t>
            </a:r>
            <a:r>
              <a:rPr lang="pt-BR" altLang="cs-CZ"/>
              <a:t>.jpg</a:t>
            </a:r>
            <a:endParaRPr lang="cs-CZ" altLang="cs-CZ"/>
          </a:p>
        </p:txBody>
      </p:sp>
      <p:sp>
        <p:nvSpPr>
          <p:cNvPr id="30728" name="Obdélník 9"/>
          <p:cNvSpPr>
            <a:spLocks noChangeArrowheads="1"/>
          </p:cNvSpPr>
          <p:nvPr/>
        </p:nvSpPr>
        <p:spPr bwMode="auto">
          <a:xfrm>
            <a:off x="34925" y="5805488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 </a:t>
            </a:r>
            <a:r>
              <a:rPr lang="pt-BR" altLang="cs-CZ" i="1"/>
              <a:t>http://www.mojebetynka.cz</a:t>
            </a:r>
            <a:r>
              <a:rPr lang="pt-BR" altLang="cs-CZ"/>
              <a:t> [online]. [cit. 17.7.2013]. Dostupný na WWW: http://www.mojebetynka.cz/data/2008/05/76vyska.jpg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délník 5"/>
          <p:cNvSpPr>
            <a:spLocks noChangeArrowheads="1"/>
          </p:cNvSpPr>
          <p:nvPr/>
        </p:nvSpPr>
        <p:spPr bwMode="auto">
          <a:xfrm>
            <a:off x="107950" y="3154363"/>
            <a:ext cx="8856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http://www.braintools.cz/8-aspektu-neverbalni-komunikace.</a:t>
            </a:r>
            <a:r>
              <a:rPr lang="cs-CZ" altLang="cs-CZ"/>
              <a:t> </a:t>
            </a:r>
            <a:r>
              <a:rPr lang="pt-BR" altLang="cs-CZ"/>
              <a:t>htm#.UebdKY2-18G [online]. [cit. 17.7.2013]. Dostupný na WWW: http:</a:t>
            </a:r>
            <a:r>
              <a:rPr lang="cs-CZ" altLang="cs-CZ"/>
              <a:t> </a:t>
            </a:r>
            <a:r>
              <a:rPr lang="pt-BR" altLang="cs-CZ"/>
              <a:t>//www.</a:t>
            </a:r>
            <a:r>
              <a:rPr lang="cs-CZ" altLang="cs-CZ"/>
              <a:t> </a:t>
            </a:r>
            <a:r>
              <a:rPr lang="pt-BR" altLang="cs-CZ"/>
              <a:t>braintools</a:t>
            </a:r>
            <a:r>
              <a:rPr lang="cs-CZ" altLang="cs-CZ"/>
              <a:t> </a:t>
            </a:r>
            <a:r>
              <a:rPr lang="pt-BR" altLang="cs-CZ"/>
              <a:t>.cz</a:t>
            </a:r>
            <a:r>
              <a:rPr lang="cs-CZ" altLang="cs-CZ"/>
              <a:t> </a:t>
            </a:r>
            <a:r>
              <a:rPr lang="pt-BR" altLang="cs-CZ"/>
              <a:t>/pool/vzor/upload/pichandshake.jpg</a:t>
            </a:r>
            <a:endParaRPr lang="cs-CZ" altLang="cs-CZ"/>
          </a:p>
        </p:txBody>
      </p:sp>
      <p:sp>
        <p:nvSpPr>
          <p:cNvPr id="31746" name="Obdélník 8"/>
          <p:cNvSpPr>
            <a:spLocks noChangeArrowheads="1"/>
          </p:cNvSpPr>
          <p:nvPr/>
        </p:nvSpPr>
        <p:spPr bwMode="auto">
          <a:xfrm>
            <a:off x="107950" y="-26988"/>
            <a:ext cx="8856663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 </a:t>
            </a:r>
            <a:r>
              <a:rPr lang="pt-BR" altLang="cs-CZ" i="1"/>
              <a:t>http://hobby.blesk.cz/clanek/hobby-dum-a-byt/156196/je-lepsi-bydleni-ve-meste-nebo-na-venkove.html</a:t>
            </a:r>
            <a:r>
              <a:rPr lang="pt-BR" altLang="cs-CZ"/>
              <a:t> [online]. [cit. 17.7.2013]. Dostupný na WWW: http://img.blesk.cz/img/1/full/972946-img-laska-par-leto-muz-zena-partner-more-plaz-objeti.jpg</a:t>
            </a:r>
            <a:endParaRPr lang="cs-CZ" altLang="cs-CZ"/>
          </a:p>
        </p:txBody>
      </p:sp>
      <p:sp>
        <p:nvSpPr>
          <p:cNvPr id="31747" name="Obdélník 14"/>
          <p:cNvSpPr>
            <a:spLocks noChangeArrowheads="1"/>
          </p:cNvSpPr>
          <p:nvPr/>
        </p:nvSpPr>
        <p:spPr bwMode="auto">
          <a:xfrm>
            <a:off x="79375" y="2276475"/>
            <a:ext cx="9101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 </a:t>
            </a:r>
            <a:r>
              <a:rPr lang="pt-BR" altLang="cs-CZ" i="1"/>
              <a:t>http://vie-scolaire.ac-amiens.fr/spip.php?</a:t>
            </a:r>
            <a:r>
              <a:rPr lang="cs-CZ" altLang="cs-CZ" i="1"/>
              <a:t> </a:t>
            </a:r>
            <a:r>
              <a:rPr lang="pt-BR" altLang="cs-CZ" i="1"/>
              <a:t>article53</a:t>
            </a:r>
            <a:r>
              <a:rPr lang="cs-CZ" altLang="cs-CZ" i="1"/>
              <a:t> =</a:t>
            </a:r>
            <a:r>
              <a:rPr lang="pt-BR" altLang="cs-CZ" i="1"/>
              <a:t>&amp;lang</a:t>
            </a:r>
            <a:r>
              <a:rPr lang="cs-CZ" altLang="cs-CZ" i="1"/>
              <a:t> </a:t>
            </a:r>
          </a:p>
          <a:p>
            <a:r>
              <a:rPr lang="pt-BR" altLang="cs-CZ"/>
              <a:t>[online]. </a:t>
            </a:r>
            <a:r>
              <a:rPr lang="cs-CZ" altLang="cs-CZ"/>
              <a:t> </a:t>
            </a:r>
            <a:r>
              <a:rPr lang="pt-BR" altLang="cs-CZ"/>
              <a:t>[cit. 17.7.2013]. Dostupný na WWW: http://vie-scolaire.ac-amiens.fr/sites/vie-scolaire.ac-amiens.fr/local/cache-vignettes/L133xH75/poignees_de_mains-2-1c491.jpg</a:t>
            </a:r>
            <a:endParaRPr lang="cs-CZ" altLang="cs-CZ"/>
          </a:p>
        </p:txBody>
      </p:sp>
      <p:sp>
        <p:nvSpPr>
          <p:cNvPr id="31748" name="Obdélník 2"/>
          <p:cNvSpPr>
            <a:spLocks noChangeArrowheads="1"/>
          </p:cNvSpPr>
          <p:nvPr/>
        </p:nvSpPr>
        <p:spPr bwMode="auto">
          <a:xfrm>
            <a:off x="107950" y="1125538"/>
            <a:ext cx="872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https://commons.wikimedia.org [online]. [cit. 17.7.2013]. Dostupný na WWW: https://upload.wikimedia.org/wikipedia/commons/thumb/</a:t>
            </a:r>
            <a:r>
              <a:rPr lang="cs-CZ" altLang="cs-CZ"/>
              <a:t> </a:t>
            </a:r>
            <a:r>
              <a:rPr lang="pt-BR" altLang="cs-CZ"/>
              <a:t>5/59/Dental_surgery_aboard_USS_Eisenhower%2C_January_1990.JPEG/401px-Dental_surgery_aboard_USS_Eisenhower%2C_January_1990.JPEG</a:t>
            </a:r>
            <a:endParaRPr lang="cs-CZ" altLang="cs-CZ"/>
          </a:p>
        </p:txBody>
      </p:sp>
      <p:sp>
        <p:nvSpPr>
          <p:cNvPr id="31749" name="Obdélník 6"/>
          <p:cNvSpPr>
            <a:spLocks noChangeArrowheads="1"/>
          </p:cNvSpPr>
          <p:nvPr/>
        </p:nvSpPr>
        <p:spPr bwMode="auto">
          <a:xfrm>
            <a:off x="109538" y="4954588"/>
            <a:ext cx="90344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http://makeupandbeauty.com/attractive-body-language/ [online]. [cit. 18.7.2013]. Dostupný na WWW: http://makeupandbeauty.com/wp-content/uploads/2011/04/Body+language.jpg</a:t>
            </a:r>
            <a:endParaRPr lang="cs-CZ" altLang="cs-CZ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876925"/>
            <a:ext cx="92440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Obdélník 1"/>
          <p:cNvSpPr>
            <a:spLocks noChangeArrowheads="1"/>
          </p:cNvSpPr>
          <p:nvPr/>
        </p:nvSpPr>
        <p:spPr bwMode="auto">
          <a:xfrm>
            <a:off x="79375" y="4017963"/>
            <a:ext cx="9101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</a:t>
            </a:r>
            <a:r>
              <a:rPr lang="cs-CZ" altLang="cs-CZ"/>
              <a:t> </a:t>
            </a:r>
            <a:r>
              <a:rPr lang="pt-BR" altLang="cs-CZ"/>
              <a:t> NEUVEDEN. </a:t>
            </a:r>
            <a:r>
              <a:rPr lang="pt-BR" altLang="cs-CZ" i="1"/>
              <a:t>http://www.geteasyway.com/Article/ViewArticle.</a:t>
            </a:r>
            <a:r>
              <a:rPr lang="cs-CZ" altLang="cs-CZ" i="1"/>
              <a:t> </a:t>
            </a:r>
            <a:r>
              <a:rPr lang="pt-BR" altLang="cs-CZ" i="1"/>
              <a:t>aspx?</a:t>
            </a:r>
            <a:r>
              <a:rPr lang="cs-CZ" altLang="cs-CZ" i="1"/>
              <a:t> </a:t>
            </a:r>
            <a:r>
              <a:rPr lang="pt-BR" altLang="cs-CZ" i="1"/>
              <a:t>8VCHchl</a:t>
            </a:r>
            <a:r>
              <a:rPr lang="cs-CZ" altLang="cs-CZ" i="1"/>
              <a:t> </a:t>
            </a:r>
            <a:r>
              <a:rPr lang="pt-BR" altLang="cs-CZ" i="1"/>
              <a:t>TEnk</a:t>
            </a:r>
            <a:r>
              <a:rPr lang="cs-CZ" altLang="cs-CZ" i="1"/>
              <a:t> </a:t>
            </a:r>
            <a:r>
              <a:rPr lang="pt-BR" altLang="cs-CZ" i="1"/>
              <a:t>=</a:t>
            </a:r>
            <a:r>
              <a:rPr lang="pt-BR" altLang="cs-CZ"/>
              <a:t> [online]. [cit. 23.7.2013]. Dostupný na WWW: http://www.geteasyway.com</a:t>
            </a:r>
            <a:r>
              <a:rPr lang="cs-CZ" altLang="cs-CZ"/>
              <a:t> </a:t>
            </a:r>
            <a:r>
              <a:rPr lang="pt-BR" altLang="cs-CZ"/>
              <a:t>/</a:t>
            </a:r>
            <a:r>
              <a:rPr lang="cs-CZ" altLang="cs-CZ"/>
              <a:t> </a:t>
            </a:r>
            <a:r>
              <a:rPr lang="pt-BR" altLang="cs-CZ"/>
              <a:t>images</a:t>
            </a:r>
            <a:r>
              <a:rPr lang="cs-CZ" altLang="cs-CZ"/>
              <a:t> </a:t>
            </a:r>
            <a:r>
              <a:rPr lang="pt-BR" altLang="cs-CZ"/>
              <a:t>/BL1.jpg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délník 9"/>
          <p:cNvSpPr>
            <a:spLocks noChangeArrowheads="1"/>
          </p:cNvSpPr>
          <p:nvPr/>
        </p:nvSpPr>
        <p:spPr bwMode="auto">
          <a:xfrm>
            <a:off x="174625" y="942975"/>
            <a:ext cx="878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 </a:t>
            </a:r>
            <a:r>
              <a:rPr lang="pt-BR" altLang="cs-CZ" i="1"/>
              <a:t>http://www.dopravniznaceni.com/Upravujici-prednost.html</a:t>
            </a:r>
            <a:r>
              <a:rPr lang="pt-BR" altLang="cs-CZ"/>
              <a:t> [online]. [cit. 23.7.2013]. Dostupný na WWW: http://dopravniznaceni.wbs.cz/znacky/znacky_upravujici_prednost.gif</a:t>
            </a:r>
            <a:endParaRPr lang="cs-CZ" altLang="cs-CZ"/>
          </a:p>
        </p:txBody>
      </p:sp>
      <p:sp>
        <p:nvSpPr>
          <p:cNvPr id="32770" name="Obdélník 11"/>
          <p:cNvSpPr>
            <a:spLocks noChangeArrowheads="1"/>
          </p:cNvSpPr>
          <p:nvPr/>
        </p:nvSpPr>
        <p:spPr bwMode="auto">
          <a:xfrm>
            <a:off x="179388" y="2927350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http://www.ivelo.cz/sluzby-zabava/stahuj/redakce/98/ [online]. [cit. 18.7.2013]. Dostupný na WWW: http://www.ivelo.cz/download/98_nahled2.jpg</a:t>
            </a:r>
            <a:endParaRPr lang="cs-CZ" altLang="cs-CZ"/>
          </a:p>
        </p:txBody>
      </p:sp>
      <p:sp>
        <p:nvSpPr>
          <p:cNvPr id="32771" name="Obdélník 12"/>
          <p:cNvSpPr>
            <a:spLocks noChangeArrowheads="1"/>
          </p:cNvSpPr>
          <p:nvPr/>
        </p:nvSpPr>
        <p:spPr bwMode="auto">
          <a:xfrm>
            <a:off x="179388" y="3573463"/>
            <a:ext cx="8763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http://www.fotosearch.com/photos-images/sos.html [online]. [cit. 18.7.2013]. Dostupný na WWW: http://sr.photos3.fotosearch.com/bthumb/CSP/CSP399/k3997543.jpg</a:t>
            </a:r>
            <a:endParaRPr lang="cs-CZ" altLang="cs-CZ"/>
          </a:p>
        </p:txBody>
      </p:sp>
      <p:sp>
        <p:nvSpPr>
          <p:cNvPr id="32772" name="Obdélník 13"/>
          <p:cNvSpPr>
            <a:spLocks noChangeArrowheads="1"/>
          </p:cNvSpPr>
          <p:nvPr/>
        </p:nvSpPr>
        <p:spPr bwMode="auto">
          <a:xfrm>
            <a:off x="179388" y="4508500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http://www.oldgrav.com/page9.php [online]. [cit. 18.7.2013]. Dostupný na WWW: http://www.oldgrav.com/attachments/Image/wzoryp.jpg</a:t>
            </a:r>
            <a:endParaRPr lang="cs-CZ" altLang="cs-CZ"/>
          </a:p>
        </p:txBody>
      </p:sp>
      <p:sp>
        <p:nvSpPr>
          <p:cNvPr id="32773" name="Obdélník 2"/>
          <p:cNvSpPr>
            <a:spLocks noChangeArrowheads="1"/>
          </p:cNvSpPr>
          <p:nvPr/>
        </p:nvSpPr>
        <p:spPr bwMode="auto">
          <a:xfrm>
            <a:off x="107950" y="5229225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 http://www.tabor.atcresler.cz/oddilovy-program.html [online]. [cit. 18.7.2013]. Dostupný na WWW: http://www.tabor.atcresler.cz/images/oddilovy_program/Morseovka.jpg</a:t>
            </a:r>
            <a:endParaRPr lang="cs-CZ" altLang="cs-CZ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525"/>
            <a:ext cx="88392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Obdélník 1"/>
          <p:cNvSpPr>
            <a:spLocks noChangeArrowheads="1"/>
          </p:cNvSpPr>
          <p:nvPr/>
        </p:nvSpPr>
        <p:spPr bwMode="auto">
          <a:xfrm>
            <a:off x="201613" y="1928813"/>
            <a:ext cx="8691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cs-CZ"/>
              <a:t>AUTOR NEUVEDEN. </a:t>
            </a:r>
            <a:r>
              <a:rPr lang="pt-BR" altLang="cs-CZ" i="1"/>
              <a:t>http://www.dopravniznaceni.com/Upravujici-prednost.html</a:t>
            </a:r>
            <a:r>
              <a:rPr lang="pt-BR" altLang="cs-CZ"/>
              <a:t> [online]. [cit. 23.7.2013]. Dostupný na WWW: http://dopravniznaceni.wbs.cz/znacky/znacky_upravujici_prednost.gif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33794" name="Obdélník 3"/>
          <p:cNvSpPr>
            <a:spLocks noChangeArrowheads="1"/>
          </p:cNvSpPr>
          <p:nvPr/>
        </p:nvSpPr>
        <p:spPr bwMode="auto">
          <a:xfrm>
            <a:off x="185738" y="981075"/>
            <a:ext cx="877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ADÁMKOVÁ, Petra a kol. </a:t>
            </a:r>
            <a:r>
              <a:rPr lang="cs-CZ" altLang="cs-CZ" i="1"/>
              <a:t>Český jazyka a komunikace pro střední školy</a:t>
            </a:r>
            <a:r>
              <a:rPr lang="cs-CZ" altLang="cs-CZ"/>
              <a:t>. Brno: Didaktis, 2010, ISBN 978-80-7358-168-8.</a:t>
            </a:r>
          </a:p>
        </p:txBody>
      </p:sp>
      <p:sp>
        <p:nvSpPr>
          <p:cNvPr id="33795" name="Obdélník 4"/>
          <p:cNvSpPr>
            <a:spLocks noChangeArrowheads="1"/>
          </p:cNvSpPr>
          <p:nvPr/>
        </p:nvSpPr>
        <p:spPr bwMode="auto">
          <a:xfrm>
            <a:off x="190500" y="1627188"/>
            <a:ext cx="8774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HOFFMANNOVÁ, Jana a kol. </a:t>
            </a:r>
            <a:r>
              <a:rPr lang="cs-CZ" altLang="cs-CZ" i="1"/>
              <a:t>Komunikace a sloh</a:t>
            </a:r>
            <a:r>
              <a:rPr lang="cs-CZ" altLang="cs-CZ"/>
              <a:t>. Plzeň: Fraus, 2009,</a:t>
            </a:r>
          </a:p>
          <a:p>
            <a:r>
              <a:rPr lang="cs-CZ" altLang="cs-CZ"/>
              <a:t> ISBN 978-80-7238-780-9.</a:t>
            </a:r>
          </a:p>
        </p:txBody>
      </p:sp>
      <p:sp>
        <p:nvSpPr>
          <p:cNvPr id="33796" name="Obdélník 5"/>
          <p:cNvSpPr>
            <a:spLocks noChangeArrowheads="1"/>
          </p:cNvSpPr>
          <p:nvPr/>
        </p:nvSpPr>
        <p:spPr bwMode="auto">
          <a:xfrm>
            <a:off x="215900" y="2276475"/>
            <a:ext cx="846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MARTINEC, Ivo a kol. </a:t>
            </a:r>
            <a:r>
              <a:rPr lang="cs-CZ" altLang="cs-CZ" i="1"/>
              <a:t>Český jazyk pro střední odborné školy a střední odborná učiliště</a:t>
            </a:r>
            <a:r>
              <a:rPr lang="cs-CZ" altLang="cs-CZ"/>
              <a:t>. Plzeň: Fraus, 2013, ISBN 978-80-7238-875-2.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160463"/>
            <a:ext cx="7777162" cy="4572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</a:rPr>
              <a:t>Prezentace se týká výkladu o neverbální komunikaci. Soustřeďuje se především na její druhy, které 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</a:rPr>
              <a:t>vysvětluje     za pomoci obrazového materiálu. Cílem </a:t>
            </a:r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</a:rPr>
              <a:t>prezentace je naučit žáky umět se vyjadřovat beze slov a pochopit důležitost neverbální komunikace v běžném životě.  </a:t>
            </a:r>
            <a:endParaRPr lang="cs-CZ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cs-CZ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</a:rPr>
              <a:t>Výklad je doplněn otázkami, které systematizují probírané učivo, a úkoly, které aktivizují žáky k samostatné práci. Učitel si na kartičky připraví různá slova a situace, které se dají vyjádřit pomocí gest a mimiky.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cs-CZ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</a:rPr>
              <a:t>Na výklad navazuje hodina, ve které budou žáci plnit úkoly v pracovních listech. Zopakují si tak veškeré probrané učivo o komunikaci.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cs-CZ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</a:rPr>
              <a:t>Klíčová slova: neverbální komunikace, gesta, gestikulace, mimika, oční kontakt, doteky, podávání ruky, postoj těla, piktogramy.</a:t>
            </a:r>
            <a:endParaRPr lang="cs-CZ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914400" y="549275"/>
            <a:ext cx="2217738" cy="539750"/>
          </a:xfrm>
          <a:prstGeom prst="rect">
            <a:avLst/>
          </a:prstGeom>
          <a:solidFill>
            <a:srgbClr val="0070C0"/>
          </a:solidFill>
          <a:ln w="34925">
            <a:solidFill>
              <a:srgbClr val="FF3300"/>
            </a:solidFill>
            <a:miter lim="800000"/>
            <a:headEnd/>
            <a:tailEnd/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novacnipodnikani.cz/userfiles/image/detek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88913"/>
            <a:ext cx="48514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5435600" y="260350"/>
            <a:ext cx="3600450" cy="120015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NEVERBÁLNÍ</a:t>
            </a:r>
          </a:p>
          <a:p>
            <a:r>
              <a:rPr lang="cs-CZ" altLang="cs-CZ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KOMUNIKACE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724525" y="5027613"/>
            <a:ext cx="2447925" cy="1570037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Který obrázek nejlépe vystihuje vaši současnou náladu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 noRot="1" noChangeArrowheads="1"/>
          </p:cNvSpPr>
          <p:nvPr/>
        </p:nvSpPr>
        <p:spPr bwMode="auto">
          <a:xfrm>
            <a:off x="1546225" y="188913"/>
            <a:ext cx="5689600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cs-CZ" sz="4000">
                <a:latin typeface="Times New Roman" pitchFamily="18" charset="0"/>
                <a:cs typeface="Times New Roman" pitchFamily="18" charset="0"/>
              </a:rPr>
              <a:t>Neverbální  komunikace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1108075"/>
            <a:ext cx="9144000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to signály, které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beze slov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vysíláme do okolí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součástí dorozumívání - vyjadřujeme jimi své city, nálady, vztah k okolí nebo adresátovi sdělení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vznikla dřív než verbální komunikace, kterou zdůrazňuje a doplňuje 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např. gesty, pohyby rukou, postojem, výrazem tváře, pohledem do očí, 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dotykem, oblečením apod.</a:t>
            </a:r>
          </a:p>
          <a:p>
            <a:pPr>
              <a:defRPr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používáme ji denně a naprosto automaticky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(mnohdy si ji neuvědomujeme)</a:t>
            </a:r>
          </a:p>
          <a:p>
            <a:pPr>
              <a:defRPr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v rozporu s tím, co říkáme 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v tom případě lidé víc věří neverbálním projevům </a:t>
            </a:r>
          </a:p>
          <a:p>
            <a:pPr>
              <a:defRPr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hodně vázána na situaci, v níž probíhá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(malé děti, cizinci, nemocní lidé…)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cs-CZ" dirty="0">
              <a:cs typeface="+mn-cs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endParaRPr lang="cs-CZ" dirty="0">
              <a:cs typeface="+mn-cs"/>
            </a:endParaRPr>
          </a:p>
          <a:p>
            <a:pPr>
              <a:defRPr/>
            </a:pPr>
            <a:endParaRPr lang="cs-CZ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968625"/>
            <a:ext cx="266382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délník 1"/>
          <p:cNvSpPr>
            <a:spLocks noChangeArrowheads="1"/>
          </p:cNvSpPr>
          <p:nvPr/>
        </p:nvSpPr>
        <p:spPr bwMode="auto">
          <a:xfrm>
            <a:off x="58738" y="889000"/>
            <a:ext cx="9085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Gesta</a:t>
            </a:r>
            <a:r>
              <a:rPr lang="cs-CZ" sz="2800" dirty="0">
                <a:solidFill>
                  <a:srgbClr val="262699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   spolu s mimikou - jeden z hlavních prostředků neverbální komunikace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mají je zvířata i lidé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u člověka doprovázejí řeč a tvoří </a:t>
            </a:r>
            <a:r>
              <a:rPr lang="cs-CZ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gestikulaci, </a:t>
            </a: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která zvyšuje </a:t>
            </a:r>
            <a:r>
              <a:rPr lang="cs-CZ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názornost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cs-CZ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* ve kterých povoláních je gestikulace na místě a kde se nehodí ?       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cs-CZ" sz="2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</a:t>
            </a: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(+ herci - mimové, učitelé, politici, - číšníci, letušky, recepční, diplomaté…)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míra gestikulace souvisí s temperamentem člověka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stejné gesto může mít v různých zemích jiný význam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jsou také součástí náboženských obřadů a svátků, kulturních představení    (potlesk)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sz="20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pomáhají těm, kteří mají poruchy komunikace – prstová abeceda, posunková řeč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cs-CZ" sz="2000" dirty="0">
              <a:solidFill>
                <a:srgbClr val="2626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762500"/>
            <a:ext cx="54006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 txBox="1">
            <a:spLocks noRot="1" noChangeArrowheads="1"/>
          </p:cNvSpPr>
          <p:nvPr/>
        </p:nvSpPr>
        <p:spPr bwMode="auto">
          <a:xfrm>
            <a:off x="1331913" y="188913"/>
            <a:ext cx="6626225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cs-CZ" sz="4000">
                <a:latin typeface="Times New Roman" pitchFamily="18" charset="0"/>
                <a:cs typeface="Times New Roman" pitchFamily="18" charset="0"/>
              </a:rPr>
              <a:t>Druhy neverbální  komunikace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-36513" y="44450"/>
            <a:ext cx="9288463" cy="4105275"/>
          </a:xfrm>
        </p:spPr>
        <p:txBody>
          <a:bodyPr>
            <a:normAutofit/>
          </a:bodyPr>
          <a:lstStyle/>
          <a:p>
            <a:pPr marL="68263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Mimika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525463" indent="-4572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patrná z výrazu obličeje a je hlavním zdrojem informací o aktuálním (citovém) stavu člověka.  </a:t>
            </a:r>
          </a:p>
          <a:p>
            <a:pPr marL="525463" indent="-4572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velmi často neuvědomělá</a:t>
            </a:r>
          </a:p>
          <a:p>
            <a:pPr marL="525463" indent="-4572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souvisí se stahy obličejových svalů (postihuje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oči,uši,nos,jazyk,rty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25463" indent="-4572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důležitá při práci s lidmi</a:t>
            </a:r>
          </a:p>
          <a:p>
            <a:pPr marL="525463" indent="-4572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důležité  vědět, jak na ostatní lidi působíme, naučit se ovládat svou mimiku a  a přizpůsobovat ji dané situaci	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148263" y="39036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148263" y="47672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5148263" y="4191000"/>
            <a:ext cx="21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5148263" y="4479925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5148263" y="5056188"/>
            <a:ext cx="503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5148263" y="5343525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663" y="3429000"/>
            <a:ext cx="9015412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jednotlivým číslům obrázků přiřaďte to písmeno, které  vyjadřuje danou emoci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030663"/>
            <a:ext cx="32289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588125" y="4022725"/>
            <a:ext cx="21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8820150" y="40052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7667625" y="4030663"/>
            <a:ext cx="217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8799513" y="547211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7694613" y="5445125"/>
            <a:ext cx="217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6588125" y="5414963"/>
            <a:ext cx="215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bdélník 29"/>
          <p:cNvSpPr>
            <a:spLocks noChangeArrowheads="1"/>
          </p:cNvSpPr>
          <p:nvPr/>
        </p:nvSpPr>
        <p:spPr bwMode="auto">
          <a:xfrm>
            <a:off x="2700338" y="3978275"/>
            <a:ext cx="29511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   </a:t>
            </a:r>
            <a:r>
              <a:rPr lang="cs-CZ" altLang="cs-CZ" b="1">
                <a:solidFill>
                  <a:srgbClr val="FF0000"/>
                </a:solidFill>
              </a:rPr>
              <a:t>  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/>
              <a:t>     	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ŠTĚSTÍ</a:t>
            </a:r>
          </a:p>
          <a:p>
            <a:r>
              <a:rPr lang="cs-CZ" altLang="cs-CZ">
                <a:latin typeface="Times New Roman" pitchFamily="18" charset="0"/>
                <a:cs typeface="Times New Roman" pitchFamily="18" charset="0"/>
              </a:rPr>
              <a:t>	SMUTEK</a:t>
            </a:r>
          </a:p>
          <a:p>
            <a:r>
              <a:rPr lang="cs-CZ" altLang="cs-CZ">
                <a:latin typeface="Times New Roman" pitchFamily="18" charset="0"/>
                <a:cs typeface="Times New Roman" pitchFamily="18" charset="0"/>
              </a:rPr>
              <a:t>	STRACH</a:t>
            </a:r>
          </a:p>
          <a:p>
            <a:r>
              <a:rPr lang="cs-CZ" altLang="cs-CZ">
                <a:latin typeface="Times New Roman" pitchFamily="18" charset="0"/>
                <a:cs typeface="Times New Roman" pitchFamily="18" charset="0"/>
              </a:rPr>
              <a:t>	HNUS</a:t>
            </a:r>
          </a:p>
          <a:p>
            <a:r>
              <a:rPr lang="cs-CZ" altLang="cs-CZ">
                <a:latin typeface="Times New Roman" pitchFamily="18" charset="0"/>
                <a:cs typeface="Times New Roman" pitchFamily="18" charset="0"/>
              </a:rPr>
              <a:t>	PŘEKVAPENÍ</a:t>
            </a:r>
          </a:p>
          <a:p>
            <a:r>
              <a:rPr lang="cs-CZ" altLang="cs-CZ">
                <a:latin typeface="Times New Roman" pitchFamily="18" charset="0"/>
                <a:cs typeface="Times New Roman" pitchFamily="18" charset="0"/>
              </a:rPr>
              <a:t>	HNĚV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11188" y="3860800"/>
            <a:ext cx="1873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ŘEŠENÍ</a:t>
            </a:r>
          </a:p>
          <a:p>
            <a:endParaRPr lang="cs-CZ" altLang="cs-CZ" sz="50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1 ______</a:t>
            </a:r>
          </a:p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2 ______</a:t>
            </a:r>
          </a:p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3 ______</a:t>
            </a:r>
          </a:p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4 ______</a:t>
            </a:r>
          </a:p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5 ______</a:t>
            </a:r>
          </a:p>
          <a:p>
            <a:r>
              <a:rPr lang="cs-CZ" altLang="cs-CZ" sz="2400">
                <a:latin typeface="Times New Roman" pitchFamily="18" charset="0"/>
                <a:cs typeface="Times New Roman" pitchFamily="18" charset="0"/>
              </a:rPr>
              <a:t>6 ______</a:t>
            </a:r>
          </a:p>
          <a:p>
            <a:endParaRPr lang="cs-CZ" altLang="cs-CZ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" grpId="0" animBg="1"/>
      <p:bldP spid="2" grpId="0"/>
      <p:bldP spid="16" grpId="0"/>
      <p:bldP spid="14" grpId="0"/>
      <p:bldP spid="19" grpId="0"/>
      <p:bldP spid="18" grpId="0"/>
      <p:bldP spid="17" grpId="0"/>
      <p:bldP spid="3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43878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ovéPole 7"/>
          <p:cNvSpPr txBox="1">
            <a:spLocks noChangeArrowheads="1"/>
          </p:cNvSpPr>
          <p:nvPr/>
        </p:nvSpPr>
        <p:spPr bwMode="auto">
          <a:xfrm>
            <a:off x="4643438" y="333375"/>
            <a:ext cx="4321175" cy="6259513"/>
          </a:xfrm>
          <a:prstGeom prst="rect">
            <a:avLst/>
          </a:prstGeom>
          <a:solidFill>
            <a:srgbClr val="99FFCC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latin typeface="Times New Roman" pitchFamily="18" charset="0"/>
                <a:cs typeface="Times New Roman" pitchFamily="18" charset="0"/>
              </a:rPr>
              <a:t>Dokážete rozpoznat, co znamenají tato gesta ?</a:t>
            </a:r>
          </a:p>
          <a:p>
            <a:endParaRPr lang="cs-CZ" altLang="cs-CZ" b="1"/>
          </a:p>
          <a:p>
            <a:r>
              <a:rPr lang="cs-CZ" altLang="cs-CZ" sz="2000" b="1">
                <a:solidFill>
                  <a:srgbClr val="FF0000"/>
                </a:solidFill>
              </a:rPr>
              <a:t>1) ____________________________</a:t>
            </a:r>
          </a:p>
          <a:p>
            <a:endParaRPr lang="cs-CZ" altLang="cs-CZ" sz="2000" b="1">
              <a:solidFill>
                <a:srgbClr val="FF0000"/>
              </a:solidFill>
            </a:endParaRPr>
          </a:p>
          <a:p>
            <a:endParaRPr lang="cs-CZ" altLang="cs-CZ" sz="500" b="1">
              <a:solidFill>
                <a:srgbClr val="FF0000"/>
              </a:solidFill>
            </a:endParaRPr>
          </a:p>
          <a:p>
            <a:r>
              <a:rPr lang="cs-CZ" altLang="cs-CZ" sz="2000" b="1">
                <a:solidFill>
                  <a:srgbClr val="FF0000"/>
                </a:solidFill>
              </a:rPr>
              <a:t>2) ____________________________</a:t>
            </a:r>
          </a:p>
          <a:p>
            <a:endParaRPr lang="cs-CZ" altLang="cs-CZ" sz="500" b="1">
              <a:solidFill>
                <a:srgbClr val="FF0000"/>
              </a:solidFill>
            </a:endParaRPr>
          </a:p>
          <a:p>
            <a:r>
              <a:rPr lang="cs-CZ" altLang="cs-CZ" sz="2000" b="1">
                <a:solidFill>
                  <a:srgbClr val="FF0000"/>
                </a:solidFill>
              </a:rPr>
              <a:t>3) ____________________________</a:t>
            </a:r>
          </a:p>
          <a:p>
            <a:endParaRPr lang="cs-CZ" altLang="cs-CZ" sz="500" b="1">
              <a:solidFill>
                <a:srgbClr val="FF0000"/>
              </a:solidFill>
            </a:endParaRPr>
          </a:p>
          <a:p>
            <a:r>
              <a:rPr lang="cs-CZ" altLang="cs-CZ" sz="2000" b="1">
                <a:solidFill>
                  <a:srgbClr val="FF0000"/>
                </a:solidFill>
              </a:rPr>
              <a:t>4) ____________________________</a:t>
            </a:r>
          </a:p>
          <a:p>
            <a:endParaRPr lang="cs-CZ" altLang="cs-CZ" sz="500" b="1">
              <a:solidFill>
                <a:srgbClr val="FF0000"/>
              </a:solidFill>
            </a:endParaRPr>
          </a:p>
          <a:p>
            <a:r>
              <a:rPr lang="cs-CZ" altLang="cs-CZ" sz="2000" b="1">
                <a:solidFill>
                  <a:srgbClr val="FF0000"/>
                </a:solidFill>
              </a:rPr>
              <a:t>5) ____________________________</a:t>
            </a:r>
          </a:p>
          <a:p>
            <a:endParaRPr lang="cs-CZ" altLang="cs-CZ" sz="500" b="1">
              <a:solidFill>
                <a:srgbClr val="FF0000"/>
              </a:solidFill>
            </a:endParaRPr>
          </a:p>
          <a:p>
            <a:r>
              <a:rPr lang="cs-CZ" altLang="cs-CZ" sz="2000" b="1">
                <a:solidFill>
                  <a:srgbClr val="FF0000"/>
                </a:solidFill>
              </a:rPr>
              <a:t>6) ____________________________</a:t>
            </a:r>
          </a:p>
          <a:p>
            <a:endParaRPr lang="cs-CZ" altLang="cs-CZ" sz="500" b="1">
              <a:solidFill>
                <a:srgbClr val="FF0000"/>
              </a:solidFill>
            </a:endParaRPr>
          </a:p>
          <a:p>
            <a:r>
              <a:rPr lang="cs-CZ" altLang="cs-CZ" sz="2000" b="1">
                <a:solidFill>
                  <a:srgbClr val="FF0000"/>
                </a:solidFill>
              </a:rPr>
              <a:t>7) ____________________________</a:t>
            </a:r>
          </a:p>
          <a:p>
            <a:endParaRPr lang="cs-CZ" altLang="cs-CZ" sz="500" b="1">
              <a:solidFill>
                <a:srgbClr val="FF0000"/>
              </a:solidFill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2351088" y="1671638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508" name="TextovéPole 9"/>
          <p:cNvSpPr txBox="1">
            <a:spLocks noChangeArrowheads="1"/>
          </p:cNvSpPr>
          <p:nvPr/>
        </p:nvSpPr>
        <p:spPr bwMode="auto">
          <a:xfrm>
            <a:off x="838200" y="1671638"/>
            <a:ext cx="420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509" name="TextovéPole 10"/>
          <p:cNvSpPr txBox="1">
            <a:spLocks noChangeArrowheads="1"/>
          </p:cNvSpPr>
          <p:nvPr/>
        </p:nvSpPr>
        <p:spPr bwMode="auto">
          <a:xfrm>
            <a:off x="3863975" y="1671638"/>
            <a:ext cx="420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510" name="TextovéPole 11"/>
          <p:cNvSpPr txBox="1">
            <a:spLocks noChangeArrowheads="1"/>
          </p:cNvSpPr>
          <p:nvPr/>
        </p:nvSpPr>
        <p:spPr bwMode="auto">
          <a:xfrm>
            <a:off x="107950" y="2822575"/>
            <a:ext cx="42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511" name="TextovéPole 12"/>
          <p:cNvSpPr txBox="1">
            <a:spLocks noChangeArrowheads="1"/>
          </p:cNvSpPr>
          <p:nvPr/>
        </p:nvSpPr>
        <p:spPr bwMode="auto">
          <a:xfrm>
            <a:off x="3863975" y="2822575"/>
            <a:ext cx="42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512" name="TextovéPole 13"/>
          <p:cNvSpPr txBox="1">
            <a:spLocks noChangeArrowheads="1"/>
          </p:cNvSpPr>
          <p:nvPr/>
        </p:nvSpPr>
        <p:spPr bwMode="auto">
          <a:xfrm>
            <a:off x="107950" y="4048125"/>
            <a:ext cx="420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513" name="TextovéPole 15"/>
          <p:cNvSpPr txBox="1">
            <a:spLocks noChangeArrowheads="1"/>
          </p:cNvSpPr>
          <p:nvPr/>
        </p:nvSpPr>
        <p:spPr bwMode="auto">
          <a:xfrm>
            <a:off x="3851275" y="4048125"/>
            <a:ext cx="420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6213" y="5805488"/>
            <a:ext cx="3890962" cy="8302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další gesta umíte vyjádřit rukou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260350"/>
            <a:ext cx="8767763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Oční kontakt</a:t>
            </a:r>
            <a:r>
              <a:rPr lang="cs-CZ" altLang="cs-CZ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důležitá je správná délka očního kontaktu (několik sekund)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je–li přiměřený, pomáhá  budovat vztah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při komunikaci vyjadřuje zájem, pozornost,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rozšíření zorniček vyjadřuje rozrušení, štěstí, rozčilení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80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81300"/>
            <a:ext cx="50339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15888"/>
            <a:ext cx="7772400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Doteky </a:t>
            </a:r>
            <a:r>
              <a:rPr lang="cs-CZ" altLang="cs-CZ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800" b="1" u="sng" smtClean="0">
                <a:solidFill>
                  <a:schemeClr val="tx1"/>
                </a:solidFill>
              </a:rPr>
              <a:t>   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800" smtClean="0"/>
          </a:p>
        </p:txBody>
      </p:sp>
      <p:sp>
        <p:nvSpPr>
          <p:cNvPr id="2" name="Obdélník 1"/>
          <p:cNvSpPr/>
          <p:nvPr/>
        </p:nvSpPr>
        <p:spPr>
          <a:xfrm>
            <a:off x="144463" y="615950"/>
            <a:ext cx="8999537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důležitý prostředek komunikace (různé způsoby a intenzita)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jejich pomocí vnímáme teplo, chlad, vlhko, stav druhé osoby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různých zemích platí různá pravidla pro doteky</a:t>
            </a:r>
          </a:p>
          <a:p>
            <a:pPr marL="342900" indent="-342900">
              <a:buFontTx/>
              <a:buChar char="-"/>
              <a:defRPr/>
            </a:pPr>
            <a:endParaRPr lang="cs-CZ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 doteků: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přátelské X nepřátelské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profesionální (maséři, kadeřníci, lékaři)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společenské (podání ruky)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d) láskyplné (rodiče), erotické</a:t>
            </a:r>
          </a:p>
          <a:p>
            <a:pPr>
              <a:defRPr/>
            </a:pPr>
            <a:endParaRPr lang="cs-CZ" sz="500" dirty="0">
              <a:cs typeface="+mn-cs"/>
            </a:endParaRPr>
          </a:p>
        </p:txBody>
      </p:sp>
      <p:pic>
        <p:nvPicPr>
          <p:cNvPr id="12291" name="Picture 3" descr="http://www.mojebetynka.cz/data/2008/05/76vy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816350"/>
            <a:ext cx="20161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oubor: Zubní ordinace na palubě USS Eisenhower ledna 19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905125"/>
            <a:ext cx="251936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4437063"/>
            <a:ext cx="32877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599C08CC-8C93-4255-86B5-2CC4FEFB4BD6}"/>
</file>

<file path=customXml/itemProps2.xml><?xml version="1.0" encoding="utf-8"?>
<ds:datastoreItem xmlns:ds="http://schemas.openxmlformats.org/officeDocument/2006/customXml" ds:itemID="{B193ABC5-397A-4A61-8DD5-0187C8F5B1D2}"/>
</file>

<file path=customXml/itemProps3.xml><?xml version="1.0" encoding="utf-8"?>
<ds:datastoreItem xmlns:ds="http://schemas.openxmlformats.org/officeDocument/2006/customXml" ds:itemID="{105AB841-73DB-4F85-B052-2F2C6001AD3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3144</TotalTime>
  <Words>1159</Words>
  <Application>Microsoft Office PowerPoint</Application>
  <PresentationFormat>On-screen Show (4:3)</PresentationFormat>
  <Paragraphs>199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9</vt:i4>
      </vt:variant>
      <vt:variant>
        <vt:lpstr>Nadpisy snímků</vt:lpstr>
      </vt:variant>
      <vt:variant>
        <vt:i4>19</vt:i4>
      </vt:variant>
    </vt:vector>
  </HeadingPairs>
  <TitlesOfParts>
    <vt:vector size="37" baseType="lpstr">
      <vt:lpstr>Arial</vt:lpstr>
      <vt:lpstr>Franklin Gothic Medium</vt:lpstr>
      <vt:lpstr>Franklin Gothic Book</vt:lpstr>
      <vt:lpstr>Wingdings 2</vt:lpstr>
      <vt:lpstr>Calibri</vt:lpstr>
      <vt:lpstr>Tw Cen MT</vt:lpstr>
      <vt:lpstr>Times New Roman</vt:lpstr>
      <vt:lpstr>Wingdings</vt:lpstr>
      <vt:lpstr>Arial Unicode MS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Neverbální komunikace</dc:title>
  <dc:creator>Míra</dc:creator>
  <cp:lastModifiedBy>Hotelová škola</cp:lastModifiedBy>
  <cp:revision>117</cp:revision>
  <dcterms:created xsi:type="dcterms:W3CDTF">2013-04-01T18:18:14Z</dcterms:created>
  <dcterms:modified xsi:type="dcterms:W3CDTF">2013-09-30T07:21:29Z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