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164EF9-0E82-46B4-BEF2-EF37100853F9}" type="slidenum">
              <a:rPr lang="cs-CZ" altLang="cs-CZ" sz="1200">
                <a:solidFill>
                  <a:srgbClr val="000000"/>
                </a:solidFill>
                <a:cs typeface="Arial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altLang="cs-CZ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40" rIns="92880" bIns="4644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442B319-BAA5-4EA3-BF07-9E9C87F16307}" type="slidenum">
              <a:rPr lang="cs-CZ" altLang="cs-CZ" sz="1200">
                <a:solidFill>
                  <a:srgbClr val="000000"/>
                </a:solidFill>
                <a:cs typeface="Arial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altLang="cs-CZ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6" name="Rectangle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7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155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5CB-8AF1-4419-BF41-35E77DE74E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0C3C-BD51-4D4A-8823-3AAA2A6CA3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5425"/>
            <a:ext cx="2055813" cy="58991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5425"/>
            <a:ext cx="6019800" cy="58991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EF2E-4A1E-42C9-88FD-E0876882FC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5174-132A-4B5E-99FE-C3FFCA7454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9F85-C162-481D-8ED8-E10C116824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DE1F-795F-4B5A-B3EF-95DA233999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95FC-4D61-4167-87AF-849A7EA936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9153-5589-4156-98DD-12394B3A63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139A-C3F3-4338-87CD-7BA7608FB7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384A-33C2-4402-A667-0B51FA040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8675-1173-42B6-B66D-124FB3D80F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5E54-4C0E-4A6B-B1C4-39AE6A048D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1DD4-581F-489B-9E4E-E2989D7452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F0DE-9013-4BEB-AE0F-58EB7FDF25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5425"/>
            <a:ext cx="2055813" cy="58991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5425"/>
            <a:ext cx="6019800" cy="58991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7E88-24EC-4392-9C2B-AE3D7F75B1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FEF8-DA24-413D-8857-E5EDDD632D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A3EF-E680-4934-A516-81F7205F56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0058-212E-4C78-AB0F-A33321DF2C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077B-6660-4C58-95E5-59507C6DC5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2728-1BCC-46C4-876B-61E8724E56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1726-0816-40C1-B2B3-AA95713704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B44E-0041-4FB4-B744-2AA40A3882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242D-DBB4-4342-86D3-3CCC807B35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08AF-9B88-4AD9-8F51-C570D6BFD8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4807-1B70-4C4F-B8B5-C9FF54822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17E3-BC9F-48F8-95AB-0B0E5454FA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5425"/>
            <a:ext cx="2055813" cy="58991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5425"/>
            <a:ext cx="6019800" cy="58991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032E-D8C6-4FAC-A935-26B4D0F857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5090-A4A3-482D-AA0E-BF7A4DDA45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0813-EE73-4C42-81DA-08FDD0BC2A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A1D7-182C-4787-A635-607CCB0D8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5722-5FB6-4BA3-9136-489A774A9A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BB3D-3D44-4D81-A3EA-F015906529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8DB6-33FB-4F97-B944-7DCB7AD53F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A554B-B91E-43AD-ABCD-778C6103F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C089-4197-496F-A1BA-D5B6452DCB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DE3E-343F-4018-B29A-77BA72054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27CD-76CA-4A97-8BF1-6EC1E0A847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4F21-842C-442D-BA99-A76DF158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5425"/>
            <a:ext cx="2055813" cy="58991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5425"/>
            <a:ext cx="6019800" cy="58991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B4B6-FC32-4A13-AAE6-4BC36411EE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D001-23B0-4602-B60E-AC8D8DF08E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A37D-A1A3-446A-B796-58BADD1303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B97A-3291-41E6-AD69-2CE1E7980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8C3C-CE6B-4EB4-AF6E-388B4E8922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70DA-0F70-4479-A198-841167A824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B9A8-990F-41A5-8756-EA8F75BD86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BD30-DFC8-4073-AF9E-168CB1C156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9C97-CC21-49F9-9B82-BB7B66A844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BBC8-F1CB-4269-93AD-8612BCCA5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1DAA-4946-4314-A25D-B3A4A27D3A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719CE-BF45-4985-9951-F8EECE4E12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5425"/>
            <a:ext cx="2055813" cy="58991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5425"/>
            <a:ext cx="6019800" cy="58991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8DE76-E665-4E30-8D53-61DD6BADB3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30E2-CD68-4895-BB7C-98AD42AB58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D41A6-C361-409F-8EF5-CC5CD59E85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547D-B2FE-439E-AD0D-F1BFD1FC6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48B8-F09C-4C96-8C4D-5CA1250246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9225" y="136525"/>
            <a:ext cx="8869363" cy="6584950"/>
          </a:xfrm>
          <a:prstGeom prst="rect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2280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031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0313"/>
            <a:ext cx="213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830513" y="6310313"/>
            <a:ext cx="3482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031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3A59D4-101E-4375-B4D9-164FB3EB21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CCDDE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CCDDE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"/>
          <p:cNvGrpSpPr>
            <a:grpSpLocks/>
          </p:cNvGrpSpPr>
          <p:nvPr/>
        </p:nvGrpSpPr>
        <p:grpSpPr bwMode="auto">
          <a:xfrm>
            <a:off x="0" y="-30163"/>
            <a:ext cx="9066213" cy="6888163"/>
            <a:chOff x="0" y="-19"/>
            <a:chExt cx="5711" cy="4339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1199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1008" y="0"/>
              <a:ext cx="23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1103" y="0"/>
              <a:ext cx="24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47" y="0"/>
              <a:ext cx="145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0" y="0"/>
              <a:ext cx="143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008" y="0"/>
              <a:ext cx="575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240" y="0"/>
              <a:ext cx="287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>
              <a:off x="335" y="0"/>
              <a:ext cx="241" cy="4319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72" y="0"/>
              <a:ext cx="287" cy="4319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96" y="0"/>
              <a:ext cx="19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959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335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32" y="0"/>
              <a:ext cx="383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H="1">
              <a:off x="623" y="0"/>
              <a:ext cx="89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H="1">
              <a:off x="1344" y="0"/>
              <a:ext cx="192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H="1">
              <a:off x="1487" y="0"/>
              <a:ext cx="193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flipH="1">
              <a:off x="863" y="0"/>
              <a:ext cx="255" cy="4319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384" y="0"/>
              <a:ext cx="221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864" y="0"/>
              <a:ext cx="129" cy="4319"/>
            </a:xfrm>
            <a:prstGeom prst="line">
              <a:avLst/>
            </a:prstGeom>
            <a:noFill/>
            <a:ln w="507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623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767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2783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2592" y="0"/>
              <a:ext cx="23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H="1">
              <a:off x="2687" y="0"/>
              <a:ext cx="241" cy="4319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H="1">
              <a:off x="1631" y="0"/>
              <a:ext cx="145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584" y="0"/>
              <a:ext cx="143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>
              <a:off x="2062" y="1"/>
              <a:ext cx="3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1824" y="0"/>
              <a:ext cx="287" cy="4319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H="1">
              <a:off x="1919" y="0"/>
              <a:ext cx="241" cy="4319"/>
            </a:xfrm>
            <a:prstGeom prst="line">
              <a:avLst/>
            </a:prstGeom>
            <a:noFill/>
            <a:ln w="507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2256" y="0"/>
              <a:ext cx="287" cy="4319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1680" y="0"/>
              <a:ext cx="19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543" y="0"/>
              <a:ext cx="95" cy="4319"/>
            </a:xfrm>
            <a:prstGeom prst="line">
              <a:avLst/>
            </a:prstGeom>
            <a:noFill/>
            <a:ln w="507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1919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 flipH="1">
              <a:off x="1439" y="0"/>
              <a:ext cx="145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H="1">
              <a:off x="2207" y="0"/>
              <a:ext cx="89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H="1">
              <a:off x="2928" y="0"/>
              <a:ext cx="192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H="1">
              <a:off x="3119" y="0"/>
              <a:ext cx="97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 flipH="1">
              <a:off x="2447" y="0"/>
              <a:ext cx="255" cy="4319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1968" y="0"/>
              <a:ext cx="221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2448" y="0"/>
              <a:ext cx="12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2207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2351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3839" y="0"/>
              <a:ext cx="95" cy="4319"/>
            </a:xfrm>
            <a:prstGeom prst="line">
              <a:avLst/>
            </a:prstGeom>
            <a:noFill/>
            <a:ln w="507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3360" y="0"/>
              <a:ext cx="23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 flipH="1">
              <a:off x="3743" y="0"/>
              <a:ext cx="24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 flipH="1">
              <a:off x="3215" y="0"/>
              <a:ext cx="193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2688" y="0"/>
              <a:ext cx="287" cy="4319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3600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 flipH="1">
              <a:off x="3381" y="0"/>
              <a:ext cx="89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H="1">
              <a:off x="3984" y="0"/>
              <a:ext cx="192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 flipH="1">
              <a:off x="3887" y="0"/>
              <a:ext cx="193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 flipH="1">
              <a:off x="3537" y="0"/>
              <a:ext cx="255" cy="4319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>
              <a:off x="3504" y="0"/>
              <a:ext cx="12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3216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3360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H="1">
              <a:off x="4271" y="0"/>
              <a:ext cx="145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4271" y="0"/>
              <a:ext cx="143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H="1">
              <a:off x="4702" y="1"/>
              <a:ext cx="3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4464" y="0"/>
              <a:ext cx="287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 flipH="1">
              <a:off x="4559" y="0"/>
              <a:ext cx="241" cy="4319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>
              <a:off x="4896" y="0"/>
              <a:ext cx="287" cy="4319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1" name="Line 63"/>
            <p:cNvSpPr>
              <a:spLocks noChangeShapeType="1"/>
            </p:cNvSpPr>
            <p:nvPr/>
          </p:nvSpPr>
          <p:spPr bwMode="auto">
            <a:xfrm>
              <a:off x="4464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 flipH="1">
              <a:off x="4367" y="0"/>
              <a:ext cx="145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4704" y="0"/>
              <a:ext cx="221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5088" y="0"/>
              <a:ext cx="12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4847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4991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5423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>
              <a:off x="5232" y="0"/>
              <a:ext cx="23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 flipH="1">
              <a:off x="5327" y="0"/>
              <a:ext cx="241" cy="4319"/>
            </a:xfrm>
            <a:prstGeom prst="line">
              <a:avLst/>
            </a:prstGeom>
            <a:noFill/>
            <a:ln w="507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>
              <a:off x="5184" y="0"/>
              <a:ext cx="95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 flipH="1">
              <a:off x="5591" y="-19"/>
              <a:ext cx="121" cy="43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 flipH="1">
              <a:off x="5087" y="0"/>
              <a:ext cx="255" cy="4319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>
              <a:off x="5088" y="0"/>
              <a:ext cx="129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4" name="Line 76"/>
            <p:cNvSpPr>
              <a:spLocks noChangeShapeType="1"/>
            </p:cNvSpPr>
            <p:nvPr/>
          </p:nvSpPr>
          <p:spPr bwMode="auto">
            <a:xfrm flipH="1">
              <a:off x="5662" y="1"/>
              <a:ext cx="3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5" name="Line 77"/>
            <p:cNvSpPr>
              <a:spLocks noChangeShapeType="1"/>
            </p:cNvSpPr>
            <p:nvPr/>
          </p:nvSpPr>
          <p:spPr bwMode="auto">
            <a:xfrm flipH="1">
              <a:off x="3743" y="0"/>
              <a:ext cx="49" cy="4319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4032" y="0"/>
              <a:ext cx="95" cy="4319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>
              <a:off x="4080" y="0"/>
              <a:ext cx="239" cy="4319"/>
            </a:xfrm>
            <a:prstGeom prst="line">
              <a:avLst/>
            </a:prstGeom>
            <a:noFill/>
            <a:ln w="1908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8" name="Line 80"/>
            <p:cNvSpPr>
              <a:spLocks noChangeShapeType="1"/>
            </p:cNvSpPr>
            <p:nvPr/>
          </p:nvSpPr>
          <p:spPr bwMode="auto">
            <a:xfrm flipH="1">
              <a:off x="3407" y="0"/>
              <a:ext cx="193" cy="4319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29" name="Line 81"/>
            <p:cNvSpPr>
              <a:spLocks noChangeShapeType="1"/>
            </p:cNvSpPr>
            <p:nvPr/>
          </p:nvSpPr>
          <p:spPr bwMode="auto">
            <a:xfrm>
              <a:off x="4032" y="0"/>
              <a:ext cx="221" cy="4319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 flipH="1">
              <a:off x="4415" y="0"/>
              <a:ext cx="241" cy="4319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31" name="Line 83"/>
            <p:cNvSpPr>
              <a:spLocks noChangeShapeType="1"/>
            </p:cNvSpPr>
            <p:nvPr/>
          </p:nvSpPr>
          <p:spPr bwMode="auto">
            <a:xfrm flipH="1">
              <a:off x="4511" y="0"/>
              <a:ext cx="625" cy="4319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32" name="Line 84"/>
            <p:cNvSpPr>
              <a:spLocks noChangeShapeType="1"/>
            </p:cNvSpPr>
            <p:nvPr/>
          </p:nvSpPr>
          <p:spPr bwMode="auto">
            <a:xfrm>
              <a:off x="2880" y="0"/>
              <a:ext cx="287" cy="4320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</p:grp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0" y="1905000"/>
            <a:ext cx="4953000" cy="3124200"/>
          </a:xfrm>
          <a:prstGeom prst="rect">
            <a:avLst/>
          </a:prstGeom>
          <a:solidFill>
            <a:srgbClr val="FDA023"/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grpSp>
        <p:nvGrpSpPr>
          <p:cNvPr id="76804" name="Group 86"/>
          <p:cNvGrpSpPr>
            <a:grpSpLocks/>
          </p:cNvGrpSpPr>
          <p:nvPr/>
        </p:nvGrpSpPr>
        <p:grpSpPr bwMode="auto">
          <a:xfrm>
            <a:off x="0" y="2057400"/>
            <a:ext cx="4800600" cy="2819400"/>
            <a:chOff x="0" y="1296"/>
            <a:chExt cx="3024" cy="1776"/>
          </a:xfrm>
        </p:grpSpPr>
        <p:sp>
          <p:nvSpPr>
            <p:cNvPr id="2135" name="Line 87"/>
            <p:cNvSpPr>
              <a:spLocks noChangeShapeType="1"/>
            </p:cNvSpPr>
            <p:nvPr/>
          </p:nvSpPr>
          <p:spPr bwMode="auto">
            <a:xfrm>
              <a:off x="0" y="1296"/>
              <a:ext cx="3023" cy="0"/>
            </a:xfrm>
            <a:prstGeom prst="line">
              <a:avLst/>
            </a:prstGeom>
            <a:noFill/>
            <a:ln w="19080" cap="sq">
              <a:solidFill>
                <a:srgbClr val="AA2B1E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36" name="Line 88"/>
            <p:cNvSpPr>
              <a:spLocks noChangeShapeType="1"/>
            </p:cNvSpPr>
            <p:nvPr/>
          </p:nvSpPr>
          <p:spPr bwMode="auto">
            <a:xfrm>
              <a:off x="0" y="3072"/>
              <a:ext cx="3023" cy="0"/>
            </a:xfrm>
            <a:prstGeom prst="line">
              <a:avLst/>
            </a:prstGeom>
            <a:noFill/>
            <a:ln w="19080" cap="sq">
              <a:solidFill>
                <a:srgbClr val="AA2B1E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 flipH="1">
              <a:off x="3023" y="1297"/>
              <a:ext cx="2" cy="1774"/>
            </a:xfrm>
            <a:prstGeom prst="line">
              <a:avLst/>
            </a:prstGeom>
            <a:noFill/>
            <a:ln w="19080" cap="sq">
              <a:solidFill>
                <a:srgbClr val="AA2B1E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</p:grpSp>
      <p:sp>
        <p:nvSpPr>
          <p:cNvPr id="76805" name="Rectangle 9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2280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76806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140" name="Rectangle 9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CCDDEA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2830513" y="6311900"/>
            <a:ext cx="348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2142" name="Rectangle 9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CCDDEA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46D1B6A-BEBD-4E4A-B4D1-BC5E63CCA5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CCDDE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CCDDE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0" y="-30163"/>
            <a:ext cx="9066213" cy="4845051"/>
            <a:chOff x="0" y="-19"/>
            <a:chExt cx="5711" cy="3052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1199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1008" y="-5"/>
              <a:ext cx="23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 flipH="1">
              <a:off x="1103" y="-5"/>
              <a:ext cx="24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 flipH="1">
              <a:off x="47" y="-5"/>
              <a:ext cx="145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0" y="-5"/>
              <a:ext cx="143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1008" y="-5"/>
              <a:ext cx="575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240" y="-5"/>
              <a:ext cx="287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flipH="1">
              <a:off x="335" y="-5"/>
              <a:ext cx="241" cy="3038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672" y="-5"/>
              <a:ext cx="287" cy="3038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96" y="-5"/>
              <a:ext cx="19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959" y="-5"/>
              <a:ext cx="95" cy="3038"/>
            </a:xfrm>
            <a:prstGeom prst="line">
              <a:avLst/>
            </a:prstGeom>
            <a:noFill/>
            <a:ln w="572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335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44" y="2"/>
              <a:ext cx="287" cy="3031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H="1">
              <a:off x="623" y="-5"/>
              <a:ext cx="89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H="1">
              <a:off x="1344" y="-5"/>
              <a:ext cx="192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H="1">
              <a:off x="1487" y="-5"/>
              <a:ext cx="193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863" y="-5"/>
              <a:ext cx="255" cy="3038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384" y="-5"/>
              <a:ext cx="221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864" y="-5"/>
              <a:ext cx="12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3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767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783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2592" y="-5"/>
              <a:ext cx="23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2687" y="-5"/>
              <a:ext cx="241" cy="3038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1631" y="-5"/>
              <a:ext cx="145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>
              <a:off x="1584" y="-5"/>
              <a:ext cx="143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 flipH="1">
              <a:off x="2063" y="-5"/>
              <a:ext cx="2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1824" y="-5"/>
              <a:ext cx="287" cy="3038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 flipH="1">
              <a:off x="1919" y="-5"/>
              <a:ext cx="241" cy="3038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2256" y="-5"/>
              <a:ext cx="287" cy="3038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1680" y="-5"/>
              <a:ext cx="19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2543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1919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 flipH="1">
              <a:off x="1439" y="-5"/>
              <a:ext cx="145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H="1">
              <a:off x="2207" y="-5"/>
              <a:ext cx="89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H="1">
              <a:off x="2928" y="-5"/>
              <a:ext cx="192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H="1">
              <a:off x="3119" y="-5"/>
              <a:ext cx="97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flipH="1">
              <a:off x="2447" y="-5"/>
              <a:ext cx="255" cy="3038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>
              <a:off x="1968" y="-5"/>
              <a:ext cx="221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2448" y="-5"/>
              <a:ext cx="12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2207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2351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3839" y="-5"/>
              <a:ext cx="95" cy="3038"/>
            </a:xfrm>
            <a:prstGeom prst="line">
              <a:avLst/>
            </a:prstGeom>
            <a:noFill/>
            <a:ln w="572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3360" y="-5"/>
              <a:ext cx="23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H="1">
              <a:off x="3743" y="-5"/>
              <a:ext cx="24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H="1">
              <a:off x="3215" y="-5"/>
              <a:ext cx="193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2688" y="-5"/>
              <a:ext cx="287" cy="3038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3600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 flipH="1">
              <a:off x="3381" y="-5"/>
              <a:ext cx="89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 flipH="1">
              <a:off x="3984" y="-5"/>
              <a:ext cx="192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 flipH="1">
              <a:off x="3887" y="-5"/>
              <a:ext cx="193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5" name="Line 53"/>
            <p:cNvSpPr>
              <a:spLocks noChangeShapeType="1"/>
            </p:cNvSpPr>
            <p:nvPr/>
          </p:nvSpPr>
          <p:spPr bwMode="auto">
            <a:xfrm flipH="1">
              <a:off x="3537" y="-5"/>
              <a:ext cx="255" cy="3038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>
              <a:off x="3504" y="-5"/>
              <a:ext cx="12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>
              <a:off x="3216" y="-5"/>
              <a:ext cx="95" cy="3038"/>
            </a:xfrm>
            <a:prstGeom prst="line">
              <a:avLst/>
            </a:prstGeom>
            <a:noFill/>
            <a:ln w="572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3312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 flipH="1">
              <a:off x="4271" y="-5"/>
              <a:ext cx="145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4271" y="-5"/>
              <a:ext cx="143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1" name="Line 59"/>
            <p:cNvSpPr>
              <a:spLocks noChangeShapeType="1"/>
            </p:cNvSpPr>
            <p:nvPr/>
          </p:nvSpPr>
          <p:spPr bwMode="auto">
            <a:xfrm flipH="1">
              <a:off x="4703" y="-5"/>
              <a:ext cx="2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>
              <a:off x="4464" y="-5"/>
              <a:ext cx="287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 flipH="1">
              <a:off x="4559" y="-5"/>
              <a:ext cx="241" cy="3038"/>
            </a:xfrm>
            <a:prstGeom prst="line">
              <a:avLst/>
            </a:prstGeom>
            <a:noFill/>
            <a:ln w="1260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>
              <a:off x="4896" y="-5"/>
              <a:ext cx="287" cy="3038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5" name="Line 63"/>
            <p:cNvSpPr>
              <a:spLocks noChangeShapeType="1"/>
            </p:cNvSpPr>
            <p:nvPr/>
          </p:nvSpPr>
          <p:spPr bwMode="auto">
            <a:xfrm>
              <a:off x="4464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 flipH="1">
              <a:off x="4367" y="-5"/>
              <a:ext cx="145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>
              <a:off x="4704" y="-5"/>
              <a:ext cx="221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>
              <a:off x="5088" y="-5"/>
              <a:ext cx="12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39" name="Line 67"/>
            <p:cNvSpPr>
              <a:spLocks noChangeShapeType="1"/>
            </p:cNvSpPr>
            <p:nvPr/>
          </p:nvSpPr>
          <p:spPr bwMode="auto">
            <a:xfrm>
              <a:off x="4847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4991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5423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5232" y="-5"/>
              <a:ext cx="23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 flipH="1">
              <a:off x="5327" y="-5"/>
              <a:ext cx="24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4" name="Line 72"/>
            <p:cNvSpPr>
              <a:spLocks noChangeShapeType="1"/>
            </p:cNvSpPr>
            <p:nvPr/>
          </p:nvSpPr>
          <p:spPr bwMode="auto">
            <a:xfrm>
              <a:off x="5184" y="-5"/>
              <a:ext cx="95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5" name="Line 73"/>
            <p:cNvSpPr>
              <a:spLocks noChangeShapeType="1"/>
            </p:cNvSpPr>
            <p:nvPr/>
          </p:nvSpPr>
          <p:spPr bwMode="auto">
            <a:xfrm flipH="1">
              <a:off x="5591" y="-19"/>
              <a:ext cx="121" cy="3052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6" name="Line 74"/>
            <p:cNvSpPr>
              <a:spLocks noChangeShapeType="1"/>
            </p:cNvSpPr>
            <p:nvPr/>
          </p:nvSpPr>
          <p:spPr bwMode="auto">
            <a:xfrm flipH="1">
              <a:off x="5087" y="-5"/>
              <a:ext cx="255" cy="3038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>
              <a:off x="5088" y="-5"/>
              <a:ext cx="129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8" name="Line 76"/>
            <p:cNvSpPr>
              <a:spLocks noChangeShapeType="1"/>
            </p:cNvSpPr>
            <p:nvPr/>
          </p:nvSpPr>
          <p:spPr bwMode="auto">
            <a:xfrm flipH="1">
              <a:off x="5662" y="-5"/>
              <a:ext cx="3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 flipH="1">
              <a:off x="3743" y="-5"/>
              <a:ext cx="49" cy="3038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>
              <a:off x="4032" y="-5"/>
              <a:ext cx="95" cy="3038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1" name="Line 79"/>
            <p:cNvSpPr>
              <a:spLocks noChangeShapeType="1"/>
            </p:cNvSpPr>
            <p:nvPr/>
          </p:nvSpPr>
          <p:spPr bwMode="auto">
            <a:xfrm>
              <a:off x="4080" y="-5"/>
              <a:ext cx="239" cy="3038"/>
            </a:xfrm>
            <a:prstGeom prst="line">
              <a:avLst/>
            </a:prstGeom>
            <a:noFill/>
            <a:ln w="1908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2" name="Line 80"/>
            <p:cNvSpPr>
              <a:spLocks noChangeShapeType="1"/>
            </p:cNvSpPr>
            <p:nvPr/>
          </p:nvSpPr>
          <p:spPr bwMode="auto">
            <a:xfrm flipH="1">
              <a:off x="3407" y="-5"/>
              <a:ext cx="193" cy="3038"/>
            </a:xfrm>
            <a:prstGeom prst="line">
              <a:avLst/>
            </a:prstGeom>
            <a:noFill/>
            <a:ln w="4752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3" name="Line 81"/>
            <p:cNvSpPr>
              <a:spLocks noChangeShapeType="1"/>
            </p:cNvSpPr>
            <p:nvPr/>
          </p:nvSpPr>
          <p:spPr bwMode="auto">
            <a:xfrm>
              <a:off x="4032" y="-5"/>
              <a:ext cx="221" cy="3038"/>
            </a:xfrm>
            <a:prstGeom prst="line">
              <a:avLst/>
            </a:prstGeom>
            <a:noFill/>
            <a:ln w="158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 flipH="1">
              <a:off x="4415" y="-5"/>
              <a:ext cx="241" cy="3038"/>
            </a:xfrm>
            <a:prstGeom prst="line">
              <a:avLst/>
            </a:prstGeom>
            <a:noFill/>
            <a:ln w="93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5" name="Line 83"/>
            <p:cNvSpPr>
              <a:spLocks noChangeShapeType="1"/>
            </p:cNvSpPr>
            <p:nvPr/>
          </p:nvSpPr>
          <p:spPr bwMode="auto">
            <a:xfrm flipH="1">
              <a:off x="4511" y="-5"/>
              <a:ext cx="625" cy="3038"/>
            </a:xfrm>
            <a:prstGeom prst="line">
              <a:avLst/>
            </a:prstGeom>
            <a:noFill/>
            <a:ln w="2844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  <p:sp>
          <p:nvSpPr>
            <p:cNvPr id="3156" name="Line 84"/>
            <p:cNvSpPr>
              <a:spLocks noChangeShapeType="1"/>
            </p:cNvSpPr>
            <p:nvPr/>
          </p:nvSpPr>
          <p:spPr bwMode="auto">
            <a:xfrm>
              <a:off x="2880" y="-5"/>
              <a:ext cx="287" cy="3038"/>
            </a:xfrm>
            <a:prstGeom prst="line">
              <a:avLst/>
            </a:prstGeom>
            <a:noFill/>
            <a:ln w="38160" cap="sq">
              <a:solidFill>
                <a:srgbClr val="FDA023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cs-CZ"/>
            </a:p>
          </p:txBody>
        </p:sp>
      </p:grpSp>
      <p:sp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4311650"/>
            <a:ext cx="9144000" cy="1905000"/>
          </a:xfrm>
          <a:prstGeom prst="rect">
            <a:avLst/>
          </a:prstGeom>
          <a:solidFill>
            <a:srgbClr val="FDA023"/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0" y="4387850"/>
            <a:ext cx="9144000" cy="1588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0" y="6138863"/>
            <a:ext cx="9144000" cy="1587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25606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2280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5607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3162" name="Rectangle 90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465E9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2830513" y="6311900"/>
            <a:ext cx="348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3164" name="Rectangle 9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465E9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269341F-5022-47D1-AC34-3953F8B1E2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65E9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65E9C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65E9C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65E9C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65E9C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65E9C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65E9C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563688"/>
            <a:ext cx="2762250" cy="3313112"/>
          </a:xfrm>
          <a:prstGeom prst="rect">
            <a:avLst/>
          </a:prstGeom>
          <a:solidFill>
            <a:srgbClr val="FDA023"/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636838" y="1712913"/>
            <a:ext cx="1587" cy="3017837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712913"/>
            <a:ext cx="2651125" cy="1587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4733925"/>
            <a:ext cx="2651125" cy="1588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2280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CCDDEA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30513" y="6311900"/>
            <a:ext cx="348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CCDDEA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B55461-CC5E-419A-9B7B-683A4FBF41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CCDDE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CCDDE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63688"/>
            <a:ext cx="2762250" cy="3313112"/>
          </a:xfrm>
          <a:prstGeom prst="rect">
            <a:avLst/>
          </a:prstGeom>
          <a:solidFill>
            <a:srgbClr val="FDA023"/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636838" y="1712913"/>
            <a:ext cx="1587" cy="3017837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0" y="1712913"/>
            <a:ext cx="2651125" cy="1587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4733925"/>
            <a:ext cx="2651125" cy="1588"/>
          </a:xfrm>
          <a:prstGeom prst="line">
            <a:avLst/>
          </a:prstGeom>
          <a:noFill/>
          <a:ln w="19080" cap="sq">
            <a:solidFill>
              <a:srgbClr val="AA2B1E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2280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CCDDEA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830513" y="6311900"/>
            <a:ext cx="348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119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CCDDEA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E02073-9445-45E8-B92D-EF076422FA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EFFFE"/>
          </a:solidFill>
          <a:latin typeface="Tw Cen MT" pitchFamily="32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CCDDE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CCDDE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CCDDEA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Word_Document1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/>
        </p:nvGraphicFramePr>
        <p:xfrm>
          <a:off x="179388" y="1484313"/>
          <a:ext cx="8715375" cy="4822825"/>
        </p:xfrm>
        <a:graphic>
          <a:graphicData uri="http://schemas.openxmlformats.org/drawingml/2006/table">
            <a:tbl>
              <a:tblPr/>
              <a:tblGrid>
                <a:gridCol w="2058987"/>
                <a:gridCol w="6656388"/>
              </a:tblGrid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Název školy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Hotelová škola Mariánské Lázně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Adresa školy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Komenského 449/6, 353 01 Mariánské Lázně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Číslo projektu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CZ.1.07/1.5.00/34.0970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Číslo DUMu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VY_32_INOVACE_HT-ČJK1- 05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Český jazyk a komunikace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Získávání informací a jejich zpracování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Mgr. Miroslav 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Šudřich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61596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Metodický popis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(anotace)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FFFFFF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CCDDEA"/>
                          </a:solidFill>
                          <a:latin typeface="Tw Cen MT" pitchFamily="32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Prezentace podává základní informace o informacích, jejich vlastnostech, zdrojích a formách zpracování. Zabývá se funkcí  knihoven a způsoby práce s knižním fondem.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Klíčová slova: informace, informatika, knihovny, rejstříky, anotace, resumé.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8" name="Rectangle 60"/>
          <p:cNvSpPr>
            <a:spLocks noChangeArrowheads="1"/>
          </p:cNvSpPr>
          <p:nvPr/>
        </p:nvSpPr>
        <p:spPr bwMode="auto">
          <a:xfrm>
            <a:off x="250825" y="6381750"/>
            <a:ext cx="871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1200" i="1">
                <a:solidFill>
                  <a:srgbClr val="FFFFFF"/>
                </a:solidFill>
              </a:rPr>
              <a:t>Tento program je spolufinancovaný Evropským sociálním fondem a státním rozpočtem České republiky</a:t>
            </a:r>
            <a:r>
              <a:rPr lang="cs-CZ" altLang="cs-CZ" sz="1200" i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351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296987" cy="1274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3520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5888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60" cap="sq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Použité zdroje a literatura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5763" y="4365625"/>
            <a:ext cx="684053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9388" y="836613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http://commons.wikimedia.org/wiki/File:Macocha_informace_2.jpg [online]. [cit. 20.8.2013]. Dostupný na WWW: http://upload.wikimedia.org/wikipedia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/commons/thumb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/3/3c/Macocha_informace_2.jpg/450px-Macocha_informace_2.jpg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79388" y="2012950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http://pixabay.com/cs/arrow-deska-ur%C4%8Den%C3%AD-informace-2564/ [online]. [cit. 20.8.2013]. Dostupný na WWW: http://t0.gstatic.com/images?q=tbn:ANd9GcQInvKmhFgTBt5BRLq0g4Ny51CQWW2zyz4aaazJa87NyavjuBb1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79388" y="3213100"/>
            <a:ext cx="8640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http://www.computershopper.com/tablets/reviews/acer-iconia-6120-touchbook [online]. [cit. 20.8.2013]. Dostupný na WWW: http://www.computershopper.com/var/ezwebin_site/storage/images/media/images/acer-touch-browser/712080-1-eng-US/acer-touch-browser.jpg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79388" y="4389438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http://www.praha.eu/jnp/en/entertainment/municipal_library_of_prague/index.html [online]. [cit. 20.8.2013]. Dostupný na WWW: http://www.praha.eu/public/2d/66/c2/1374170_248626_Knihovna_6.jpg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79388" y="5540375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http://www.praha.eu/jnp/en/entertainment/municipal_library_of_prague/index.html [online]. [cit. 20.8.2013]. Dostupný na WWW: http://www.praha.eu/public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/2d/66/c2/1374170_248626_Knihovna_</a:t>
            </a:r>
            <a:r>
              <a:rPr lang="cs-CZ" altLang="cs-CZ">
                <a:solidFill>
                  <a:srgbClr val="FFFFFF"/>
                </a:solidFill>
              </a:rPr>
              <a:t>8</a:t>
            </a:r>
            <a:r>
              <a:rPr lang="pt-BR" altLang="cs-CZ">
                <a:solidFill>
                  <a:srgbClr val="FFFFFF"/>
                </a:solidFill>
              </a:rPr>
              <a:t>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60" cap="sq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Použité zdroje a literatura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88913" y="981075"/>
            <a:ext cx="885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http://commons.wikimedia.org/wiki/File: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A_municipal_library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Prague_-_8471.jpg [online]. [cit. 20.8.2013]. Dostupný na WWW: http://upload.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wikimedia.org/wikipedia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/commons/thumb/d/d9/A_municipal_library%2C_Prague_-_8471.jpg/800px-A_municipal_library%2C_Prague_-_8471.jpg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88913" y="2276475"/>
            <a:ext cx="8858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http://www.flickr.com/ [online]. [cit. 20.8.2013]. Dostupný na WWW: http://www.flickr.com/photos/loughboroughuniversitylibrary/3351304714/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79388" y="2924175"/>
            <a:ext cx="86407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http://knihovna-rakovnik.cz. [cit. 20.8.2013]. Dostupný na WWW: http://knihovna-rakovnik.cz/lanius/lanius/l.dll?cll~51155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79388" y="3573463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cs-CZ">
                <a:solidFill>
                  <a:srgbClr val="FFFFFF"/>
                </a:solidFill>
              </a:rPr>
              <a:t>AUTOR NEUVEDEN. http://www.fotopedia.com/search?q=library&amp;human_license=reuse_commercial_modify [online]. [cit. 20.8.2013]. Dostupný na WWW: http://host1.images.cdn.fotopedia.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com</a:t>
            </a:r>
            <a:r>
              <a:rPr lang="cs-CZ" altLang="cs-CZ">
                <a:solidFill>
                  <a:srgbClr val="FFFFFF"/>
                </a:solidFill>
              </a:rPr>
              <a:t> </a:t>
            </a:r>
            <a:r>
              <a:rPr lang="pt-BR" altLang="cs-CZ">
                <a:solidFill>
                  <a:srgbClr val="FFFFFF"/>
                </a:solidFill>
              </a:rPr>
              <a:t>/flickr-5914150081-medium.jpg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60" cap="sq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Použité zdroje a literatura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981075"/>
            <a:ext cx="8642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ADÁMKOVÁ, Petra a kol. Český jazyka a komunikace pro střední školy 2. Brno: Didaktis, 2011, ISBN 978-80-7358-174-9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50825" y="1654175"/>
            <a:ext cx="84978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SOCHROVÁ, Marie. Český jazyk v kostce pro střední školy. Havlíčkův Brod: Fragment, 2007, ISBN 978-80-253- 0189-0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90500" y="2422525"/>
            <a:ext cx="87741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 HOFFMANNOVÁ, Jana a kol. </a:t>
            </a:r>
            <a:r>
              <a:rPr lang="cs-CZ" altLang="cs-CZ" i="1">
                <a:solidFill>
                  <a:srgbClr val="FFFFFF"/>
                </a:solidFill>
              </a:rPr>
              <a:t>Komunikace a sloh</a:t>
            </a:r>
            <a:r>
              <a:rPr lang="cs-CZ" altLang="cs-CZ">
                <a:solidFill>
                  <a:srgbClr val="FFFFFF"/>
                </a:solidFill>
              </a:rPr>
              <a:t>. Plzeň: Fraus, 2009,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 ISBN 978-80-7238-780-9.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4"/>
          <p:cNvSpPr txBox="1">
            <a:spLocks noChangeArrowheads="1"/>
          </p:cNvSpPr>
          <p:nvPr/>
        </p:nvSpPr>
        <p:spPr bwMode="auto">
          <a:xfrm>
            <a:off x="687388" y="1484313"/>
            <a:ext cx="7772400" cy="4572000"/>
          </a:xfrm>
          <a:prstGeom prst="rect">
            <a:avLst/>
          </a:prstGeom>
          <a:solidFill>
            <a:srgbClr val="B0400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1463">
              <a:lnSpc>
                <a:spcPct val="70000"/>
              </a:lnSpc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1500">
              <a:solidFill>
                <a:srgbClr val="CCDDEA"/>
              </a:solidFill>
              <a:latin typeface="Tw Cen MT" charset="-18"/>
            </a:endParaRP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200" b="1">
                <a:solidFill>
                  <a:srgbClr val="CCDDEA"/>
                </a:solidFill>
                <a:latin typeface="Times New Roman" pitchFamily="18" charset="0"/>
              </a:rPr>
              <a:t>Prezentace je určena pro žáky 1. ročníku střední školy. Seznamuje je s pojmem informace a informatika, zaměřuje se na zdroje informací, na funkci knihoven a různé způsoby vyhledávání knih. Pozornost  je věnována různým typům rejstříků, stejně jako pojmům, které usnadňují orientaci </a:t>
            </a:r>
          </a:p>
          <a:p>
            <a:pPr marL="273050" indent="-271463">
              <a:lnSpc>
                <a:spcPct val="70000"/>
              </a:lnSpc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200" b="1">
                <a:solidFill>
                  <a:srgbClr val="CCDDEA"/>
                </a:solidFill>
                <a:latin typeface="Times New Roman" pitchFamily="18" charset="0"/>
              </a:rPr>
              <a:t>    v textu knihy.   </a:t>
            </a: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200" b="1">
              <a:solidFill>
                <a:srgbClr val="CCDDEA"/>
              </a:solidFill>
              <a:latin typeface="Times New Roman" pitchFamily="18" charset="0"/>
            </a:endParaRP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200" b="1">
                <a:solidFill>
                  <a:srgbClr val="CCDDEA"/>
                </a:solidFill>
                <a:latin typeface="Times New Roman" pitchFamily="18" charset="0"/>
              </a:rPr>
              <a:t>Výklad je doplněn otázkami, které systematizují probírané učivo a aktivizují žáky k samostatnému úsudku. </a:t>
            </a: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200" b="1">
              <a:solidFill>
                <a:srgbClr val="CCDDEA"/>
              </a:solidFill>
              <a:latin typeface="Times New Roman" pitchFamily="18" charset="0"/>
            </a:endParaRP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200" b="1">
                <a:solidFill>
                  <a:srgbClr val="CCDDEA"/>
                </a:solidFill>
                <a:latin typeface="Times New Roman" pitchFamily="18" charset="0"/>
              </a:rPr>
              <a:t>Na výklad navazuje další hodina, ve které bude probráno téma – racionální studium textu.  </a:t>
            </a: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200" b="1">
              <a:solidFill>
                <a:srgbClr val="CCDDEA"/>
              </a:solidFill>
              <a:latin typeface="Times New Roman" pitchFamily="18" charset="0"/>
            </a:endParaRPr>
          </a:p>
          <a:p>
            <a:pPr marL="273050" indent="-271463">
              <a:lnSpc>
                <a:spcPct val="70000"/>
              </a:lnSpc>
              <a:buClr>
                <a:srgbClr val="FEC67B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200" b="1">
                <a:solidFill>
                  <a:srgbClr val="CCDDEA"/>
                </a:solidFill>
                <a:latin typeface="Times New Roman" pitchFamily="18" charset="0"/>
              </a:rPr>
              <a:t>Klíčová slova: informace. informatika, zdroj informací, knihovny, katalogizační lístek, anotace, signatura, bibliografické údaje, vyhledávací katalogy, obsah, rejstřík, resumé.</a:t>
            </a:r>
          </a:p>
        </p:txBody>
      </p:sp>
      <p:sp>
        <p:nvSpPr>
          <p:cNvPr id="65538" name="TextovéPole 1"/>
          <p:cNvSpPr txBox="1">
            <a:spLocks noChangeArrowheads="1"/>
          </p:cNvSpPr>
          <p:nvPr/>
        </p:nvSpPr>
        <p:spPr bwMode="auto">
          <a:xfrm>
            <a:off x="1025525" y="404813"/>
            <a:ext cx="2609850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ANOTACE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4645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Informace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zpráva, která obsahuje nějaké sdělení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 může mít různou podobu  - ústní – rozhovor, přednáška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 tištěnou – článek, mapa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 elektronickou – CD, text z internetu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 jako signál – světlem (semafor) …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 vyhledáváme a třídíme je, předáváme je dál, ověřujeme jejich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pravdivost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23558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573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538" y="3716338"/>
            <a:ext cx="27971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640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</a:rPr>
              <a:t>* </a:t>
            </a:r>
            <a:r>
              <a:rPr lang="cs-CZ" altLang="cs-CZ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musí informace splňovat, abychom ji mohli použít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musí být srozumitelná pro příjemce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měla by být pravdivá – ověřujeme ji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522413"/>
            <a:ext cx="8569325" cy="809625"/>
          </a:xfrm>
          <a:prstGeom prst="rect">
            <a:avLst/>
          </a:prstGeom>
          <a:solidFill>
            <a:srgbClr val="FF0000"/>
          </a:solidFill>
          <a:ln w="3168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INFORMATIKA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1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věda o získávání, ukládání, zpřístupňování a využívání informací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2492375"/>
            <a:ext cx="2736850" cy="460375"/>
          </a:xfrm>
          <a:prstGeom prst="rect">
            <a:avLst/>
          </a:prstGeom>
          <a:solidFill>
            <a:srgbClr val="B04004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Zdroje informací: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850" y="2997200"/>
            <a:ext cx="8640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elektronické zdroje </a:t>
            </a:r>
            <a:r>
              <a:rPr lang="cs-CZ" altLang="cs-CZ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internet, CD, DVD</a:t>
            </a:r>
            <a:r>
              <a:rPr lang="cs-CZ" altLang="cs-CZ" sz="24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tištěné zdroje </a:t>
            </a:r>
            <a:r>
              <a:rPr lang="cs-CZ" altLang="cs-CZ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knihy, noviny, časopisy, mapy, návody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ústní zdroje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vyprávění pamětníků, besedy, přednášky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hmotné zdroje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mince, stavby, archeologické nálezy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4581525"/>
            <a:ext cx="8713788" cy="2132013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000000"/>
                </a:solidFill>
              </a:rPr>
              <a:t>* </a:t>
            </a:r>
            <a:r>
              <a:rPr lang="cs-CZ" altLang="cs-CZ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Jak se jinak říká sdělovacím prostředkům ?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Jakou roli hrají média ve společnosti, ve vašem životě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Proč se říká novinám a časopisům periodika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Čím se liší noviny od časopisů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Odebíráte (odebírali jste) nějaká periodika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Najděte názvy periodik, která se zabývají vaším studijním oborem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5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57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8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87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07950" y="193675"/>
            <a:ext cx="88566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Informace shromažďuje, zpracovává a zpřístupňuje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informační instituce</a:t>
            </a:r>
            <a:r>
              <a:rPr lang="cs-CZ" altLang="cs-CZ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archiv, matrika, ministerstva, Obchodní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rejstřík, knihovny apod.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1557338"/>
            <a:ext cx="3529013" cy="4603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KNIHOVNY – zajišťují: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88931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výpůjční služby – nejčastější, (meziknihovní výpůjční služba)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- bibliografické služby -  informace o tématech knih, autorech, místu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                                      a roku vydání, počtu stran a ilustrací apod.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- vypracování rešerší – souhrnné informace o pramenech, článcích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                                     a knihách k danému tématu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- práci svých oddělení (dětské, pro dospělé, studovny, čítárny apod.)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- možnost kopírování, skenování dokumentů, přístupu na internet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- pořádání kulturních akcí - přednášky, besedy, výstavy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/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/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/>
              <a:t> 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941888"/>
            <a:ext cx="25336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288" y="4941888"/>
            <a:ext cx="20097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8050" y="4941888"/>
            <a:ext cx="24717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23850" y="260350"/>
            <a:ext cx="41767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VYHLEDÁVÁNÍ KNIH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>
              <a:solidFill>
                <a:srgbClr val="7F2016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>
              <a:solidFill>
                <a:srgbClr val="7F2016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Katalogy (rejstříky) lístkové  X  elektronické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cs-CZ" altLang="cs-CZ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autorský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abecedně podle příjmení autora, pak jména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altLang="cs-CZ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předmětový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abecedně podle hesel od nadřazených       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k podřazeným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Dějiny – české dějiny – středověk – husitství – Jan Hus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altLang="cs-CZ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systematický</a:t>
            </a: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podle 10 vědních oborů a podoborů           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čísla 0 - 9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>
              <a:solidFill>
                <a:srgbClr val="FFFFFF"/>
              </a:solidFill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775" y="4195763"/>
            <a:ext cx="63198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4195763"/>
            <a:ext cx="24669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27025" y="760413"/>
          <a:ext cx="8402638" cy="4302125"/>
        </p:xfrm>
        <a:graphic>
          <a:graphicData uri="http://schemas.openxmlformats.org/presentationml/2006/ole">
            <p:oleObj spid="_x0000_s13319" name="Dokument" r:id="rId4" imgW="5828685" imgH="2988603" progId="">
              <p:embed/>
            </p:oleObj>
          </a:graphicData>
        </a:graphic>
      </p:graphicFrame>
      <p:sp>
        <p:nvSpPr>
          <p:cNvPr id="13320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151313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KATALOGIZAČNÍ LÍSTEK</a:t>
            </a:r>
          </a:p>
        </p:txBody>
      </p:sp>
      <p:sp>
        <p:nvSpPr>
          <p:cNvPr id="13321" name="Text Box 3"/>
          <p:cNvSpPr txBox="1">
            <a:spLocks noChangeArrowheads="1"/>
          </p:cNvSpPr>
          <p:nvPr/>
        </p:nvSpPr>
        <p:spPr bwMode="auto">
          <a:xfrm>
            <a:off x="107950" y="4652963"/>
            <a:ext cx="8964613" cy="1492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Bibliografické údaje </a:t>
            </a:r>
            <a:r>
              <a:rPr lang="cs-CZ" altLang="cs-C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příjmení a jméno autora, název, počet vydání,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cs-CZ" altLang="cs-C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nakladatel, místo a rok vydání, počet stran, ISBN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Signatura </a:t>
            </a:r>
            <a:r>
              <a:rPr lang="cs-CZ" altLang="cs-C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č</a:t>
            </a:r>
            <a:r>
              <a:rPr lang="cs-CZ" altLang="cs-C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íselné označení knihy - slouží k rychlejšímu vyhledání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altLang="cs-CZ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altLang="cs-C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stručně vystihuje, o čem kniha pojednává 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7950" y="6280150"/>
            <a:ext cx="5472113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Vytvořte anotaci vaší oblíbené knihy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250825" y="1000125"/>
            <a:ext cx="88931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OBSAH</a:t>
            </a:r>
            <a:r>
              <a:rPr lang="cs-CZ" altLang="cs-CZ" sz="2400">
                <a:solidFill>
                  <a:srgbClr val="FDA0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č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íselný přehled kapitol, které kniha obsahuje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              – bývá na začátku (konci) knihy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PŘEDMLUVA </a:t>
            </a: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autor sděluje, o čem psal, na co se soustředil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REJSTŘÍK</a:t>
            </a:r>
            <a:r>
              <a:rPr lang="cs-CZ" altLang="cs-CZ" sz="24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abecední seznam pojmů, jmen,  osob, které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                      najdeme na  příslušných stranách v knize </a:t>
            </a:r>
            <a:r>
              <a:rPr lang="cs-CZ" altLang="cs-CZ" sz="22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                      – 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bývá na konci knihy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4) RESUMÉ </a:t>
            </a: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shrnuje základní poznatky z knihy, bývá v cizích jaz.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5) DOSLOV </a:t>
            </a: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uzavírá knihu, vysvětluje další děj a osudy postav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6) SEZNAM LITERATURY </a:t>
            </a:r>
            <a:r>
              <a:rPr lang="cs-CZ" altLang="cs-CZ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uvádí prameny, ze kterých se čerpalo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28625" y="333375"/>
            <a:ext cx="4143375" cy="520700"/>
          </a:xfrm>
          <a:prstGeom prst="rect">
            <a:avLst/>
          </a:prstGeom>
          <a:solidFill>
            <a:srgbClr val="FEC67B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Orientační aparát v knize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4321175" cy="679450"/>
          </a:xfrm>
          <a:prstGeom prst="rect">
            <a:avLst/>
          </a:prstGeom>
          <a:solidFill>
            <a:srgbClr val="FF0066"/>
          </a:solidFill>
          <a:ln w="3816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Kontrolní otázky: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964612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1) Jaké vlastnosti musí mít každá informace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2) S jakými typy informací se setkáváte denně, s jakými zřídka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3) Z jakého zdroje čerpáte informace nejčastěji – rozeberte + a -.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4) Jak se dá ověřit pravdivost informací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5) Ovlivňují vás média – v čem kladně, v čem záporně.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6) Které názvy periodik k vašemu oboru jste našli.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7) Využíváte služeb knihovny – kterých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8) Kdo může popsat naši školní knihovnu ? V čem se liší od městské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9) Jakými způsoby můžeme najít knihu v knihovně ?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10) Jak zjistíme, že se nám vyhledaná kniha hodí ?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11) Jaké informace získáme v archivu, na matrice, v Obchodním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20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     rejstříku ?</a:t>
            </a:r>
            <a:r>
              <a:rPr lang="cs-CZ" altLang="cs-CZ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cs-CZ" altLang="cs-CZ" sz="2200">
              <a:solidFill>
                <a:srgbClr val="66FFFF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200">
              <a:solidFill>
                <a:srgbClr val="66FFF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652963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w Cen MT"/>
        <a:ea typeface="Arial Unicode MS"/>
        <a:cs typeface="Arial Unicode MS"/>
      </a:majorFont>
      <a:minorFont>
        <a:latin typeface="Tw Cen MT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w Cen MT"/>
        <a:ea typeface="Arial Unicode MS"/>
        <a:cs typeface="Arial Unicode MS"/>
      </a:majorFont>
      <a:minorFont>
        <a:latin typeface="Tw Cen MT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w Cen MT"/>
        <a:ea typeface="Arial Unicode MS"/>
        <a:cs typeface="Arial Unicode MS"/>
      </a:majorFont>
      <a:minorFont>
        <a:latin typeface="Tw Cen MT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w Cen MT"/>
        <a:ea typeface="Arial Unicode MS"/>
        <a:cs typeface="Arial Unicode MS"/>
      </a:majorFont>
      <a:minorFont>
        <a:latin typeface="Tw Cen MT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w Cen MT"/>
        <a:ea typeface="Arial Unicode MS"/>
        <a:cs typeface="Arial Unicode MS"/>
      </a:majorFont>
      <a:minorFont>
        <a:latin typeface="Tw Cen MT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6B492381-8A35-466A-A21B-9C46AE895161}"/>
</file>

<file path=customXml/itemProps2.xml><?xml version="1.0" encoding="utf-8"?>
<ds:datastoreItem xmlns:ds="http://schemas.openxmlformats.org/officeDocument/2006/customXml" ds:itemID="{BC7FC689-5AAC-4599-B3E6-332992347482}"/>
</file>

<file path=customXml/itemProps3.xml><?xml version="1.0" encoding="utf-8"?>
<ds:datastoreItem xmlns:ds="http://schemas.openxmlformats.org/officeDocument/2006/customXml" ds:itemID="{4A9CA440-C351-437F-9AE5-690CC5F3BEF2}"/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812</Words>
  <Application>Microsoft Office PowerPoint</Application>
  <PresentationFormat>On-screen Show (4:3)</PresentationFormat>
  <Paragraphs>130</Paragraphs>
  <Slides>12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Arial Unicode MS</vt:lpstr>
      <vt:lpstr>Times New Roman</vt:lpstr>
      <vt:lpstr>Tw Cen MT</vt:lpstr>
      <vt:lpstr>Wingdings</vt:lpstr>
      <vt:lpstr>Motiv systému Office</vt:lpstr>
      <vt:lpstr>Motiv systému Office</vt:lpstr>
      <vt:lpstr>Motiv systému Office</vt:lpstr>
      <vt:lpstr>Motiv systému Office</vt:lpstr>
      <vt:lpstr>Motiv systému Office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Získávání informací a jejich zpracování</dc:title>
  <dc:creator>Šimerdová</dc:creator>
  <cp:lastModifiedBy>Hotelová škola</cp:lastModifiedBy>
  <cp:revision>153</cp:revision>
  <cp:lastPrinted>1601-01-01T00:00:00Z</cp:lastPrinted>
  <dcterms:created xsi:type="dcterms:W3CDTF">2009-01-10T19:37:46Z</dcterms:created>
  <dcterms:modified xsi:type="dcterms:W3CDTF">2013-09-30T07:37:55Z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