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0"/>
  </p:notesMasterIdLst>
  <p:sldIdLst>
    <p:sldId id="259" r:id="rId2"/>
    <p:sldId id="267" r:id="rId3"/>
    <p:sldId id="256" r:id="rId4"/>
    <p:sldId id="265" r:id="rId5"/>
    <p:sldId id="257" r:id="rId6"/>
    <p:sldId id="260" r:id="rId7"/>
    <p:sldId id="266" r:id="rId8"/>
    <p:sldId id="261" r:id="rId9"/>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Franklin Gothic Book" charset="0"/>
        <a:ea typeface="+mn-ea"/>
        <a:cs typeface="Arial" charset="0"/>
      </a:defRPr>
    </a:lvl1pPr>
    <a:lvl2pPr marL="457200" algn="l" rtl="0" fontAlgn="base">
      <a:spcBef>
        <a:spcPct val="0"/>
      </a:spcBef>
      <a:spcAft>
        <a:spcPct val="0"/>
      </a:spcAft>
      <a:defRPr kern="1200">
        <a:solidFill>
          <a:schemeClr val="tx1"/>
        </a:solidFill>
        <a:latin typeface="Franklin Gothic Book" charset="0"/>
        <a:ea typeface="+mn-ea"/>
        <a:cs typeface="Arial" charset="0"/>
      </a:defRPr>
    </a:lvl2pPr>
    <a:lvl3pPr marL="914400" algn="l" rtl="0" fontAlgn="base">
      <a:spcBef>
        <a:spcPct val="0"/>
      </a:spcBef>
      <a:spcAft>
        <a:spcPct val="0"/>
      </a:spcAft>
      <a:defRPr kern="1200">
        <a:solidFill>
          <a:schemeClr val="tx1"/>
        </a:solidFill>
        <a:latin typeface="Franklin Gothic Book" charset="0"/>
        <a:ea typeface="+mn-ea"/>
        <a:cs typeface="Arial" charset="0"/>
      </a:defRPr>
    </a:lvl3pPr>
    <a:lvl4pPr marL="1371600" algn="l" rtl="0" fontAlgn="base">
      <a:spcBef>
        <a:spcPct val="0"/>
      </a:spcBef>
      <a:spcAft>
        <a:spcPct val="0"/>
      </a:spcAft>
      <a:defRPr kern="1200">
        <a:solidFill>
          <a:schemeClr val="tx1"/>
        </a:solidFill>
        <a:latin typeface="Franklin Gothic Book" charset="0"/>
        <a:ea typeface="+mn-ea"/>
        <a:cs typeface="Arial" charset="0"/>
      </a:defRPr>
    </a:lvl4pPr>
    <a:lvl5pPr marL="1828800" algn="l" rtl="0" fontAlgn="base">
      <a:spcBef>
        <a:spcPct val="0"/>
      </a:spcBef>
      <a:spcAft>
        <a:spcPct val="0"/>
      </a:spcAft>
      <a:defRPr kern="1200">
        <a:solidFill>
          <a:schemeClr val="tx1"/>
        </a:solidFill>
        <a:latin typeface="Franklin Gothic Book" charset="0"/>
        <a:ea typeface="+mn-ea"/>
        <a:cs typeface="Arial" charset="0"/>
      </a:defRPr>
    </a:lvl5pPr>
    <a:lvl6pPr marL="2286000" algn="l" defTabSz="914400" rtl="0" eaLnBrk="1" latinLnBrk="0" hangingPunct="1">
      <a:defRPr kern="1200">
        <a:solidFill>
          <a:schemeClr val="tx1"/>
        </a:solidFill>
        <a:latin typeface="Franklin Gothic Book" charset="0"/>
        <a:ea typeface="+mn-ea"/>
        <a:cs typeface="Arial" charset="0"/>
      </a:defRPr>
    </a:lvl6pPr>
    <a:lvl7pPr marL="2743200" algn="l" defTabSz="914400" rtl="0" eaLnBrk="1" latinLnBrk="0" hangingPunct="1">
      <a:defRPr kern="1200">
        <a:solidFill>
          <a:schemeClr val="tx1"/>
        </a:solidFill>
        <a:latin typeface="Franklin Gothic Book" charset="0"/>
        <a:ea typeface="+mn-ea"/>
        <a:cs typeface="Arial" charset="0"/>
      </a:defRPr>
    </a:lvl7pPr>
    <a:lvl8pPr marL="3200400" algn="l" defTabSz="914400" rtl="0" eaLnBrk="1" latinLnBrk="0" hangingPunct="1">
      <a:defRPr kern="1200">
        <a:solidFill>
          <a:schemeClr val="tx1"/>
        </a:solidFill>
        <a:latin typeface="Franklin Gothic Book" charset="0"/>
        <a:ea typeface="+mn-ea"/>
        <a:cs typeface="Arial" charset="0"/>
      </a:defRPr>
    </a:lvl8pPr>
    <a:lvl9pPr marL="3657600" algn="l" defTabSz="914400" rtl="0" eaLnBrk="1" latinLnBrk="0" hangingPunct="1">
      <a:defRPr kern="1200">
        <a:solidFill>
          <a:schemeClr val="tx1"/>
        </a:solidFill>
        <a:latin typeface="Franklin Gothic Book"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64DE16D-B6B9-4B19-9A7B-718303B16388}" type="datetimeFigureOut">
              <a:rPr lang="cs-CZ"/>
              <a:pPr>
                <a:defRPr/>
              </a:pPr>
              <a:t>30.9.2013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29BAA8F-D5E4-4D83-9326-B589FEFAFEC7}"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479744B-4525-4782-940A-7E4862B4D23B}" type="slidenum">
              <a:rPr lang="cs-CZ" altLang="cs-CZ" sz="1200">
                <a:latin typeface="Arial" charset="0"/>
              </a:rPr>
              <a:pPr algn="r"/>
              <a:t>1</a:t>
            </a:fld>
            <a:endParaRPr lang="cs-CZ" altLang="cs-CZ" sz="1200">
              <a:latin typeface="Arial" charset="0"/>
            </a:endParaRPr>
          </a:p>
        </p:txBody>
      </p:sp>
      <p:sp>
        <p:nvSpPr>
          <p:cNvPr id="153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3058" tIns="46529" rIns="93058" bIns="46529" anchor="b"/>
          <a:lstStyle/>
          <a:p>
            <a:pPr algn="r" defTabSz="930275"/>
            <a:fld id="{96D7AC2E-D7FB-4D55-99A9-7C48570D2547}" type="slidenum">
              <a:rPr lang="cs-CZ" altLang="cs-CZ" sz="1200">
                <a:latin typeface="Arial" charset="0"/>
              </a:rPr>
              <a:pPr algn="r" defTabSz="930275"/>
              <a:t>1</a:t>
            </a:fld>
            <a:endParaRPr lang="cs-CZ" altLang="cs-CZ" sz="1200">
              <a:latin typeface="Arial" charset="0"/>
            </a:endParaRPr>
          </a:p>
        </p:txBody>
      </p:sp>
      <p:sp>
        <p:nvSpPr>
          <p:cNvPr id="15363"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wrap="square" lIns="93058" tIns="46529" rIns="93058" bIns="46529" numCol="1" anchor="t" anchorCtr="0" compatLnSpc="1">
            <a:prstTxWarp prst="textNoShape">
              <a:avLst/>
            </a:prstTxWarp>
          </a:bodyPr>
          <a:lstStyle/>
          <a:p>
            <a:pPr eaLnBrk="1" hangingPunct="1">
              <a:spcBef>
                <a:spcPct val="0"/>
              </a:spcBef>
            </a:pPr>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Přímá spojnice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Nadpis 28"/>
          <p:cNvSpPr>
            <a:spLocks noGrp="1"/>
          </p:cNvSpPr>
          <p:nvPr>
            <p:ph type="ctrTitle"/>
          </p:nvPr>
        </p:nvSpPr>
        <p:spPr>
          <a:xfrm>
            <a:off x="381000" y="4853411"/>
            <a:ext cx="8458200" cy="1222375"/>
          </a:xfrm>
        </p:spPr>
        <p:txBody>
          <a:bodyPr anchor="t"/>
          <a:lstStyle/>
          <a:p>
            <a:r>
              <a:rPr lang="cs-CZ" smtClean="0"/>
              <a:t>Kliknutím lze upravit styl.</a:t>
            </a:r>
            <a:endParaRPr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Kliknutím lze upravit styl předlohy.</a:t>
            </a:r>
            <a:endParaRPr lang="en-US"/>
          </a:p>
        </p:txBody>
      </p:sp>
      <p:sp>
        <p:nvSpPr>
          <p:cNvPr id="5" name="Zástupný symbol pro datum 15"/>
          <p:cNvSpPr>
            <a:spLocks noGrp="1"/>
          </p:cNvSpPr>
          <p:nvPr>
            <p:ph type="dt" sz="half" idx="10"/>
          </p:nvPr>
        </p:nvSpPr>
        <p:spPr/>
        <p:txBody>
          <a:bodyPr/>
          <a:lstStyle>
            <a:lvl1pPr>
              <a:defRPr/>
            </a:lvl1pPr>
          </a:lstStyle>
          <a:p>
            <a:pPr>
              <a:defRPr/>
            </a:pPr>
            <a:fld id="{F7702F33-8B7C-41A2-ABF0-5CB2972CE0E9}" type="datetimeFigureOut">
              <a:rPr lang="cs-CZ"/>
              <a:pPr>
                <a:defRPr/>
              </a:pPr>
              <a:t>30.9.2013</a:t>
            </a:fld>
            <a:endParaRPr lang="cs-CZ"/>
          </a:p>
        </p:txBody>
      </p:sp>
      <p:sp>
        <p:nvSpPr>
          <p:cNvPr id="6" name="Zástupný symbol pro zápatí 1"/>
          <p:cNvSpPr>
            <a:spLocks noGrp="1"/>
          </p:cNvSpPr>
          <p:nvPr>
            <p:ph type="ftr" sz="quarter" idx="11"/>
          </p:nvPr>
        </p:nvSpPr>
        <p:spPr/>
        <p:txBody>
          <a:bodyPr/>
          <a:lstStyle>
            <a:lvl1pPr>
              <a:defRPr/>
            </a:lvl1pPr>
          </a:lstStyle>
          <a:p>
            <a:pPr>
              <a:defRPr/>
            </a:pPr>
            <a:endParaRPr lang="cs-CZ"/>
          </a:p>
        </p:txBody>
      </p:sp>
      <p:sp>
        <p:nvSpPr>
          <p:cNvPr id="7" name="Zástupný symbol pro číslo snímku 14"/>
          <p:cNvSpPr>
            <a:spLocks noGrp="1"/>
          </p:cNvSpPr>
          <p:nvPr>
            <p:ph type="sldNum" sz="quarter" idx="12"/>
          </p:nvPr>
        </p:nvSpPr>
        <p:spPr>
          <a:xfrm>
            <a:off x="8229600" y="6473825"/>
            <a:ext cx="758825" cy="247650"/>
          </a:xfrm>
        </p:spPr>
        <p:txBody>
          <a:bodyPr/>
          <a:lstStyle>
            <a:lvl1pPr>
              <a:defRPr/>
            </a:lvl1pPr>
          </a:lstStyle>
          <a:p>
            <a:pPr>
              <a:defRPr/>
            </a:pPr>
            <a:fld id="{978D45CE-0EF0-47F6-9F7B-A396AB2B3FEC}"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10"/>
          <p:cNvSpPr>
            <a:spLocks noGrp="1"/>
          </p:cNvSpPr>
          <p:nvPr>
            <p:ph type="dt" sz="half" idx="10"/>
          </p:nvPr>
        </p:nvSpPr>
        <p:spPr/>
        <p:txBody>
          <a:bodyPr/>
          <a:lstStyle>
            <a:lvl1pPr>
              <a:defRPr/>
            </a:lvl1pPr>
          </a:lstStyle>
          <a:p>
            <a:pPr>
              <a:defRPr/>
            </a:pPr>
            <a:fld id="{C95F5B3B-390F-42C8-85F6-E9F01A4540FA}" type="datetimeFigureOut">
              <a:rPr lang="cs-CZ"/>
              <a:pPr>
                <a:defRPr/>
              </a:pPr>
              <a:t>30.9.2013</a:t>
            </a:fld>
            <a:endParaRPr lang="cs-CZ"/>
          </a:p>
        </p:txBody>
      </p:sp>
      <p:sp>
        <p:nvSpPr>
          <p:cNvPr id="5" name="Zástupný symbol pro zápatí 27"/>
          <p:cNvSpPr>
            <a:spLocks noGrp="1"/>
          </p:cNvSpPr>
          <p:nvPr>
            <p:ph type="ftr" sz="quarter" idx="11"/>
          </p:nvPr>
        </p:nvSpPr>
        <p:spPr/>
        <p:txBody>
          <a:bodyPr/>
          <a:lstStyle>
            <a:lvl1pPr>
              <a:defRPr/>
            </a:lvl1pPr>
          </a:lstStyle>
          <a:p>
            <a:pPr>
              <a:defRPr/>
            </a:pPr>
            <a:endParaRPr lang="cs-CZ"/>
          </a:p>
        </p:txBody>
      </p:sp>
      <p:sp>
        <p:nvSpPr>
          <p:cNvPr id="6" name="Zástupný symbol pro číslo snímku 4"/>
          <p:cNvSpPr>
            <a:spLocks noGrp="1"/>
          </p:cNvSpPr>
          <p:nvPr>
            <p:ph type="sldNum" sz="quarter" idx="12"/>
          </p:nvPr>
        </p:nvSpPr>
        <p:spPr/>
        <p:txBody>
          <a:bodyPr/>
          <a:lstStyle>
            <a:lvl1pPr>
              <a:defRPr/>
            </a:lvl1pPr>
          </a:lstStyle>
          <a:p>
            <a:pPr>
              <a:defRPr/>
            </a:pPr>
            <a:fld id="{A1995428-042A-45BE-9F25-756F03ADF0F5}"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549276"/>
            <a:ext cx="1828800" cy="5851525"/>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457200" y="549276"/>
            <a:ext cx="62484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fld id="{8C7C8121-B77F-4E83-ACD0-11F5E9F53C74}" type="datetimeFigureOut">
              <a:rPr lang="cs-CZ"/>
              <a:pPr>
                <a:defRPr/>
              </a:pPr>
              <a:t>30.9.2013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729A185A-5593-4381-958D-766B9145A454}"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lang="cs-CZ" smtClean="0"/>
              <a:t>Kliknutím lze upravit styl.</a:t>
            </a:r>
            <a:endParaRPr lang="en-US"/>
          </a:p>
        </p:txBody>
      </p:sp>
      <p:sp>
        <p:nvSpPr>
          <p:cNvPr id="27" name="Zástupný symbol pro obsah 26"/>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24"/>
          <p:cNvSpPr>
            <a:spLocks noGrp="1"/>
          </p:cNvSpPr>
          <p:nvPr>
            <p:ph type="dt" sz="half" idx="10"/>
          </p:nvPr>
        </p:nvSpPr>
        <p:spPr/>
        <p:txBody>
          <a:bodyPr/>
          <a:lstStyle>
            <a:lvl1pPr>
              <a:defRPr/>
            </a:lvl1pPr>
          </a:lstStyle>
          <a:p>
            <a:pPr>
              <a:defRPr/>
            </a:pPr>
            <a:fld id="{7DBF3871-0B17-4BDA-BE82-ED85B149F48A}" type="datetimeFigureOut">
              <a:rPr lang="cs-CZ"/>
              <a:pPr>
                <a:defRPr/>
              </a:pPr>
              <a:t>30.9.2013</a:t>
            </a:fld>
            <a:endParaRPr lang="cs-CZ"/>
          </a:p>
        </p:txBody>
      </p:sp>
      <p:sp>
        <p:nvSpPr>
          <p:cNvPr id="5" name="Zástupný symbol pro zápatí 18"/>
          <p:cNvSpPr>
            <a:spLocks noGrp="1"/>
          </p:cNvSpPr>
          <p:nvPr>
            <p:ph type="ftr" sz="quarter" idx="11"/>
          </p:nvPr>
        </p:nvSpPr>
        <p:spPr>
          <a:xfrm>
            <a:off x="3581400" y="76200"/>
            <a:ext cx="2895600" cy="288925"/>
          </a:xfrm>
        </p:spPr>
        <p:txBody>
          <a:bodyPr/>
          <a:lstStyle>
            <a:lvl1pPr>
              <a:defRPr/>
            </a:lvl1pPr>
          </a:lstStyle>
          <a:p>
            <a:pPr>
              <a:defRPr/>
            </a:pPr>
            <a:endParaRPr lang="cs-CZ"/>
          </a:p>
        </p:txBody>
      </p:sp>
      <p:sp>
        <p:nvSpPr>
          <p:cNvPr id="6" name="Zástupný symbol pro číslo snímku 15"/>
          <p:cNvSpPr>
            <a:spLocks noGrp="1"/>
          </p:cNvSpPr>
          <p:nvPr>
            <p:ph type="sldNum" sz="quarter" idx="12"/>
          </p:nvPr>
        </p:nvSpPr>
        <p:spPr>
          <a:xfrm>
            <a:off x="8229600" y="6473825"/>
            <a:ext cx="758825" cy="247650"/>
          </a:xfrm>
        </p:spPr>
        <p:txBody>
          <a:bodyPr/>
          <a:lstStyle>
            <a:lvl1pPr>
              <a:defRPr/>
            </a:lvl1pPr>
          </a:lstStyle>
          <a:p>
            <a:pPr>
              <a:defRPr/>
            </a:pPr>
            <a:fld id="{7DC7919E-F15A-406A-9B38-A3B2BA971F99}"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Přímá spojnice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Zástupný symbol pro tex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smtClean="0"/>
              <a:t>Kliknutím lze upravit styly předlohy textu.</a:t>
            </a:r>
          </a:p>
        </p:txBody>
      </p:sp>
      <p:sp>
        <p:nvSpPr>
          <p:cNvPr id="8" name="Nadpis 7"/>
          <p:cNvSpPr>
            <a:spLocks noGrp="1"/>
          </p:cNvSpPr>
          <p:nvPr>
            <p:ph type="title"/>
          </p:nvPr>
        </p:nvSpPr>
        <p:spPr>
          <a:xfrm>
            <a:off x="180475" y="2947085"/>
            <a:ext cx="8686800" cy="1184825"/>
          </a:xfrm>
        </p:spPr>
        <p:txBody>
          <a:bodyPr rtlCol="0" anchor="t"/>
          <a:lstStyle>
            <a:lvl1pPr algn="r">
              <a:defRPr/>
            </a:lvl1pPr>
          </a:lstStyle>
          <a:p>
            <a:r>
              <a:rPr lang="cs-CZ" smtClean="0"/>
              <a:t>Kliknutím lze upravit styl.</a:t>
            </a:r>
            <a:endParaRPr lang="en-US"/>
          </a:p>
        </p:txBody>
      </p:sp>
      <p:sp>
        <p:nvSpPr>
          <p:cNvPr id="5" name="Zástupný symbol pro datum 18"/>
          <p:cNvSpPr>
            <a:spLocks noGrp="1"/>
          </p:cNvSpPr>
          <p:nvPr>
            <p:ph type="dt" sz="half" idx="10"/>
          </p:nvPr>
        </p:nvSpPr>
        <p:spPr/>
        <p:txBody>
          <a:bodyPr/>
          <a:lstStyle>
            <a:lvl1pPr>
              <a:defRPr/>
            </a:lvl1pPr>
          </a:lstStyle>
          <a:p>
            <a:pPr>
              <a:defRPr/>
            </a:pPr>
            <a:fld id="{F31D1074-E98B-46D5-83E7-1162ACFEF07E}" type="datetimeFigureOut">
              <a:rPr lang="cs-CZ"/>
              <a:pPr>
                <a:defRPr/>
              </a:pPr>
              <a:t>30.9.2013</a:t>
            </a:fld>
            <a:endParaRPr lang="cs-CZ"/>
          </a:p>
        </p:txBody>
      </p:sp>
      <p:sp>
        <p:nvSpPr>
          <p:cNvPr id="7" name="Zástupný symbol pro zápatí 10"/>
          <p:cNvSpPr>
            <a:spLocks noGrp="1"/>
          </p:cNvSpPr>
          <p:nvPr>
            <p:ph type="ftr" sz="quarter" idx="11"/>
          </p:nvPr>
        </p:nvSpPr>
        <p:spPr/>
        <p:txBody>
          <a:bodyPr/>
          <a:lstStyle>
            <a:lvl1pPr>
              <a:defRPr/>
            </a:lvl1pPr>
          </a:lstStyle>
          <a:p>
            <a:pPr>
              <a:defRPr/>
            </a:pPr>
            <a:endParaRPr lang="cs-CZ"/>
          </a:p>
        </p:txBody>
      </p:sp>
      <p:sp>
        <p:nvSpPr>
          <p:cNvPr id="9" name="Zástupný symbol pro číslo snímku 15"/>
          <p:cNvSpPr>
            <a:spLocks noGrp="1"/>
          </p:cNvSpPr>
          <p:nvPr>
            <p:ph type="sldNum" sz="quarter" idx="12"/>
          </p:nvPr>
        </p:nvSpPr>
        <p:spPr/>
        <p:txBody>
          <a:bodyPr/>
          <a:lstStyle>
            <a:lvl1pPr>
              <a:defRPr/>
            </a:lvl1pPr>
          </a:lstStyle>
          <a:p>
            <a:pPr>
              <a:defRPr/>
            </a:pPr>
            <a:fld id="{3EC6EACE-9010-445E-875C-F73ED41B712B}"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301752" y="457200"/>
            <a:ext cx="8686800" cy="841248"/>
          </a:xfrm>
        </p:spPr>
        <p:txBody>
          <a:bodyPr/>
          <a:lstStyle/>
          <a:p>
            <a:r>
              <a:rPr lang="cs-CZ" smtClean="0"/>
              <a:t>Kliknutím lze upravit styl.</a:t>
            </a:r>
            <a:endParaRPr lang="en-US"/>
          </a:p>
        </p:txBody>
      </p:sp>
      <p:sp>
        <p:nvSpPr>
          <p:cNvPr id="14" name="Zástupný symbol pro obsah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3" name="Zástupný symbol pro obsah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10"/>
          <p:cNvSpPr>
            <a:spLocks noGrp="1"/>
          </p:cNvSpPr>
          <p:nvPr>
            <p:ph type="dt" sz="half" idx="10"/>
          </p:nvPr>
        </p:nvSpPr>
        <p:spPr/>
        <p:txBody>
          <a:bodyPr/>
          <a:lstStyle>
            <a:lvl1pPr>
              <a:defRPr/>
            </a:lvl1pPr>
          </a:lstStyle>
          <a:p>
            <a:pPr>
              <a:defRPr/>
            </a:pPr>
            <a:fld id="{E20F86C4-12DC-4647-A500-EE6CDF6F1527}" type="datetimeFigureOut">
              <a:rPr lang="cs-CZ"/>
              <a:pPr>
                <a:defRPr/>
              </a:pPr>
              <a:t>30.9.2013</a:t>
            </a:fld>
            <a:endParaRPr lang="cs-CZ"/>
          </a:p>
        </p:txBody>
      </p:sp>
      <p:sp>
        <p:nvSpPr>
          <p:cNvPr id="6" name="Zástupný symbol pro zápatí 27"/>
          <p:cNvSpPr>
            <a:spLocks noGrp="1"/>
          </p:cNvSpPr>
          <p:nvPr>
            <p:ph type="ftr" sz="quarter" idx="11"/>
          </p:nvPr>
        </p:nvSpPr>
        <p:spPr/>
        <p:txBody>
          <a:bodyPr/>
          <a:lstStyle>
            <a:lvl1pPr>
              <a:defRPr/>
            </a:lvl1pPr>
          </a:lstStyle>
          <a:p>
            <a:pPr>
              <a:defRPr/>
            </a:pPr>
            <a:endParaRPr lang="cs-CZ"/>
          </a:p>
        </p:txBody>
      </p:sp>
      <p:sp>
        <p:nvSpPr>
          <p:cNvPr id="7" name="Zástupný symbol pro číslo snímku 4"/>
          <p:cNvSpPr>
            <a:spLocks noGrp="1"/>
          </p:cNvSpPr>
          <p:nvPr>
            <p:ph type="sldNum" sz="quarter" idx="12"/>
          </p:nvPr>
        </p:nvSpPr>
        <p:spPr/>
        <p:txBody>
          <a:bodyPr/>
          <a:lstStyle>
            <a:lvl1pPr>
              <a:defRPr/>
            </a:lvl1pPr>
          </a:lstStyle>
          <a:p>
            <a:pPr>
              <a:defRPr/>
            </a:pPr>
            <a:fld id="{6643134F-F509-41CC-AE50-0703BF5F7595}"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Nadpis 28"/>
          <p:cNvSpPr>
            <a:spLocks noGrp="1"/>
          </p:cNvSpPr>
          <p:nvPr>
            <p:ph type="title"/>
          </p:nvPr>
        </p:nvSpPr>
        <p:spPr>
          <a:xfrm>
            <a:off x="304800" y="5410200"/>
            <a:ext cx="8610600" cy="882650"/>
          </a:xfrm>
        </p:spPr>
        <p:txBody>
          <a:bodyPr/>
          <a:lstStyle>
            <a:lvl1pPr>
              <a:defRPr/>
            </a:lvl1pPr>
          </a:lstStyle>
          <a:p>
            <a:r>
              <a:rPr lang="cs-CZ" smtClean="0"/>
              <a:t>Kliknutím lze upravit styl.</a:t>
            </a:r>
            <a:endParaRPr lang="en-US"/>
          </a:p>
        </p:txBody>
      </p:sp>
      <p:sp>
        <p:nvSpPr>
          <p:cNvPr id="13" name="Zástupný symbol pro tex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cs-CZ" smtClean="0"/>
              <a:t>Kliknutím lze upravit styly předlohy textu.</a:t>
            </a:r>
          </a:p>
        </p:txBody>
      </p:sp>
      <p:sp>
        <p:nvSpPr>
          <p:cNvPr id="25" name="Zástupný symbol pro tex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cs-CZ" smtClean="0"/>
              <a:t>Kliknutím lze upravit styly předlohy textu.</a:t>
            </a:r>
          </a:p>
        </p:txBody>
      </p:sp>
      <p:sp>
        <p:nvSpPr>
          <p:cNvPr id="4" name="Zástupný symbol pro obsah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28" name="Zástupný symbol pro obsah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8" name="Zástupný symbol pro datum 9"/>
          <p:cNvSpPr>
            <a:spLocks noGrp="1"/>
          </p:cNvSpPr>
          <p:nvPr>
            <p:ph type="dt" sz="half" idx="10"/>
          </p:nvPr>
        </p:nvSpPr>
        <p:spPr/>
        <p:txBody>
          <a:bodyPr/>
          <a:lstStyle>
            <a:lvl1pPr>
              <a:defRPr/>
            </a:lvl1pPr>
          </a:lstStyle>
          <a:p>
            <a:pPr>
              <a:defRPr/>
            </a:pPr>
            <a:fld id="{5883124E-A8BD-482B-8E3E-73E9F2C0A463}" type="datetimeFigureOut">
              <a:rPr lang="cs-CZ"/>
              <a:pPr>
                <a:defRPr/>
              </a:pPr>
              <a:t>30.9.2013</a:t>
            </a:fld>
            <a:endParaRPr lang="cs-CZ"/>
          </a:p>
        </p:txBody>
      </p:sp>
      <p:sp>
        <p:nvSpPr>
          <p:cNvPr id="9" name="Zástupný symbol pro zápatí 5"/>
          <p:cNvSpPr>
            <a:spLocks noGrp="1"/>
          </p:cNvSpPr>
          <p:nvPr>
            <p:ph type="ftr" sz="quarter" idx="11"/>
          </p:nvPr>
        </p:nvSpPr>
        <p:spPr/>
        <p:txBody>
          <a:bodyPr/>
          <a:lstStyle>
            <a:lvl1pPr>
              <a:defRPr/>
            </a:lvl1pPr>
          </a:lstStyle>
          <a:p>
            <a:pPr>
              <a:defRPr/>
            </a:pPr>
            <a:endParaRPr lang="cs-CZ"/>
          </a:p>
        </p:txBody>
      </p:sp>
      <p:sp>
        <p:nvSpPr>
          <p:cNvPr id="10" name="Zástupný symbol pro číslo snímku 6"/>
          <p:cNvSpPr>
            <a:spLocks noGrp="1"/>
          </p:cNvSpPr>
          <p:nvPr>
            <p:ph type="sldNum" sz="quarter" idx="12"/>
          </p:nvPr>
        </p:nvSpPr>
        <p:spPr>
          <a:xfrm>
            <a:off x="8229600" y="6477000"/>
            <a:ext cx="762000" cy="247650"/>
          </a:xfrm>
        </p:spPr>
        <p:txBody>
          <a:bodyPr/>
          <a:lstStyle>
            <a:lvl1pPr>
              <a:defRPr/>
            </a:lvl1pPr>
          </a:lstStyle>
          <a:p>
            <a:pPr>
              <a:defRPr/>
            </a:pPr>
            <a:fld id="{1357B664-BFD8-4FE0-A7DB-D146C28AA4B9}"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0" name="Nadpis 29"/>
          <p:cNvSpPr>
            <a:spLocks noGrp="1"/>
          </p:cNvSpPr>
          <p:nvPr>
            <p:ph type="title"/>
          </p:nvPr>
        </p:nvSpPr>
        <p:spPr>
          <a:xfrm>
            <a:off x="301752" y="457200"/>
            <a:ext cx="8686800" cy="841248"/>
          </a:xfrm>
        </p:spPr>
        <p:txBody>
          <a:bodyPr/>
          <a:lstStyle/>
          <a:p>
            <a:r>
              <a:rPr lang="cs-CZ" smtClean="0"/>
              <a:t>Kliknutím lze upravit styl.</a:t>
            </a:r>
            <a:endParaRPr lang="en-US"/>
          </a:p>
        </p:txBody>
      </p:sp>
      <p:sp>
        <p:nvSpPr>
          <p:cNvPr id="3" name="Zástupný symbol pro datum 10"/>
          <p:cNvSpPr>
            <a:spLocks noGrp="1"/>
          </p:cNvSpPr>
          <p:nvPr>
            <p:ph type="dt" sz="half" idx="10"/>
          </p:nvPr>
        </p:nvSpPr>
        <p:spPr/>
        <p:txBody>
          <a:bodyPr/>
          <a:lstStyle>
            <a:lvl1pPr>
              <a:defRPr/>
            </a:lvl1pPr>
          </a:lstStyle>
          <a:p>
            <a:pPr>
              <a:defRPr/>
            </a:pPr>
            <a:fld id="{36E761FC-117E-4613-BE0E-8B6EB5A5244B}" type="datetimeFigureOut">
              <a:rPr lang="cs-CZ"/>
              <a:pPr>
                <a:defRPr/>
              </a:pPr>
              <a:t>30.9.2013</a:t>
            </a:fld>
            <a:endParaRPr lang="cs-CZ"/>
          </a:p>
        </p:txBody>
      </p:sp>
      <p:sp>
        <p:nvSpPr>
          <p:cNvPr id="4" name="Zástupný symbol pro zápatí 27"/>
          <p:cNvSpPr>
            <a:spLocks noGrp="1"/>
          </p:cNvSpPr>
          <p:nvPr>
            <p:ph type="ftr" sz="quarter" idx="11"/>
          </p:nvPr>
        </p:nvSpPr>
        <p:spPr/>
        <p:txBody>
          <a:bodyPr/>
          <a:lstStyle>
            <a:lvl1pPr>
              <a:defRPr/>
            </a:lvl1pPr>
          </a:lstStyle>
          <a:p>
            <a:pPr>
              <a:defRPr/>
            </a:pPr>
            <a:endParaRPr lang="cs-CZ"/>
          </a:p>
        </p:txBody>
      </p:sp>
      <p:sp>
        <p:nvSpPr>
          <p:cNvPr id="5" name="Zástupný symbol pro číslo snímku 4"/>
          <p:cNvSpPr>
            <a:spLocks noGrp="1"/>
          </p:cNvSpPr>
          <p:nvPr>
            <p:ph type="sldNum" sz="quarter" idx="12"/>
          </p:nvPr>
        </p:nvSpPr>
        <p:spPr/>
        <p:txBody>
          <a:bodyPr/>
          <a:lstStyle>
            <a:lvl1pPr>
              <a:defRPr/>
            </a:lvl1pPr>
          </a:lstStyle>
          <a:p>
            <a:pPr>
              <a:defRPr/>
            </a:pPr>
            <a:fld id="{19A4A864-8DFA-40EA-9AD4-47F685574335}"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2"/>
          <p:cNvSpPr>
            <a:spLocks noGrp="1"/>
          </p:cNvSpPr>
          <p:nvPr>
            <p:ph type="dt" sz="half" idx="10"/>
          </p:nvPr>
        </p:nvSpPr>
        <p:spPr/>
        <p:txBody>
          <a:bodyPr/>
          <a:lstStyle>
            <a:lvl1pPr>
              <a:defRPr/>
            </a:lvl1pPr>
          </a:lstStyle>
          <a:p>
            <a:pPr>
              <a:defRPr/>
            </a:pPr>
            <a:fld id="{87B2C161-06A5-4F5E-A8E4-DB5CD330A677}" type="datetimeFigureOut">
              <a:rPr lang="cs-CZ"/>
              <a:pPr>
                <a:defRPr/>
              </a:pPr>
              <a:t>30.9.2013</a:t>
            </a:fld>
            <a:endParaRPr lang="cs-CZ"/>
          </a:p>
        </p:txBody>
      </p:sp>
      <p:sp>
        <p:nvSpPr>
          <p:cNvPr id="3" name="Zástupný symbol pro zápatí 23"/>
          <p:cNvSpPr>
            <a:spLocks noGrp="1"/>
          </p:cNvSpPr>
          <p:nvPr>
            <p:ph type="ftr" sz="quarter" idx="11"/>
          </p:nvPr>
        </p:nvSpPr>
        <p:spPr/>
        <p:txBody>
          <a:bodyPr/>
          <a:lstStyle>
            <a:lvl1pPr>
              <a:defRPr/>
            </a:lvl1pPr>
          </a:lstStyle>
          <a:p>
            <a:pPr>
              <a:defRPr/>
            </a:pPr>
            <a:endParaRPr lang="cs-CZ"/>
          </a:p>
        </p:txBody>
      </p:sp>
      <p:sp>
        <p:nvSpPr>
          <p:cNvPr id="4" name="Zástupný symbol pro číslo snímku 6"/>
          <p:cNvSpPr>
            <a:spLocks noGrp="1"/>
          </p:cNvSpPr>
          <p:nvPr>
            <p:ph type="sldNum" sz="quarter" idx="12"/>
          </p:nvPr>
        </p:nvSpPr>
        <p:spPr/>
        <p:txBody>
          <a:bodyPr/>
          <a:lstStyle>
            <a:lvl1pPr>
              <a:defRPr/>
            </a:lvl1pPr>
          </a:lstStyle>
          <a:p>
            <a:pPr>
              <a:defRPr/>
            </a:pPr>
            <a:fld id="{F1B29A21-6B47-4CE7-A9FE-8BC319954ED5}"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Přímá spojnice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Nadpis 11"/>
          <p:cNvSpPr>
            <a:spLocks noGrp="1"/>
          </p:cNvSpPr>
          <p:nvPr>
            <p:ph type="title"/>
          </p:nvPr>
        </p:nvSpPr>
        <p:spPr>
          <a:xfrm>
            <a:off x="457200" y="5486400"/>
            <a:ext cx="8458200" cy="520700"/>
          </a:xfrm>
        </p:spPr>
        <p:txBody>
          <a:bodyPr/>
          <a:lstStyle>
            <a:lvl1pPr algn="l">
              <a:buNone/>
              <a:defRPr sz="2000" b="1"/>
            </a:lvl1pPr>
          </a:lstStyle>
          <a:p>
            <a:r>
              <a:rPr lang="cs-CZ" smtClean="0"/>
              <a:t>Kliknutím lze upravit styl.</a:t>
            </a:r>
            <a:endParaRPr lang="en-US"/>
          </a:p>
        </p:txBody>
      </p:sp>
      <p:sp>
        <p:nvSpPr>
          <p:cNvPr id="26" name="Zástupný symbol pro tex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cs-CZ" smtClean="0"/>
              <a:t>Kliknutím lze upravit styly předlohy textu.</a:t>
            </a:r>
          </a:p>
        </p:txBody>
      </p:sp>
      <p:sp>
        <p:nvSpPr>
          <p:cNvPr id="14" name="Zástupný symbol pro obsah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datum 24"/>
          <p:cNvSpPr>
            <a:spLocks noGrp="1"/>
          </p:cNvSpPr>
          <p:nvPr>
            <p:ph type="dt" sz="half" idx="10"/>
          </p:nvPr>
        </p:nvSpPr>
        <p:spPr/>
        <p:txBody>
          <a:bodyPr/>
          <a:lstStyle>
            <a:lvl1pPr>
              <a:defRPr/>
            </a:lvl1pPr>
          </a:lstStyle>
          <a:p>
            <a:pPr>
              <a:defRPr/>
            </a:pPr>
            <a:fld id="{D881E5D2-C1AB-4BA7-A1B9-333097A8B665}" type="datetimeFigureOut">
              <a:rPr lang="cs-CZ"/>
              <a:pPr>
                <a:defRPr/>
              </a:pPr>
              <a:t>30.9.2013</a:t>
            </a:fld>
            <a:endParaRPr lang="cs-CZ"/>
          </a:p>
        </p:txBody>
      </p:sp>
      <p:sp>
        <p:nvSpPr>
          <p:cNvPr id="7" name="Zástupný symbol pro zápatí 28"/>
          <p:cNvSpPr>
            <a:spLocks noGrp="1"/>
          </p:cNvSpPr>
          <p:nvPr>
            <p:ph type="ftr" sz="quarter" idx="11"/>
          </p:nvPr>
        </p:nvSpPr>
        <p:spPr/>
        <p:txBody>
          <a:bodyPr/>
          <a:lstStyle>
            <a:lvl1pPr>
              <a:defRPr/>
            </a:lvl1pPr>
          </a:lstStyle>
          <a:p>
            <a:pPr>
              <a:defRPr/>
            </a:pPr>
            <a:endParaRPr lang="cs-CZ"/>
          </a:p>
        </p:txBody>
      </p:sp>
      <p:sp>
        <p:nvSpPr>
          <p:cNvPr id="8" name="Zástupný symbol pro číslo snímku 6"/>
          <p:cNvSpPr>
            <a:spLocks noGrp="1"/>
          </p:cNvSpPr>
          <p:nvPr>
            <p:ph type="sldNum" sz="quarter" idx="12"/>
          </p:nvPr>
        </p:nvSpPr>
        <p:spPr/>
        <p:txBody>
          <a:bodyPr/>
          <a:lstStyle>
            <a:lvl1pPr>
              <a:defRPr/>
            </a:lvl1pPr>
          </a:lstStyle>
          <a:p>
            <a:pPr>
              <a:defRPr/>
            </a:pPr>
            <a:fld id="{EBC84D69-5A2D-4560-B870-45ECB1BA19D3}"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3" name="Zástupný symbol pro obrázek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cs-CZ" noProof="0" smtClean="0"/>
              <a:t>Kliknutím na ikonu přidáte obrázek.</a:t>
            </a:r>
            <a:endParaRPr lang="en-US" noProof="0" dirty="0"/>
          </a:p>
        </p:txBody>
      </p:sp>
      <p:sp>
        <p:nvSpPr>
          <p:cNvPr id="17" name="Nadpis 16"/>
          <p:cNvSpPr>
            <a:spLocks noGrp="1"/>
          </p:cNvSpPr>
          <p:nvPr>
            <p:ph type="title"/>
          </p:nvPr>
        </p:nvSpPr>
        <p:spPr>
          <a:xfrm>
            <a:off x="381000" y="4993760"/>
            <a:ext cx="5867400" cy="522288"/>
          </a:xfrm>
        </p:spPr>
        <p:txBody>
          <a:bodyPr/>
          <a:lstStyle>
            <a:lvl1pPr algn="l">
              <a:buNone/>
              <a:defRPr sz="2000" b="1"/>
            </a:lvl1pPr>
          </a:lstStyle>
          <a:p>
            <a:r>
              <a:rPr lang="cs-CZ" smtClean="0"/>
              <a:t>Kliknutím lze upravit styl.</a:t>
            </a:r>
            <a:endParaRPr lang="en-US"/>
          </a:p>
        </p:txBody>
      </p:sp>
      <p:sp>
        <p:nvSpPr>
          <p:cNvPr id="26" name="Zástupný symbol pro tex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cs-CZ" smtClean="0"/>
              <a:t>Kliknutím lze upravit styly předlohy textu.</a:t>
            </a:r>
          </a:p>
        </p:txBody>
      </p:sp>
      <p:sp>
        <p:nvSpPr>
          <p:cNvPr id="5" name="Zástupný symbol pro datum 6"/>
          <p:cNvSpPr>
            <a:spLocks noGrp="1"/>
          </p:cNvSpPr>
          <p:nvPr>
            <p:ph type="dt" sz="half" idx="10"/>
          </p:nvPr>
        </p:nvSpPr>
        <p:spPr/>
        <p:txBody>
          <a:bodyPr/>
          <a:lstStyle>
            <a:lvl1pPr>
              <a:defRPr/>
            </a:lvl1pPr>
          </a:lstStyle>
          <a:p>
            <a:pPr>
              <a:defRPr/>
            </a:pPr>
            <a:fld id="{5C8E42FE-DE78-43C3-8469-9E965AA61E95}" type="datetimeFigureOut">
              <a:rPr lang="cs-CZ"/>
              <a:pPr>
                <a:defRPr/>
              </a:pPr>
              <a:t>30.9.2013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30"/>
          <p:cNvSpPr>
            <a:spLocks noGrp="1"/>
          </p:cNvSpPr>
          <p:nvPr>
            <p:ph type="sldNum" sz="quarter" idx="12"/>
          </p:nvPr>
        </p:nvSpPr>
        <p:spPr/>
        <p:txBody>
          <a:bodyPr/>
          <a:lstStyle>
            <a:lvl1pPr>
              <a:defRPr/>
            </a:lvl1pPr>
          </a:lstStyle>
          <a:p>
            <a:pPr>
              <a:defRPr/>
            </a:pPr>
            <a:fld id="{771DA30B-B6A1-4BD4-93D6-B47D7B63180C}"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Zástupný symbol pro text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11" name="Zástupný symbol pro datum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7A0AE0B0-05AE-4B84-9A46-49642A31AA7A}" type="datetimeFigureOut">
              <a:rPr lang="cs-CZ"/>
              <a:pPr>
                <a:defRPr/>
              </a:pPr>
              <a:t>30.9.2013</a:t>
            </a:fld>
            <a:endParaRPr lang="cs-CZ"/>
          </a:p>
        </p:txBody>
      </p:sp>
      <p:sp>
        <p:nvSpPr>
          <p:cNvPr id="28" name="Zástupný symbol pro zápatí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cs-CZ"/>
          </a:p>
        </p:txBody>
      </p:sp>
      <p:sp>
        <p:nvSpPr>
          <p:cNvPr id="5" name="Zástupný symbol pro číslo snímku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E84F4C56-2CE2-44B2-A74F-43FCF7A18346}" type="slidenum">
              <a:rPr lang="cs-CZ"/>
              <a:pPr>
                <a:defRPr/>
              </a:pPr>
              <a:t>‹#›</a:t>
            </a:fld>
            <a:endParaRPr lang="cs-CZ"/>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lang="cs-CZ" smtClean="0"/>
              <a:t>Kliknutím lze upravit styl.</a:t>
            </a:r>
            <a:endParaRPr lang="en-US"/>
          </a:p>
        </p:txBody>
      </p:sp>
      <p:sp>
        <p:nvSpPr>
          <p:cNvPr id="9" name="Přímá spojnice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Přímá spojnice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1" r:id="rId4"/>
    <p:sldLayoutId id="2147483735" r:id="rId5"/>
    <p:sldLayoutId id="2147483730" r:id="rId6"/>
    <p:sldLayoutId id="2147483736" r:id="rId7"/>
    <p:sldLayoutId id="2147483737" r:id="rId8"/>
    <p:sldLayoutId id="2147483738" r:id="rId9"/>
    <p:sldLayoutId id="2147483729" r:id="rId10"/>
    <p:sldLayoutId id="2147483739"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06" name="Group 34"/>
          <p:cNvGraphicFramePr>
            <a:graphicFrameLocks noGrp="1"/>
          </p:cNvGraphicFramePr>
          <p:nvPr/>
        </p:nvGraphicFramePr>
        <p:xfrm>
          <a:off x="179388" y="1484313"/>
          <a:ext cx="8713787" cy="4822825"/>
        </p:xfrm>
        <a:graphic>
          <a:graphicData uri="http://schemas.openxmlformats.org/drawingml/2006/table">
            <a:tbl>
              <a:tblPr/>
              <a:tblGrid>
                <a:gridCol w="2058987"/>
                <a:gridCol w="6654800"/>
              </a:tblGrid>
              <a:tr h="5539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Název školy</a:t>
                      </a:r>
                    </a:p>
                  </a:txBody>
                  <a:tcPr marL="91449" marR="91449"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Hotelová škola Mariánské Lázně</a:t>
                      </a:r>
                    </a:p>
                  </a:txBody>
                  <a:tcPr marL="91449" marR="91449"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9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Adresa školy</a:t>
                      </a:r>
                    </a:p>
                  </a:txBody>
                  <a:tcPr marL="91449" marR="91449"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Komenského 449/6, 353 01 Mariánské Lázně</a:t>
                      </a:r>
                    </a:p>
                  </a:txBody>
                  <a:tcPr marL="91449" marR="91449"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9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Číslo projektu</a:t>
                      </a:r>
                    </a:p>
                  </a:txBody>
                  <a:tcPr marL="91449" marR="91449"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CZ.1.07/1.5.00/34.0970</a:t>
                      </a:r>
                    </a:p>
                  </a:txBody>
                  <a:tcPr marL="91449" marR="91449"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9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Číslo </a:t>
                      </a:r>
                      <a:r>
                        <a:rPr kumimoji="0" lang="cs-CZ"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DUMu</a:t>
                      </a:r>
                      <a:endParaRPr kumimoji="0" lang="cs-CZ"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9" marR="91449"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VY_32_INOVACE_HT-ČJK1- 07</a:t>
                      </a:r>
                    </a:p>
                  </a:txBody>
                  <a:tcPr marL="91449" marR="91449"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9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Předmět</a:t>
                      </a:r>
                    </a:p>
                  </a:txBody>
                  <a:tcPr marL="91449" marR="91449"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Český jazyk a komunikace</a:t>
                      </a:r>
                    </a:p>
                  </a:txBody>
                  <a:tcPr marL="91449" marR="91449"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9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Téma</a:t>
                      </a:r>
                    </a:p>
                  </a:txBody>
                  <a:tcPr marL="91449" marR="91449"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Racionální studium textu</a:t>
                      </a:r>
                    </a:p>
                  </a:txBody>
                  <a:tcPr marL="91449" marR="91449"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9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Autor</a:t>
                      </a:r>
                    </a:p>
                  </a:txBody>
                  <a:tcPr marL="91449" marR="91449"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Mgr. Miroslav </a:t>
                      </a:r>
                      <a:r>
                        <a:rPr kumimoji="0" lang="cs-CZ"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Šudřich</a:t>
                      </a:r>
                      <a:endParaRPr kumimoji="0" lang="cs-CZ"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9" marR="91449"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Metodický popis</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(anotace)</a:t>
                      </a:r>
                    </a:p>
                  </a:txBody>
                  <a:tcPr marL="91449" marR="9144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Prezentace se týká poučení o racionálním studiu textu, seznamuje s metodami čtení textu a způsoby jeho zpracování. V závěru obsahuje shrnující otázky a úkol pro žáky, který je motivuje k samostatnému práci.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Klíčová slova: informace, metoda trojího čtení, výpisek, osnova, konspekt.</a:t>
                      </a:r>
                    </a:p>
                  </a:txBody>
                  <a:tcPr marL="91449" marR="9144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66" name="Obdélník 1"/>
          <p:cNvSpPr>
            <a:spLocks noChangeArrowheads="1"/>
          </p:cNvSpPr>
          <p:nvPr/>
        </p:nvSpPr>
        <p:spPr bwMode="auto">
          <a:xfrm>
            <a:off x="250825" y="6381750"/>
            <a:ext cx="8713788" cy="276225"/>
          </a:xfrm>
          <a:prstGeom prst="rect">
            <a:avLst/>
          </a:prstGeom>
          <a:noFill/>
          <a:ln w="9525">
            <a:noFill/>
            <a:miter lim="800000"/>
            <a:headEnd/>
            <a:tailEnd/>
          </a:ln>
        </p:spPr>
        <p:txBody>
          <a:bodyPr>
            <a:spAutoFit/>
          </a:bodyPr>
          <a:lstStyle/>
          <a:p>
            <a:pPr algn="ctr"/>
            <a:r>
              <a:rPr lang="cs-CZ" altLang="cs-CZ" sz="1200" i="1">
                <a:latin typeface="Times New Roman" pitchFamily="18" charset="0"/>
                <a:cs typeface="Times New Roman" pitchFamily="18" charset="0"/>
              </a:rPr>
              <a:t>Tento program je spolufinancovaný Evropským sociálním fondem a státním rozpočtem České republiky.</a:t>
            </a:r>
            <a:endParaRPr lang="cs-CZ" altLang="cs-CZ" sz="1200">
              <a:latin typeface="Times New Roman" pitchFamily="18" charset="0"/>
              <a:cs typeface="Times New Roman" pitchFamily="18" charset="0"/>
            </a:endParaRPr>
          </a:p>
        </p:txBody>
      </p:sp>
      <p:pic>
        <p:nvPicPr>
          <p:cNvPr id="14367" name="Picture 32" descr="HS-logo_větší"/>
          <p:cNvPicPr>
            <a:picLocks noChangeAspect="1" noChangeArrowheads="1"/>
          </p:cNvPicPr>
          <p:nvPr/>
        </p:nvPicPr>
        <p:blipFill>
          <a:blip r:embed="rId3"/>
          <a:srcRect/>
          <a:stretch>
            <a:fillRect/>
          </a:stretch>
        </p:blipFill>
        <p:spPr bwMode="auto">
          <a:xfrm>
            <a:off x="179388" y="115888"/>
            <a:ext cx="1296987" cy="1274762"/>
          </a:xfrm>
          <a:prstGeom prst="rect">
            <a:avLst/>
          </a:prstGeom>
          <a:solidFill>
            <a:schemeClr val="bg1"/>
          </a:solidFill>
          <a:ln w="9525">
            <a:noFill/>
            <a:miter lim="800000"/>
            <a:headEnd/>
            <a:tailEnd/>
          </a:ln>
        </p:spPr>
      </p:pic>
      <p:pic>
        <p:nvPicPr>
          <p:cNvPr id="14368" name="Picture 33" descr="ESF"/>
          <p:cNvPicPr>
            <a:picLocks noChangeAspect="1" noChangeArrowheads="1"/>
          </p:cNvPicPr>
          <p:nvPr/>
        </p:nvPicPr>
        <p:blipFill>
          <a:blip r:embed="rId4"/>
          <a:srcRect/>
          <a:stretch>
            <a:fillRect/>
          </a:stretch>
        </p:blipFill>
        <p:spPr bwMode="auto">
          <a:xfrm>
            <a:off x="2268538" y="115888"/>
            <a:ext cx="5715000" cy="12477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p:cNvSpPr>
          <p:nvPr>
            <p:ph type="body" idx="4294967295"/>
          </p:nvPr>
        </p:nvSpPr>
        <p:spPr>
          <a:xfrm>
            <a:off x="827088" y="1160463"/>
            <a:ext cx="7993062" cy="3205162"/>
          </a:xfrm>
          <a:ln w="28575">
            <a:solidFill>
              <a:srgbClr val="00B0F0"/>
            </a:solidFill>
          </a:ln>
        </p:spPr>
        <p:style>
          <a:lnRef idx="0">
            <a:scrgbClr r="0" g="0" b="0"/>
          </a:lnRef>
          <a:fillRef idx="1001">
            <a:schemeClr val="lt1"/>
          </a:fillRef>
          <a:effectRef idx="0">
            <a:scrgbClr r="0" g="0" b="0"/>
          </a:effectRef>
          <a:fontRef idx="major"/>
        </p:style>
        <p:txBody>
          <a:bodyPr>
            <a:normAutofit fontScale="92500" lnSpcReduction="10000"/>
          </a:bodyPr>
          <a:lstStyle/>
          <a:p>
            <a:pPr fontAlgn="auto">
              <a:lnSpc>
                <a:spcPct val="80000"/>
              </a:lnSpc>
              <a:spcBef>
                <a:spcPct val="0"/>
              </a:spcBef>
              <a:buFontTx/>
              <a:buNone/>
              <a:defRPr/>
            </a:pPr>
            <a:endParaRPr lang="cs-CZ" sz="1600" dirty="0" smtClean="0"/>
          </a:p>
          <a:p>
            <a:pPr fontAlgn="auto">
              <a:lnSpc>
                <a:spcPct val="80000"/>
              </a:lnSpc>
              <a:spcBef>
                <a:spcPct val="0"/>
              </a:spcBef>
              <a:buFont typeface="Arial" pitchFamily="34" charset="0"/>
              <a:buChar char="•"/>
              <a:defRPr/>
            </a:pPr>
            <a:r>
              <a:rPr lang="cs-CZ" sz="2400" dirty="0" smtClean="0">
                <a:solidFill>
                  <a:schemeClr val="tx1"/>
                </a:solidFill>
                <a:latin typeface="Times New Roman" pitchFamily="18" charset="0"/>
                <a:cs typeface="Times New Roman" pitchFamily="18" charset="0"/>
              </a:rPr>
              <a:t>Prezentace je určena žákům 1. ročníku středních škol a týká se metod racionálního studia textu. </a:t>
            </a:r>
          </a:p>
          <a:p>
            <a:pPr marL="0" indent="0" fontAlgn="auto">
              <a:lnSpc>
                <a:spcPct val="80000"/>
              </a:lnSpc>
              <a:spcBef>
                <a:spcPct val="0"/>
              </a:spcBef>
              <a:buFont typeface="Wingdings 2" pitchFamily="18" charset="2"/>
              <a:buNone/>
              <a:defRPr/>
            </a:pPr>
            <a:endParaRPr lang="cs-CZ" sz="2400" dirty="0" smtClean="0">
              <a:solidFill>
                <a:schemeClr val="tx1"/>
              </a:solidFill>
              <a:latin typeface="Times New Roman" pitchFamily="18" charset="0"/>
              <a:cs typeface="Times New Roman" pitchFamily="18" charset="0"/>
            </a:endParaRPr>
          </a:p>
          <a:p>
            <a:pPr fontAlgn="auto">
              <a:lnSpc>
                <a:spcPct val="80000"/>
              </a:lnSpc>
              <a:spcBef>
                <a:spcPct val="0"/>
              </a:spcBef>
              <a:buFont typeface="Arial" pitchFamily="34" charset="0"/>
              <a:buChar char="•"/>
              <a:defRPr/>
            </a:pPr>
            <a:r>
              <a:rPr lang="cs-CZ" sz="2400" dirty="0" smtClean="0">
                <a:solidFill>
                  <a:schemeClr val="tx1"/>
                </a:solidFill>
                <a:latin typeface="Times New Roman" pitchFamily="18" charset="0"/>
                <a:cs typeface="Times New Roman" pitchFamily="18" charset="0"/>
              </a:rPr>
              <a:t>Cílem je podat poučení, jak pracovat co nejefektivněji s textem, jak jej zpracovat pomocí výpisků, osnovy a konspektu. </a:t>
            </a:r>
          </a:p>
          <a:p>
            <a:pPr fontAlgn="auto">
              <a:lnSpc>
                <a:spcPct val="80000"/>
              </a:lnSpc>
              <a:spcBef>
                <a:spcPct val="0"/>
              </a:spcBef>
              <a:buFont typeface="Arial" pitchFamily="34" charset="0"/>
              <a:buChar char="•"/>
              <a:defRPr/>
            </a:pPr>
            <a:endParaRPr lang="cs-CZ" sz="2400" dirty="0">
              <a:solidFill>
                <a:schemeClr val="tx1"/>
              </a:solidFill>
              <a:latin typeface="Times New Roman" pitchFamily="18" charset="0"/>
              <a:cs typeface="Times New Roman" pitchFamily="18" charset="0"/>
            </a:endParaRPr>
          </a:p>
          <a:p>
            <a:pPr fontAlgn="auto">
              <a:lnSpc>
                <a:spcPct val="80000"/>
              </a:lnSpc>
              <a:spcBef>
                <a:spcPct val="0"/>
              </a:spcBef>
              <a:buFont typeface="Arial" pitchFamily="34" charset="0"/>
              <a:buChar char="•"/>
              <a:defRPr/>
            </a:pPr>
            <a:r>
              <a:rPr lang="cs-CZ" sz="2400" dirty="0" smtClean="0">
                <a:solidFill>
                  <a:schemeClr val="tx1"/>
                </a:solidFill>
                <a:latin typeface="Times New Roman" pitchFamily="18" charset="0"/>
                <a:cs typeface="Times New Roman" pitchFamily="18" charset="0"/>
              </a:rPr>
              <a:t>Prezentace je doplněna otázkami, které systematizují probírané učivo, a úkolem, který aktivizuje žáky k samostatné práci s textem.  </a:t>
            </a:r>
          </a:p>
          <a:p>
            <a:pPr fontAlgn="auto">
              <a:lnSpc>
                <a:spcPct val="80000"/>
              </a:lnSpc>
              <a:spcBef>
                <a:spcPct val="0"/>
              </a:spcBef>
              <a:buFont typeface="Arial" pitchFamily="34" charset="0"/>
              <a:buChar char="•"/>
              <a:defRPr/>
            </a:pPr>
            <a:endParaRPr lang="cs-CZ" sz="2400" dirty="0" smtClean="0">
              <a:solidFill>
                <a:schemeClr val="tx1"/>
              </a:solidFill>
              <a:latin typeface="Times New Roman" pitchFamily="18" charset="0"/>
              <a:cs typeface="Times New Roman" pitchFamily="18" charset="0"/>
            </a:endParaRPr>
          </a:p>
          <a:p>
            <a:pPr fontAlgn="auto">
              <a:lnSpc>
                <a:spcPct val="80000"/>
              </a:lnSpc>
              <a:spcBef>
                <a:spcPct val="0"/>
              </a:spcBef>
              <a:buFont typeface="Arial" pitchFamily="34" charset="0"/>
              <a:buChar char="•"/>
              <a:defRPr/>
            </a:pPr>
            <a:r>
              <a:rPr lang="cs-CZ" sz="2400" dirty="0" smtClean="0">
                <a:solidFill>
                  <a:schemeClr val="tx1"/>
                </a:solidFill>
                <a:latin typeface="Times New Roman" pitchFamily="18" charset="0"/>
                <a:cs typeface="Times New Roman" pitchFamily="18" charset="0"/>
              </a:rPr>
              <a:t>Klíčová slova: informace, metoda trojího čtení, výpisek, osnova, konspekt. </a:t>
            </a:r>
          </a:p>
        </p:txBody>
      </p:sp>
      <p:sp>
        <p:nvSpPr>
          <p:cNvPr id="16386" name="TextovéPole 1"/>
          <p:cNvSpPr txBox="1">
            <a:spLocks noChangeArrowheads="1"/>
          </p:cNvSpPr>
          <p:nvPr/>
        </p:nvSpPr>
        <p:spPr bwMode="auto">
          <a:xfrm>
            <a:off x="827088" y="333375"/>
            <a:ext cx="2376487" cy="646113"/>
          </a:xfrm>
          <a:prstGeom prst="rect">
            <a:avLst/>
          </a:prstGeom>
          <a:solidFill>
            <a:srgbClr val="FFFF00"/>
          </a:solidFill>
          <a:ln w="9525">
            <a:noFill/>
            <a:miter lim="800000"/>
            <a:headEnd/>
            <a:tailEnd/>
          </a:ln>
        </p:spPr>
        <p:txBody>
          <a:bodyPr>
            <a:spAutoFit/>
          </a:bodyPr>
          <a:lstStyle/>
          <a:p>
            <a:r>
              <a:rPr lang="cs-CZ" altLang="cs-CZ" sz="3600">
                <a:latin typeface="Times New Roman" pitchFamily="18" charset="0"/>
                <a:cs typeface="Times New Roman" pitchFamily="18" charset="0"/>
              </a:rPr>
              <a:t>ANOTACE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475656" y="692697"/>
            <a:ext cx="6120680" cy="720080"/>
          </a:xfrm>
          <a:solidFill>
            <a:schemeClr val="accent6"/>
          </a:solidFill>
          <a:ln>
            <a:solidFill>
              <a:schemeClr val="bg1"/>
            </a:solidFill>
          </a:ln>
        </p:spPr>
        <p:txBody>
          <a:bodyPr>
            <a:normAutofit fontScale="90000"/>
          </a:bodyPr>
          <a:lstStyle/>
          <a:p>
            <a:pPr eaLnBrk="1" fontAlgn="auto" hangingPunct="1">
              <a:spcAft>
                <a:spcPts val="0"/>
              </a:spcAft>
              <a:defRPr/>
            </a:pPr>
            <a:r>
              <a:rPr lang="cs-CZ" dirty="0" smtClean="0">
                <a:solidFill>
                  <a:schemeClr val="bg1"/>
                </a:solidFill>
                <a:latin typeface="Times New Roman" panose="02020603050405020304" pitchFamily="18" charset="0"/>
                <a:cs typeface="Times New Roman" panose="02020603050405020304" pitchFamily="18" charset="0"/>
              </a:rPr>
              <a:t>Racionální studium textu</a:t>
            </a:r>
            <a:endParaRPr lang="cs-CZ" dirty="0">
              <a:solidFill>
                <a:schemeClr val="bg1"/>
              </a:solidFill>
              <a:latin typeface="Times New Roman" panose="02020603050405020304" pitchFamily="18" charset="0"/>
              <a:cs typeface="Times New Roman" panose="02020603050405020304" pitchFamily="18" charset="0"/>
            </a:endParaRPr>
          </a:p>
        </p:txBody>
      </p:sp>
      <p:pic>
        <p:nvPicPr>
          <p:cNvPr id="17410" name="Picture 3"/>
          <p:cNvPicPr>
            <a:picLocks noChangeAspect="1" noChangeArrowheads="1"/>
          </p:cNvPicPr>
          <p:nvPr/>
        </p:nvPicPr>
        <p:blipFill>
          <a:blip r:embed="rId2"/>
          <a:srcRect/>
          <a:stretch>
            <a:fillRect/>
          </a:stretch>
        </p:blipFill>
        <p:spPr bwMode="auto">
          <a:xfrm>
            <a:off x="2051050" y="1844675"/>
            <a:ext cx="4843463"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ovéPole 1"/>
          <p:cNvSpPr txBox="1">
            <a:spLocks noChangeArrowheads="1"/>
          </p:cNvSpPr>
          <p:nvPr/>
        </p:nvSpPr>
        <p:spPr bwMode="auto">
          <a:xfrm>
            <a:off x="185738" y="146050"/>
            <a:ext cx="3594100" cy="461963"/>
          </a:xfrm>
          <a:prstGeom prst="rect">
            <a:avLst/>
          </a:prstGeom>
          <a:solidFill>
            <a:srgbClr val="7030A0"/>
          </a:solidFill>
          <a:ln w="9525">
            <a:noFill/>
            <a:miter lim="800000"/>
            <a:headEnd/>
            <a:tailEnd/>
          </a:ln>
        </p:spPr>
        <p:txBody>
          <a:bodyPr>
            <a:spAutoFit/>
          </a:bodyPr>
          <a:lstStyle/>
          <a:p>
            <a:r>
              <a:rPr lang="cs-CZ" altLang="cs-CZ" sz="2400" b="1">
                <a:solidFill>
                  <a:schemeClr val="bg1"/>
                </a:solidFill>
                <a:latin typeface="Times New Roman" pitchFamily="18" charset="0"/>
                <a:cs typeface="Times New Roman" pitchFamily="18" charset="0"/>
              </a:rPr>
              <a:t>Racionální studium textu:</a:t>
            </a:r>
          </a:p>
        </p:txBody>
      </p:sp>
      <p:sp>
        <p:nvSpPr>
          <p:cNvPr id="12291" name="TextovéPole 3"/>
          <p:cNvSpPr txBox="1">
            <a:spLocks noChangeArrowheads="1"/>
          </p:cNvSpPr>
          <p:nvPr/>
        </p:nvSpPr>
        <p:spPr bwMode="auto">
          <a:xfrm>
            <a:off x="206375" y="765175"/>
            <a:ext cx="8758238" cy="1108075"/>
          </a:xfrm>
          <a:prstGeom prst="rect">
            <a:avLst/>
          </a:prstGeom>
          <a:solidFill>
            <a:srgbClr val="FFFF00"/>
          </a:solidFill>
          <a:ln w="9525">
            <a:noFill/>
            <a:miter lim="800000"/>
            <a:headEnd/>
            <a:tailEnd/>
          </a:ln>
        </p:spPr>
        <p:txBody>
          <a:bodyPr>
            <a:spAutoFit/>
          </a:bodyPr>
          <a:lstStyle/>
          <a:p>
            <a:r>
              <a:rPr lang="cs-CZ" altLang="cs-CZ" sz="2200">
                <a:latin typeface="Times New Roman" pitchFamily="18" charset="0"/>
                <a:cs typeface="Times New Roman" pitchFamily="18" charset="0"/>
              </a:rPr>
              <a:t>cílem = pochopit text a 	porozumět mu</a:t>
            </a:r>
          </a:p>
          <a:p>
            <a:r>
              <a:rPr lang="cs-CZ" altLang="cs-CZ" sz="2200">
                <a:latin typeface="Times New Roman" pitchFamily="18" charset="0"/>
                <a:cs typeface="Times New Roman" pitchFamily="18" charset="0"/>
              </a:rPr>
              <a:t>          = umět text zpracovat tak, aby byly zachyceny jeho hlavní myšlenky, 	snadno jsme si je vybavili a zapamatovali </a:t>
            </a:r>
          </a:p>
        </p:txBody>
      </p:sp>
      <p:sp>
        <p:nvSpPr>
          <p:cNvPr id="5" name="TextovéPole 4"/>
          <p:cNvSpPr txBox="1"/>
          <p:nvPr/>
        </p:nvSpPr>
        <p:spPr>
          <a:xfrm>
            <a:off x="250825" y="2133600"/>
            <a:ext cx="8713788" cy="4154488"/>
          </a:xfrm>
          <a:prstGeom prst="rect">
            <a:avLst/>
          </a:prstGeom>
          <a:noFill/>
          <a:ln w="22225">
            <a:solidFill>
              <a:srgbClr val="FF0000"/>
            </a:solidFill>
          </a:ln>
        </p:spPr>
        <p:txBody>
          <a:bodyPr>
            <a:spAutoFit/>
          </a:bodyPr>
          <a:lstStyle/>
          <a:p>
            <a:pPr>
              <a:defRPr/>
            </a:pPr>
            <a:r>
              <a:rPr lang="cs-CZ" sz="2200" dirty="0">
                <a:latin typeface="Times New Roman" panose="02020603050405020304" pitchFamily="18" charset="0"/>
                <a:cs typeface="Times New Roman" panose="02020603050405020304" pitchFamily="18" charset="0"/>
              </a:rPr>
              <a:t>Postup práce s textem:</a:t>
            </a:r>
          </a:p>
          <a:p>
            <a:pPr marL="457200" indent="-457200">
              <a:buFontTx/>
              <a:buAutoNum type="arabicParenR"/>
              <a:defRPr/>
            </a:pPr>
            <a:r>
              <a:rPr lang="cs-CZ" sz="2200" dirty="0">
                <a:latin typeface="Times New Roman" panose="02020603050405020304" pitchFamily="18" charset="0"/>
                <a:cs typeface="Times New Roman" panose="02020603050405020304" pitchFamily="18" charset="0"/>
              </a:rPr>
              <a:t>zběžné čtení – cíl = udělat si představu o celém textu, o jeho členění</a:t>
            </a:r>
          </a:p>
          <a:p>
            <a:pPr marL="457200" indent="-457200">
              <a:buFontTx/>
              <a:buAutoNum type="arabicParenR"/>
              <a:defRPr/>
            </a:pPr>
            <a:r>
              <a:rPr lang="cs-CZ" sz="2200" dirty="0">
                <a:latin typeface="Times New Roman" panose="02020603050405020304" pitchFamily="18" charset="0"/>
                <a:cs typeface="Times New Roman" panose="02020603050405020304" pitchFamily="18" charset="0"/>
              </a:rPr>
              <a:t>důkladné čtení – cíl = soustředit se na hlavní myšlenky, slova, místa</a:t>
            </a:r>
          </a:p>
          <a:p>
            <a:pPr>
              <a:defRPr/>
            </a:pPr>
            <a:r>
              <a:rPr lang="cs-CZ" sz="2200" dirty="0">
                <a:latin typeface="Times New Roman" panose="02020603050405020304" pitchFamily="18" charset="0"/>
                <a:cs typeface="Times New Roman" panose="02020603050405020304" pitchFamily="18" charset="0"/>
              </a:rPr>
              <a:t>       </a:t>
            </a:r>
            <a:r>
              <a:rPr lang="cs-CZ" sz="2200" b="1" u="sng" dirty="0">
                <a:latin typeface="Times New Roman" panose="02020603050405020304" pitchFamily="18" charset="0"/>
                <a:cs typeface="Times New Roman" panose="02020603050405020304" pitchFamily="18" charset="0"/>
              </a:rPr>
              <a:t>pokud je text náš</a:t>
            </a:r>
            <a:r>
              <a:rPr lang="cs-CZ" sz="2200" dirty="0">
                <a:latin typeface="Times New Roman" panose="02020603050405020304" pitchFamily="18" charset="0"/>
                <a:cs typeface="Times New Roman" panose="02020603050405020304" pitchFamily="18" charset="0"/>
              </a:rPr>
              <a:t>, zvýrazňujeme důležité pasáže, děláme značky na</a:t>
            </a:r>
          </a:p>
          <a:p>
            <a:pPr>
              <a:defRPr/>
            </a:pPr>
            <a:r>
              <a:rPr lang="cs-CZ" sz="2200" dirty="0">
                <a:latin typeface="Times New Roman" panose="02020603050405020304" pitchFamily="18" charset="0"/>
                <a:cs typeface="Times New Roman" panose="02020603050405020304" pitchFamily="18" charset="0"/>
              </a:rPr>
              <a:t>       okraj listu – !, x, ?, apod. </a:t>
            </a:r>
          </a:p>
          <a:p>
            <a:pPr>
              <a:defRPr/>
            </a:pPr>
            <a:r>
              <a:rPr lang="cs-CZ" sz="2200" dirty="0">
                <a:latin typeface="Times New Roman" panose="02020603050405020304" pitchFamily="18" charset="0"/>
                <a:cs typeface="Times New Roman" panose="02020603050405020304" pitchFamily="18" charset="0"/>
              </a:rPr>
              <a:t>       </a:t>
            </a:r>
            <a:r>
              <a:rPr lang="cs-CZ" sz="2200" b="1" u="sng" dirty="0">
                <a:latin typeface="Times New Roman" panose="02020603050405020304" pitchFamily="18" charset="0"/>
                <a:cs typeface="Times New Roman" panose="02020603050405020304" pitchFamily="18" charset="0"/>
              </a:rPr>
              <a:t>pokud text není náš</a:t>
            </a:r>
            <a:r>
              <a:rPr lang="cs-CZ" sz="2200" dirty="0">
                <a:latin typeface="Times New Roman" panose="02020603050405020304" pitchFamily="18" charset="0"/>
                <a:cs typeface="Times New Roman" panose="02020603050405020304" pitchFamily="18" charset="0"/>
              </a:rPr>
              <a:t>, pořizujeme si výpisky z textu		</a:t>
            </a:r>
          </a:p>
          <a:p>
            <a:pPr marL="457200" indent="-457200">
              <a:buFont typeface="+mj-lt"/>
              <a:buAutoNum type="arabicParenR" startAt="3"/>
              <a:defRPr/>
            </a:pPr>
            <a:r>
              <a:rPr lang="cs-CZ" sz="2200" dirty="0">
                <a:latin typeface="Times New Roman" panose="02020603050405020304" pitchFamily="18" charset="0"/>
                <a:cs typeface="Times New Roman" panose="02020603050405020304" pitchFamily="18" charset="0"/>
              </a:rPr>
              <a:t>výběrové čtení = čteme to, co jsme zvýraznili, podtrhli, vypsali</a:t>
            </a:r>
          </a:p>
          <a:p>
            <a:pPr>
              <a:defRPr/>
            </a:pPr>
            <a:r>
              <a:rPr lang="cs-CZ" sz="2200" dirty="0">
                <a:latin typeface="Times New Roman" panose="02020603050405020304" pitchFamily="18" charset="0"/>
                <a:cs typeface="Times New Roman" panose="02020603050405020304" pitchFamily="18" charset="0"/>
              </a:rPr>
              <a:t>                                   cíl – zapamatovat si co nejvíc </a:t>
            </a:r>
          </a:p>
          <a:p>
            <a:pPr marL="457200" indent="-457200">
              <a:buFont typeface="+mj-lt"/>
              <a:buAutoNum type="arabicParenR" startAt="4"/>
              <a:defRPr/>
            </a:pPr>
            <a:r>
              <a:rPr lang="cs-CZ" sz="2200" dirty="0">
                <a:latin typeface="Times New Roman" panose="02020603050405020304" pitchFamily="18" charset="0"/>
                <a:cs typeface="Times New Roman" panose="02020603050405020304" pitchFamily="18" charset="0"/>
              </a:rPr>
              <a:t>nastudování zpracovaného textu po částech</a:t>
            </a:r>
          </a:p>
          <a:p>
            <a:pPr marL="457200" indent="-457200">
              <a:buFont typeface="+mj-lt"/>
              <a:buAutoNum type="arabicParenR" startAt="4"/>
              <a:defRPr/>
            </a:pPr>
            <a:r>
              <a:rPr lang="cs-CZ" sz="2200" dirty="0">
                <a:latin typeface="Times New Roman" panose="02020603050405020304" pitchFamily="18" charset="0"/>
                <a:cs typeface="Times New Roman" panose="02020603050405020304" pitchFamily="18" charset="0"/>
              </a:rPr>
              <a:t>zpětná vazba – ověřím si, jestli text ovládám, pokud ne, je třeba se vrátit k pasážím, které si ještě nepamatuji</a:t>
            </a:r>
          </a:p>
          <a:p>
            <a:pPr marL="457200" indent="-457200">
              <a:buFont typeface="+mj-lt"/>
              <a:buAutoNum type="arabicParenR" startAt="4"/>
              <a:defRPr/>
            </a:pPr>
            <a:r>
              <a:rPr lang="cs-CZ" sz="2200" dirty="0">
                <a:latin typeface="Times New Roman" panose="02020603050405020304" pitchFamily="18" charset="0"/>
                <a:cs typeface="Times New Roman" panose="02020603050405020304" pitchFamily="18" charset="0"/>
              </a:rPr>
              <a:t>zakončení práce s textem – umím reprodukovat celý text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outHorizontal)">
                                      <p:cBhvr>
                                        <p:cTn id="7" dur="500"/>
                                        <p:tgtEl>
                                          <p:spTgt spid="12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down)">
                                      <p:cBhvr>
                                        <p:cTn id="30" dur="500"/>
                                        <p:tgtEl>
                                          <p:spTgt spid="5">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wipe(down)">
                                      <p:cBhvr>
                                        <p:cTn id="35" dur="500"/>
                                        <p:tgtEl>
                                          <p:spTgt spid="5">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wipe(down)">
                                      <p:cBhvr>
                                        <p:cTn id="40" dur="500"/>
                                        <p:tgtEl>
                                          <p:spTgt spid="5">
                                            <p:txEl>
                                              <p:pRg st="6" end="6"/>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wipe(down)">
                                      <p:cBhvr>
                                        <p:cTn id="43" dur="500"/>
                                        <p:tgtEl>
                                          <p:spTgt spid="5">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wipe(down)">
                                      <p:cBhvr>
                                        <p:cTn id="48" dur="500"/>
                                        <p:tgtEl>
                                          <p:spTgt spid="5">
                                            <p:txEl>
                                              <p:pRg st="8" end="8"/>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nodeType="click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Effect transition="in" filter="wipe(down)">
                                      <p:cBhvr>
                                        <p:cTn id="53" dur="500"/>
                                        <p:tgtEl>
                                          <p:spTgt spid="5">
                                            <p:txEl>
                                              <p:pRg st="9" end="9"/>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nodeType="clickEffect">
                                  <p:stCondLst>
                                    <p:cond delay="0"/>
                                  </p:stCondLst>
                                  <p:childTnLst>
                                    <p:set>
                                      <p:cBhvr>
                                        <p:cTn id="57" dur="1" fill="hold">
                                          <p:stCondLst>
                                            <p:cond delay="0"/>
                                          </p:stCondLst>
                                        </p:cTn>
                                        <p:tgtEl>
                                          <p:spTgt spid="5">
                                            <p:txEl>
                                              <p:pRg st="10" end="10"/>
                                            </p:txEl>
                                          </p:spTgt>
                                        </p:tgtEl>
                                        <p:attrNameLst>
                                          <p:attrName>style.visibility</p:attrName>
                                        </p:attrNameLst>
                                      </p:cBhvr>
                                      <p:to>
                                        <p:strVal val="visible"/>
                                      </p:to>
                                    </p:set>
                                    <p:animEffect transition="in" filter="wipe(down)">
                                      <p:cBhvr>
                                        <p:cTn id="58"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ovéPole 1"/>
          <p:cNvSpPr txBox="1">
            <a:spLocks noChangeArrowheads="1"/>
          </p:cNvSpPr>
          <p:nvPr/>
        </p:nvSpPr>
        <p:spPr bwMode="auto">
          <a:xfrm>
            <a:off x="185738" y="146050"/>
            <a:ext cx="4025900" cy="457200"/>
          </a:xfrm>
          <a:prstGeom prst="rect">
            <a:avLst/>
          </a:prstGeom>
          <a:solidFill>
            <a:srgbClr val="7030A0"/>
          </a:solidFill>
          <a:ln w="9525">
            <a:noFill/>
            <a:miter lim="800000"/>
            <a:headEnd/>
            <a:tailEnd/>
          </a:ln>
        </p:spPr>
        <p:txBody>
          <a:bodyPr>
            <a:spAutoFit/>
          </a:bodyPr>
          <a:lstStyle/>
          <a:p>
            <a:r>
              <a:rPr lang="cs-CZ" altLang="cs-CZ" sz="2400" b="1">
                <a:solidFill>
                  <a:schemeClr val="bg1"/>
                </a:solidFill>
                <a:latin typeface="Times New Roman" pitchFamily="18" charset="0"/>
                <a:cs typeface="Times New Roman" pitchFamily="18" charset="0"/>
              </a:rPr>
              <a:t>Písemné zpracování textu</a:t>
            </a:r>
            <a:r>
              <a:rPr lang="cs-CZ" altLang="cs-CZ" sz="2400" b="1">
                <a:solidFill>
                  <a:schemeClr val="bg1"/>
                </a:solidFill>
              </a:rPr>
              <a:t>:</a:t>
            </a:r>
          </a:p>
        </p:txBody>
      </p:sp>
      <p:sp>
        <p:nvSpPr>
          <p:cNvPr id="5" name="TextovéPole 4"/>
          <p:cNvSpPr txBox="1"/>
          <p:nvPr/>
        </p:nvSpPr>
        <p:spPr>
          <a:xfrm>
            <a:off x="107950" y="836613"/>
            <a:ext cx="9036050" cy="4111625"/>
          </a:xfrm>
          <a:prstGeom prst="rect">
            <a:avLst/>
          </a:prstGeom>
          <a:noFill/>
          <a:ln w="22225">
            <a:noFill/>
          </a:ln>
        </p:spPr>
        <p:txBody>
          <a:bodyPr>
            <a:spAutoFit/>
          </a:bodyPr>
          <a:lstStyle/>
          <a:p>
            <a:pPr marL="457200" indent="-457200">
              <a:buFontTx/>
              <a:buAutoNum type="arabicParenR"/>
            </a:pPr>
            <a:r>
              <a:rPr lang="cs-CZ" sz="2200" b="1">
                <a:solidFill>
                  <a:srgbClr val="FF0000"/>
                </a:solidFill>
                <a:latin typeface="Times New Roman" pitchFamily="18" charset="0"/>
                <a:cs typeface="Times New Roman" pitchFamily="18" charset="0"/>
              </a:rPr>
              <a:t>výpisek </a:t>
            </a:r>
            <a:r>
              <a:rPr lang="cs-CZ" sz="2200">
                <a:latin typeface="Times New Roman" pitchFamily="18" charset="0"/>
                <a:cs typeface="Times New Roman" pitchFamily="18" charset="0"/>
              </a:rPr>
              <a:t>– doslovné vypsání důležité části textu (citát – v uvozovkách)</a:t>
            </a:r>
          </a:p>
          <a:p>
            <a:pPr marL="457200" indent="-457200">
              <a:buFontTx/>
              <a:buAutoNum type="arabicParenR"/>
            </a:pPr>
            <a:r>
              <a:rPr lang="cs-CZ" sz="2200" b="1">
                <a:solidFill>
                  <a:srgbClr val="FF0000"/>
                </a:solidFill>
                <a:latin typeface="Times New Roman" pitchFamily="18" charset="0"/>
                <a:cs typeface="Times New Roman" pitchFamily="18" charset="0"/>
              </a:rPr>
              <a:t>osnova </a:t>
            </a:r>
            <a:r>
              <a:rPr lang="cs-CZ" sz="2200">
                <a:latin typeface="Times New Roman" pitchFamily="18" charset="0"/>
                <a:cs typeface="Times New Roman" pitchFamily="18" charset="0"/>
              </a:rPr>
              <a:t>– přehledně zachycuje výstavbu celého textu</a:t>
            </a:r>
          </a:p>
          <a:p>
            <a:pPr marL="457200" indent="-457200"/>
            <a:r>
              <a:rPr lang="cs-CZ" sz="2200">
                <a:latin typeface="Times New Roman" pitchFamily="18" charset="0"/>
                <a:cs typeface="Times New Roman" pitchFamily="18" charset="0"/>
              </a:rPr>
              <a:t>                   – heslovitě zachycuje sled jednotlivých částí textu         	 </a:t>
            </a:r>
          </a:p>
          <a:p>
            <a:pPr marL="457200" indent="-457200"/>
            <a:r>
              <a:rPr lang="cs-CZ" sz="2200">
                <a:solidFill>
                  <a:srgbClr val="FF0000"/>
                </a:solidFill>
                <a:latin typeface="Times New Roman" pitchFamily="18" charset="0"/>
                <a:cs typeface="Times New Roman" pitchFamily="18" charset="0"/>
              </a:rPr>
              <a:t>   	            </a:t>
            </a:r>
            <a:r>
              <a:rPr lang="cs-CZ" sz="2200">
                <a:latin typeface="Times New Roman" pitchFamily="18" charset="0"/>
                <a:cs typeface="Times New Roman" pitchFamily="18" charset="0"/>
              </a:rPr>
              <a:t>– je stručná a přehledná – části textu dělí do bodů a podbodů </a:t>
            </a:r>
          </a:p>
          <a:p>
            <a:pPr marL="457200" indent="-457200"/>
            <a:endParaRPr lang="cs-CZ" sz="2200">
              <a:solidFill>
                <a:srgbClr val="FF0000"/>
              </a:solidFill>
              <a:latin typeface="Times New Roman" pitchFamily="18" charset="0"/>
              <a:cs typeface="Times New Roman" pitchFamily="18" charset="0"/>
            </a:endParaRPr>
          </a:p>
          <a:p>
            <a:pPr marL="457200" indent="-457200">
              <a:buFont typeface="Franklin Gothic Medium" pitchFamily="34" charset="0"/>
              <a:buAutoNum type="arabicParenR" startAt="3"/>
            </a:pPr>
            <a:r>
              <a:rPr lang="cs-CZ" sz="2200" b="1">
                <a:solidFill>
                  <a:srgbClr val="FF0000"/>
                </a:solidFill>
                <a:latin typeface="Times New Roman" pitchFamily="18" charset="0"/>
                <a:cs typeface="Times New Roman" pitchFamily="18" charset="0"/>
              </a:rPr>
              <a:t>konspekt </a:t>
            </a:r>
            <a:r>
              <a:rPr lang="cs-CZ" sz="2200">
                <a:latin typeface="Times New Roman" pitchFamily="18" charset="0"/>
                <a:cs typeface="Times New Roman" pitchFamily="18" charset="0"/>
              </a:rPr>
              <a:t>– přehledně zachycuje celý text</a:t>
            </a:r>
          </a:p>
          <a:p>
            <a:pPr marL="457200" indent="-457200"/>
            <a:r>
              <a:rPr lang="cs-CZ" sz="2200">
                <a:latin typeface="Times New Roman" pitchFamily="18" charset="0"/>
                <a:cs typeface="Times New Roman" pitchFamily="18" charset="0"/>
              </a:rPr>
              <a:t>                       – používají se věty, které zachycují hlavní myšlenky + vlastní </a:t>
            </a:r>
          </a:p>
          <a:p>
            <a:pPr marL="457200" indent="-457200"/>
            <a:r>
              <a:rPr lang="cs-CZ" sz="2200">
                <a:latin typeface="Times New Roman" pitchFamily="18" charset="0"/>
                <a:cs typeface="Times New Roman" pitchFamily="18" charset="0"/>
              </a:rPr>
              <a:t>                          poznámky + konkrétní údaje</a:t>
            </a:r>
          </a:p>
          <a:p>
            <a:pPr marL="457200" indent="-457200"/>
            <a:r>
              <a:rPr lang="cs-CZ" sz="2200">
                <a:latin typeface="Times New Roman" pitchFamily="18" charset="0"/>
                <a:cs typeface="Times New Roman" pitchFamily="18" charset="0"/>
              </a:rPr>
              <a:t>	                – může obsahovat odkazy na stránky v textu, k jiným zdrojům</a:t>
            </a:r>
          </a:p>
          <a:p>
            <a:pPr marL="457200" indent="-457200"/>
            <a:r>
              <a:rPr lang="cs-CZ" sz="2200">
                <a:latin typeface="Times New Roman" pitchFamily="18" charset="0"/>
                <a:cs typeface="Times New Roman" pitchFamily="18" charset="0"/>
              </a:rPr>
              <a:t>	                – je přehledný – odstavce, členění číslicemi, písmeny,   	 	             značkami</a:t>
            </a:r>
          </a:p>
          <a:p>
            <a:pPr marL="457200" indent="-457200"/>
            <a:r>
              <a:rPr lang="cs-CZ" sz="2200"/>
              <a:t> </a:t>
            </a:r>
          </a:p>
        </p:txBody>
      </p:sp>
      <p:pic>
        <p:nvPicPr>
          <p:cNvPr id="13316" name="Picture 1"/>
          <p:cNvPicPr>
            <a:picLocks noChangeAspect="1" noChangeArrowheads="1"/>
          </p:cNvPicPr>
          <p:nvPr/>
        </p:nvPicPr>
        <p:blipFill>
          <a:blip r:embed="rId2"/>
          <a:srcRect/>
          <a:stretch>
            <a:fillRect/>
          </a:stretch>
        </p:blipFill>
        <p:spPr bwMode="auto">
          <a:xfrm>
            <a:off x="4489450" y="4473575"/>
            <a:ext cx="2962275" cy="222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animEffect transition="in" filter="fade">
                                      <p:cBhvr>
                                        <p:cTn id="9" dur="500"/>
                                        <p:tgtEl>
                                          <p:spTgt spid="133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additive="base">
                                        <p:cTn id="34"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5">
                                            <p:txEl>
                                              <p:pRg st="5" end="5"/>
                                            </p:txEl>
                                          </p:spTgt>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 calcmode="lin" valueType="num">
                                      <p:cBhvr additive="base">
                                        <p:cTn id="38"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5">
                                            <p:txEl>
                                              <p:pRg st="6" end="6"/>
                                            </p:txEl>
                                          </p:spTgt>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 calcmode="lin" valueType="num">
                                      <p:cBhvr additive="base">
                                        <p:cTn id="46"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5">
                                            <p:txEl>
                                              <p:pRg st="8" end="8"/>
                                            </p:txEl>
                                          </p:spTgt>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 calcmode="lin" valueType="num">
                                      <p:cBhvr additive="base">
                                        <p:cTn id="50"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a:spLocks noChangeArrowheads="1"/>
          </p:cNvSpPr>
          <p:nvPr/>
        </p:nvSpPr>
        <p:spPr bwMode="auto">
          <a:xfrm>
            <a:off x="107950" y="1052513"/>
            <a:ext cx="8856663" cy="2862262"/>
          </a:xfrm>
          <a:prstGeom prst="rect">
            <a:avLst/>
          </a:prstGeom>
          <a:noFill/>
          <a:ln w="9525">
            <a:noFill/>
            <a:miter lim="800000"/>
            <a:headEnd/>
            <a:tailEnd/>
          </a:ln>
        </p:spPr>
        <p:txBody>
          <a:bodyPr>
            <a:spAutoFit/>
          </a:bodyPr>
          <a:lstStyle/>
          <a:p>
            <a:pPr marL="457200" indent="-457200">
              <a:buFontTx/>
              <a:buAutoNum type="arabicParenR"/>
            </a:pPr>
            <a:r>
              <a:rPr lang="cs-CZ" altLang="cs-CZ" sz="2000">
                <a:latin typeface="Times New Roman" pitchFamily="18" charset="0"/>
                <a:cs typeface="Times New Roman" pitchFamily="18" charset="0"/>
              </a:rPr>
              <a:t>Podle čeho se můžeme zorientovat v odborné knize ?</a:t>
            </a:r>
          </a:p>
          <a:p>
            <a:pPr marL="457200" indent="-457200">
              <a:buFontTx/>
              <a:buAutoNum type="arabicParenR"/>
            </a:pPr>
            <a:r>
              <a:rPr lang="cs-CZ" altLang="cs-CZ" sz="2000">
                <a:latin typeface="Times New Roman" pitchFamily="18" charset="0"/>
                <a:cs typeface="Times New Roman" pitchFamily="18" charset="0"/>
              </a:rPr>
              <a:t>Co je cílem racionálního studia textu ?</a:t>
            </a:r>
          </a:p>
          <a:p>
            <a:pPr marL="457200" indent="-457200">
              <a:buFontTx/>
              <a:buAutoNum type="arabicParenR"/>
            </a:pPr>
            <a:r>
              <a:rPr lang="cs-CZ" altLang="cs-CZ" sz="2000">
                <a:latin typeface="Times New Roman" pitchFamily="18" charset="0"/>
                <a:cs typeface="Times New Roman" pitchFamily="18" charset="0"/>
              </a:rPr>
              <a:t>Proč čteme text 3x ?</a:t>
            </a:r>
          </a:p>
          <a:p>
            <a:pPr marL="457200" indent="-457200">
              <a:buFontTx/>
              <a:buAutoNum type="arabicParenR"/>
            </a:pPr>
            <a:r>
              <a:rPr lang="cs-CZ" altLang="cs-CZ" sz="2000">
                <a:latin typeface="Times New Roman" pitchFamily="18" charset="0"/>
                <a:cs typeface="Times New Roman" pitchFamily="18" charset="0"/>
              </a:rPr>
              <a:t>Máte nějaké své značky, které používáte při čtení textu ?</a:t>
            </a:r>
          </a:p>
          <a:p>
            <a:pPr marL="457200" indent="-457200">
              <a:buFontTx/>
              <a:buAutoNum type="arabicParenR"/>
            </a:pPr>
            <a:r>
              <a:rPr lang="cs-CZ" altLang="cs-CZ" sz="2000">
                <a:latin typeface="Times New Roman" pitchFamily="18" charset="0"/>
                <a:cs typeface="Times New Roman" pitchFamily="18" charset="0"/>
              </a:rPr>
              <a:t>Co mají společného a rozdílného osnova a konspekt ?</a:t>
            </a:r>
          </a:p>
          <a:p>
            <a:pPr marL="457200" indent="-457200">
              <a:buFontTx/>
              <a:buAutoNum type="arabicParenR"/>
            </a:pPr>
            <a:r>
              <a:rPr lang="cs-CZ" altLang="cs-CZ" sz="2000">
                <a:latin typeface="Times New Roman" pitchFamily="18" charset="0"/>
                <a:cs typeface="Times New Roman" pitchFamily="18" charset="0"/>
              </a:rPr>
              <a:t>Proč se používá osnova a konspekt při psaní písemné práce ?</a:t>
            </a:r>
          </a:p>
          <a:p>
            <a:pPr marL="457200" indent="-457200">
              <a:buFontTx/>
              <a:buAutoNum type="arabicParenR"/>
            </a:pPr>
            <a:r>
              <a:rPr lang="cs-CZ" altLang="cs-CZ" sz="2000">
                <a:latin typeface="Times New Roman" pitchFamily="18" charset="0"/>
                <a:cs typeface="Times New Roman" pitchFamily="18" charset="0"/>
              </a:rPr>
              <a:t>Sestavte osnovu a konspekt ke stejnému článku z vašeho studijního oboru</a:t>
            </a:r>
            <a:r>
              <a:rPr lang="cs-CZ" altLang="cs-CZ" sz="2000">
                <a:latin typeface="Corbel" pitchFamily="34" charset="0"/>
              </a:rPr>
              <a:t>.</a:t>
            </a:r>
          </a:p>
          <a:p>
            <a:pPr marL="457200" indent="-457200">
              <a:buFontTx/>
              <a:buAutoNum type="arabicParenR"/>
            </a:pPr>
            <a:endParaRPr lang="cs-CZ" altLang="cs-CZ" sz="2000">
              <a:latin typeface="Corbel" pitchFamily="34" charset="0"/>
            </a:endParaRPr>
          </a:p>
          <a:p>
            <a:pPr marL="457200" indent="-457200">
              <a:buFontTx/>
              <a:buAutoNum type="arabicParenR"/>
            </a:pPr>
            <a:endParaRPr lang="cs-CZ" altLang="cs-CZ" sz="2000">
              <a:latin typeface="Corbel" pitchFamily="34" charset="0"/>
            </a:endParaRPr>
          </a:p>
        </p:txBody>
      </p:sp>
      <p:sp>
        <p:nvSpPr>
          <p:cNvPr id="20482" name="TextovéPole 2"/>
          <p:cNvSpPr txBox="1">
            <a:spLocks noChangeArrowheads="1"/>
          </p:cNvSpPr>
          <p:nvPr/>
        </p:nvSpPr>
        <p:spPr bwMode="auto">
          <a:xfrm>
            <a:off x="395288" y="188913"/>
            <a:ext cx="5256212" cy="679450"/>
          </a:xfrm>
          <a:prstGeom prst="rect">
            <a:avLst/>
          </a:prstGeom>
          <a:solidFill>
            <a:srgbClr val="FF0066"/>
          </a:solidFill>
          <a:ln w="38100">
            <a:solidFill>
              <a:srgbClr val="FFFF00"/>
            </a:solidFill>
            <a:miter lim="800000"/>
            <a:headEnd/>
            <a:tailEnd/>
          </a:ln>
        </p:spPr>
        <p:txBody>
          <a:bodyPr>
            <a:spAutoFit/>
          </a:bodyPr>
          <a:lstStyle/>
          <a:p>
            <a:r>
              <a:rPr lang="cs-CZ" altLang="cs-CZ" sz="3600">
                <a:solidFill>
                  <a:schemeClr val="bg1"/>
                </a:solidFill>
                <a:latin typeface="Times New Roman" pitchFamily="18" charset="0"/>
                <a:cs typeface="Times New Roman" pitchFamily="18" charset="0"/>
              </a:rPr>
              <a:t>Kontrolní otázky a úkoly:</a:t>
            </a:r>
          </a:p>
        </p:txBody>
      </p:sp>
      <p:pic>
        <p:nvPicPr>
          <p:cNvPr id="14340" name="Picture 8"/>
          <p:cNvPicPr>
            <a:picLocks noChangeAspect="1" noChangeArrowheads="1"/>
          </p:cNvPicPr>
          <p:nvPr/>
        </p:nvPicPr>
        <p:blipFill>
          <a:blip r:embed="rId2"/>
          <a:srcRect/>
          <a:stretch>
            <a:fillRect/>
          </a:stretch>
        </p:blipFill>
        <p:spPr bwMode="auto">
          <a:xfrm>
            <a:off x="2051050" y="3429000"/>
            <a:ext cx="4762500" cy="31813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500"/>
                                        <p:tgtEl>
                                          <p:spTgt spid="14340"/>
                                        </p:tgtEl>
                                      </p:cBhvr>
                                    </p:animEffect>
                                    <p:anim calcmode="lin" valueType="num">
                                      <p:cBhvr>
                                        <p:cTn id="8" dur="500" fill="hold"/>
                                        <p:tgtEl>
                                          <p:spTgt spid="14340"/>
                                        </p:tgtEl>
                                        <p:attrNameLst>
                                          <p:attrName>ppt_x</p:attrName>
                                        </p:attrNameLst>
                                      </p:cBhvr>
                                      <p:tavLst>
                                        <p:tav tm="0">
                                          <p:val>
                                            <p:strVal val="#ppt_x"/>
                                          </p:val>
                                        </p:tav>
                                        <p:tav tm="100000">
                                          <p:val>
                                            <p:strVal val="#ppt_x"/>
                                          </p:val>
                                        </p:tav>
                                      </p:tavLst>
                                    </p:anim>
                                    <p:anim calcmode="lin" valueType="num">
                                      <p:cBhvr>
                                        <p:cTn id="9" dur="5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500"/>
                                        <p:tgtEl>
                                          <p:spTgt spid="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4" dur="5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5" dur="500"/>
                                        <p:tgtEl>
                                          <p:spTgt spid="2">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p:cTn id="3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2" dur="5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3" dur="500"/>
                                        <p:tgtEl>
                                          <p:spTgt spid="2">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1"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p:cTn id="3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0" dur="5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41" dur="500"/>
                                        <p:tgtEl>
                                          <p:spTgt spid="2">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1" presetClass="entr" presetSubtype="0" fill="hold" nodeType="click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 calcmode="lin" valueType="num">
                                      <p:cBhvr>
                                        <p:cTn id="46"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8" dur="5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9" dur="500"/>
                                        <p:tgtEl>
                                          <p:spTgt spid="2">
                                            <p:txEl>
                                              <p:pRg st="4" end="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1" presetClass="entr" presetSubtype="0" fill="hold" nodeType="clickEffect">
                                  <p:stCondLst>
                                    <p:cond delay="0"/>
                                  </p:stCondLst>
                                  <p:childTnLst>
                                    <p:set>
                                      <p:cBhvr>
                                        <p:cTn id="53" dur="1" fill="hold">
                                          <p:stCondLst>
                                            <p:cond delay="0"/>
                                          </p:stCondLst>
                                        </p:cTn>
                                        <p:tgtEl>
                                          <p:spTgt spid="2">
                                            <p:txEl>
                                              <p:pRg st="5" end="5"/>
                                            </p:txEl>
                                          </p:spTgt>
                                        </p:tgtEl>
                                        <p:attrNameLst>
                                          <p:attrName>style.visibility</p:attrName>
                                        </p:attrNameLst>
                                      </p:cBhvr>
                                      <p:to>
                                        <p:strVal val="visible"/>
                                      </p:to>
                                    </p:set>
                                    <p:anim calcmode="lin" valueType="num">
                                      <p:cBhvr>
                                        <p:cTn id="54"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5" dur="500" fill="hold"/>
                                        <p:tgtEl>
                                          <p:spTgt spid="2">
                                            <p:txEl>
                                              <p:pRg st="5" end="5"/>
                                            </p:txEl>
                                          </p:spTgt>
                                        </p:tgtEl>
                                        <p:attrNameLst>
                                          <p:attrName>ppt_h</p:attrName>
                                        </p:attrNameLst>
                                      </p:cBhvr>
                                      <p:tavLst>
                                        <p:tav tm="0">
                                          <p:val>
                                            <p:fltVal val="0"/>
                                          </p:val>
                                        </p:tav>
                                        <p:tav tm="100000">
                                          <p:val>
                                            <p:strVal val="#ppt_h"/>
                                          </p:val>
                                        </p:tav>
                                      </p:tavLst>
                                    </p:anim>
                                    <p:anim calcmode="lin" valueType="num">
                                      <p:cBhvr>
                                        <p:cTn id="56" dur="5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7" dur="500"/>
                                        <p:tgtEl>
                                          <p:spTgt spid="2">
                                            <p:txEl>
                                              <p:pRg st="5" end="5"/>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1" presetClass="entr" presetSubtype="0" fill="hold" nodeType="clickEffect">
                                  <p:stCondLst>
                                    <p:cond delay="0"/>
                                  </p:stCondLst>
                                  <p:childTnLst>
                                    <p:set>
                                      <p:cBhvr>
                                        <p:cTn id="61" dur="1" fill="hold">
                                          <p:stCondLst>
                                            <p:cond delay="0"/>
                                          </p:stCondLst>
                                        </p:cTn>
                                        <p:tgtEl>
                                          <p:spTgt spid="2">
                                            <p:txEl>
                                              <p:pRg st="6" end="6"/>
                                            </p:txEl>
                                          </p:spTgt>
                                        </p:tgtEl>
                                        <p:attrNameLst>
                                          <p:attrName>style.visibility</p:attrName>
                                        </p:attrNameLst>
                                      </p:cBhvr>
                                      <p:to>
                                        <p:strVal val="visible"/>
                                      </p:to>
                                    </p:set>
                                    <p:anim calcmode="lin" valueType="num">
                                      <p:cBhvr>
                                        <p:cTn id="6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63" dur="500" fill="hold"/>
                                        <p:tgtEl>
                                          <p:spTgt spid="2">
                                            <p:txEl>
                                              <p:pRg st="6" end="6"/>
                                            </p:txEl>
                                          </p:spTgt>
                                        </p:tgtEl>
                                        <p:attrNameLst>
                                          <p:attrName>ppt_h</p:attrName>
                                        </p:attrNameLst>
                                      </p:cBhvr>
                                      <p:tavLst>
                                        <p:tav tm="0">
                                          <p:val>
                                            <p:fltVal val="0"/>
                                          </p:val>
                                        </p:tav>
                                        <p:tav tm="100000">
                                          <p:val>
                                            <p:strVal val="#ppt_h"/>
                                          </p:val>
                                        </p:tav>
                                      </p:tavLst>
                                    </p:anim>
                                    <p:anim calcmode="lin" valueType="num">
                                      <p:cBhvr>
                                        <p:cTn id="64" dur="5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6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srcRect/>
          <a:stretch>
            <a:fillRect/>
          </a:stretch>
        </p:blipFill>
        <p:spPr bwMode="auto">
          <a:xfrm>
            <a:off x="268288" y="5118100"/>
            <a:ext cx="3008312" cy="1695450"/>
          </a:xfrm>
          <a:prstGeom prst="rect">
            <a:avLst/>
          </a:prstGeom>
          <a:noFill/>
          <a:ln w="9525">
            <a:noFill/>
            <a:miter lim="800000"/>
            <a:headEnd/>
            <a:tailEnd/>
          </a:ln>
        </p:spPr>
      </p:pic>
      <p:sp>
        <p:nvSpPr>
          <p:cNvPr id="21506" name="Obdélník 1"/>
          <p:cNvSpPr>
            <a:spLocks noChangeArrowheads="1"/>
          </p:cNvSpPr>
          <p:nvPr/>
        </p:nvSpPr>
        <p:spPr bwMode="auto">
          <a:xfrm>
            <a:off x="215900" y="306388"/>
            <a:ext cx="9036050" cy="4570412"/>
          </a:xfrm>
          <a:prstGeom prst="rect">
            <a:avLst/>
          </a:prstGeom>
          <a:noFill/>
          <a:ln w="9525">
            <a:noFill/>
            <a:miter lim="800000"/>
            <a:headEnd/>
            <a:tailEnd/>
          </a:ln>
        </p:spPr>
        <p:txBody>
          <a:bodyPr>
            <a:spAutoFit/>
          </a:bodyPr>
          <a:lstStyle/>
          <a:p>
            <a:r>
              <a:rPr lang="cs-CZ" altLang="cs-CZ" b="1"/>
              <a:t>­­­­­­­­­­­­­­­­­­­­­­­­­­­­­­­­­­­­­­­­­­­­­­­­­­</a:t>
            </a:r>
            <a:r>
              <a:rPr lang="cs-CZ" altLang="cs-CZ" sz="3600" b="1">
                <a:solidFill>
                  <a:srgbClr val="FFFF00"/>
                </a:solidFill>
                <a:latin typeface="Times New Roman" pitchFamily="18" charset="0"/>
                <a:cs typeface="Times New Roman" pitchFamily="18" charset="0"/>
              </a:rPr>
              <a:t>Flambování</a:t>
            </a:r>
          </a:p>
          <a:p>
            <a:r>
              <a:rPr lang="cs-CZ" altLang="cs-CZ" sz="1700">
                <a:latin typeface="Times New Roman" pitchFamily="18" charset="0"/>
                <a:cs typeface="Times New Roman" pitchFamily="18" charset="0"/>
              </a:rPr>
              <a:t>Většinou se s touto úpravou jídla setkáváme v dražších restauracích, ale můžeme si ho připravit i doma. Flambování je opalování některých pokrmů malým množstvím různě aromatizovaného alkoholu. Tím vznikají vonné páry a chuťové látky, které pokrmům dodávají výbornou chuť, charakteristickou vůni a barvu. Alkohol shoří, ale příchuť v jídle zůstane. Je vhodné alkohol před použitím postavit blízko ohně, aby se ohřál asi na teplotu asi 50 °C a snadno pak na pokrmu vzplanul.</a:t>
            </a:r>
          </a:p>
          <a:p>
            <a:endParaRPr lang="cs-CZ" altLang="cs-CZ" sz="1700">
              <a:latin typeface="Times New Roman" pitchFamily="18" charset="0"/>
              <a:cs typeface="Times New Roman" pitchFamily="18" charset="0"/>
            </a:endParaRPr>
          </a:p>
          <a:p>
            <a:r>
              <a:rPr lang="cs-CZ" altLang="cs-CZ" sz="1700">
                <a:latin typeface="Times New Roman" pitchFamily="18" charset="0"/>
                <a:cs typeface="Times New Roman" pitchFamily="18" charset="0"/>
              </a:rPr>
              <a:t>Nejvhodnější je čtyřiceti procentní alkohol, který vybíráme podle jeho příchutě. Na slané pokrmy (např. masa) použijeme vodku, gin, whisky, koňak, brandy. Na sladké pokrmy (deserty) použijeme ovocné pálenky, karibský rum, koňak, brandy.</a:t>
            </a:r>
          </a:p>
          <a:p>
            <a:endParaRPr lang="cs-CZ" altLang="cs-CZ" sz="1700">
              <a:latin typeface="Times New Roman" pitchFamily="18" charset="0"/>
              <a:cs typeface="Times New Roman" pitchFamily="18" charset="0"/>
            </a:endParaRPr>
          </a:p>
          <a:p>
            <a:r>
              <a:rPr lang="cs-CZ" altLang="cs-CZ" sz="1700">
                <a:latin typeface="Times New Roman" pitchFamily="18" charset="0"/>
                <a:cs typeface="Times New Roman" pitchFamily="18" charset="0"/>
              </a:rPr>
              <a:t>Flambovat lze prakticky cokoliv, záleží jen na šikovnosti a fantazii kuchaře. Flambovat můžeme bifteky, přírodní řízky, pečená masa, ale také moučníky (palačinky, omelety), deserty, ovoce nebo zmrzlinu. Moučníky a ovoce před zapálením lehce posypeme krupicovým cukrem a až poté přelijeme likérem. Vytvoří se tak lehká karamelová vrstva. Mezi nejoblíbenější flambované nápoje stále patří káva.</a:t>
            </a:r>
          </a:p>
        </p:txBody>
      </p:sp>
      <p:sp>
        <p:nvSpPr>
          <p:cNvPr id="21507" name="TextovéPole 2"/>
          <p:cNvSpPr txBox="1">
            <a:spLocks noChangeArrowheads="1"/>
          </p:cNvSpPr>
          <p:nvPr/>
        </p:nvSpPr>
        <p:spPr bwMode="auto">
          <a:xfrm>
            <a:off x="3995738" y="5805488"/>
            <a:ext cx="4176712" cy="461962"/>
          </a:xfrm>
          <a:prstGeom prst="rect">
            <a:avLst/>
          </a:prstGeom>
          <a:solidFill>
            <a:srgbClr val="FFCC66"/>
          </a:solidFill>
          <a:ln w="31750">
            <a:solidFill>
              <a:srgbClr val="FF0000"/>
            </a:solidFill>
            <a:miter lim="800000"/>
            <a:headEnd/>
            <a:tailEnd/>
          </a:ln>
        </p:spPr>
        <p:txBody>
          <a:bodyPr>
            <a:spAutoFit/>
          </a:bodyPr>
          <a:lstStyle/>
          <a:p>
            <a:r>
              <a:rPr lang="cs-CZ" altLang="cs-CZ" sz="2400" b="1">
                <a:latin typeface="Times New Roman" pitchFamily="18" charset="0"/>
                <a:cs typeface="Times New Roman" pitchFamily="18" charset="0"/>
              </a:rPr>
              <a:t>Sestavte osnovu tohoto článku</a:t>
            </a:r>
          </a:p>
        </p:txBody>
      </p:sp>
      <p:sp>
        <p:nvSpPr>
          <p:cNvPr id="21508" name="Obdélník 4"/>
          <p:cNvSpPr>
            <a:spLocks noChangeArrowheads="1"/>
          </p:cNvSpPr>
          <p:nvPr/>
        </p:nvSpPr>
        <p:spPr bwMode="auto">
          <a:xfrm>
            <a:off x="3671888" y="5178425"/>
            <a:ext cx="5472112" cy="338138"/>
          </a:xfrm>
          <a:prstGeom prst="rect">
            <a:avLst/>
          </a:prstGeom>
          <a:noFill/>
          <a:ln w="9525">
            <a:noFill/>
            <a:miter lim="800000"/>
            <a:headEnd/>
            <a:tailEnd/>
          </a:ln>
        </p:spPr>
        <p:txBody>
          <a:bodyPr>
            <a:spAutoFit/>
          </a:bodyPr>
          <a:lstStyle/>
          <a:p>
            <a:r>
              <a:rPr lang="cs-CZ" altLang="cs-CZ" sz="1600">
                <a:latin typeface="Times New Roman" pitchFamily="18" charset="0"/>
                <a:cs typeface="Times New Roman" pitchFamily="18" charset="0"/>
              </a:rPr>
              <a:t>http://www.zivotni-styl.wz.cz/?clanek=flambovani (upraveno)</a:t>
            </a:r>
            <a:endParaRPr lang="cs-CZ" altLang="cs-CZ" sz="16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179388" y="115888"/>
            <a:ext cx="8497887" cy="719137"/>
          </a:xfrm>
          <a:prstGeom prst="rect">
            <a:avLst/>
          </a:prstGeom>
          <a:solidFill>
            <a:srgbClr val="66FF66"/>
          </a:solidFill>
          <a:ln w="38100">
            <a:solidFill>
              <a:srgbClr val="FF0000"/>
            </a:solidFill>
          </a:ln>
        </p:spPr>
        <p:txBody>
          <a:bodyPr/>
          <a:lstStyle>
            <a:lvl1pPr algn="l" rtl="0" eaLnBrk="0" fontAlgn="base" hangingPunct="0">
              <a:spcBef>
                <a:spcPct val="0"/>
              </a:spcBef>
              <a:spcAft>
                <a:spcPct val="0"/>
              </a:spcAft>
              <a:defRPr sz="4000" kern="1200" spc="-100">
                <a:solidFill>
                  <a:srgbClr val="CCFFFF"/>
                </a:solidFill>
                <a:latin typeface="+mj-lt"/>
                <a:ea typeface="+mj-ea"/>
                <a:cs typeface="+mj-cs"/>
              </a:defRPr>
            </a:lvl1pPr>
            <a:lvl2pPr algn="l" rtl="0" eaLnBrk="0" fontAlgn="base" hangingPunct="0">
              <a:spcBef>
                <a:spcPct val="0"/>
              </a:spcBef>
              <a:spcAft>
                <a:spcPct val="0"/>
              </a:spcAft>
              <a:defRPr sz="4000">
                <a:solidFill>
                  <a:srgbClr val="CCFFFF"/>
                </a:solidFill>
                <a:latin typeface="Consolas" pitchFamily="49" charset="0"/>
              </a:defRPr>
            </a:lvl2pPr>
            <a:lvl3pPr algn="l" rtl="0" eaLnBrk="0" fontAlgn="base" hangingPunct="0">
              <a:spcBef>
                <a:spcPct val="0"/>
              </a:spcBef>
              <a:spcAft>
                <a:spcPct val="0"/>
              </a:spcAft>
              <a:defRPr sz="4000">
                <a:solidFill>
                  <a:srgbClr val="CCFFFF"/>
                </a:solidFill>
                <a:latin typeface="Consolas" pitchFamily="49" charset="0"/>
              </a:defRPr>
            </a:lvl3pPr>
            <a:lvl4pPr algn="l" rtl="0" eaLnBrk="0" fontAlgn="base" hangingPunct="0">
              <a:spcBef>
                <a:spcPct val="0"/>
              </a:spcBef>
              <a:spcAft>
                <a:spcPct val="0"/>
              </a:spcAft>
              <a:defRPr sz="4000">
                <a:solidFill>
                  <a:srgbClr val="CCFFFF"/>
                </a:solidFill>
                <a:latin typeface="Consolas" pitchFamily="49" charset="0"/>
              </a:defRPr>
            </a:lvl4pPr>
            <a:lvl5pPr algn="l" rtl="0" eaLnBrk="0" fontAlgn="base" hangingPunct="0">
              <a:spcBef>
                <a:spcPct val="0"/>
              </a:spcBef>
              <a:spcAft>
                <a:spcPct val="0"/>
              </a:spcAft>
              <a:defRPr sz="4000">
                <a:solidFill>
                  <a:srgbClr val="CCFFFF"/>
                </a:solidFill>
                <a:latin typeface="Consolas" pitchFamily="49" charset="0"/>
              </a:defRPr>
            </a:lvl5pPr>
            <a:lvl6pPr marL="457200" algn="l" rtl="0" fontAlgn="base">
              <a:spcBef>
                <a:spcPct val="0"/>
              </a:spcBef>
              <a:spcAft>
                <a:spcPct val="0"/>
              </a:spcAft>
              <a:defRPr sz="4000">
                <a:solidFill>
                  <a:srgbClr val="CCFFFF"/>
                </a:solidFill>
                <a:latin typeface="Consolas" pitchFamily="49" charset="0"/>
              </a:defRPr>
            </a:lvl6pPr>
            <a:lvl7pPr marL="914400" algn="l" rtl="0" fontAlgn="base">
              <a:spcBef>
                <a:spcPct val="0"/>
              </a:spcBef>
              <a:spcAft>
                <a:spcPct val="0"/>
              </a:spcAft>
              <a:defRPr sz="4000">
                <a:solidFill>
                  <a:srgbClr val="CCFFFF"/>
                </a:solidFill>
                <a:latin typeface="Consolas" pitchFamily="49" charset="0"/>
              </a:defRPr>
            </a:lvl7pPr>
            <a:lvl8pPr marL="1371600" algn="l" rtl="0" fontAlgn="base">
              <a:spcBef>
                <a:spcPct val="0"/>
              </a:spcBef>
              <a:spcAft>
                <a:spcPct val="0"/>
              </a:spcAft>
              <a:defRPr sz="4000">
                <a:solidFill>
                  <a:srgbClr val="CCFFFF"/>
                </a:solidFill>
                <a:latin typeface="Consolas" pitchFamily="49" charset="0"/>
              </a:defRPr>
            </a:lvl8pPr>
            <a:lvl9pPr marL="1828800" algn="l" rtl="0" fontAlgn="base">
              <a:spcBef>
                <a:spcPct val="0"/>
              </a:spcBef>
              <a:spcAft>
                <a:spcPct val="0"/>
              </a:spcAft>
              <a:defRPr sz="4000">
                <a:solidFill>
                  <a:srgbClr val="CCFFFF"/>
                </a:solidFill>
                <a:latin typeface="Consolas" pitchFamily="49" charset="0"/>
              </a:defRPr>
            </a:lvl9pPr>
            <a:extLst/>
          </a:lstStyle>
          <a:p>
            <a:pPr algn="ctr" eaLnBrk="1" fontAlgn="auto" hangingPunct="1">
              <a:spcAft>
                <a:spcPts val="0"/>
              </a:spcAft>
              <a:defRPr/>
            </a:pPr>
            <a:r>
              <a:rPr lang="cs-CZ" dirty="0" smtClean="0">
                <a:solidFill>
                  <a:schemeClr val="tx1"/>
                </a:solidFill>
                <a:latin typeface="Times New Roman" panose="02020603050405020304" pitchFamily="18" charset="0"/>
                <a:cs typeface="Times New Roman" panose="02020603050405020304" pitchFamily="18" charset="0"/>
              </a:rPr>
              <a:t>Použité zdroje a literatura</a:t>
            </a:r>
          </a:p>
        </p:txBody>
      </p:sp>
      <p:sp>
        <p:nvSpPr>
          <p:cNvPr id="22530" name="Obdélník 2"/>
          <p:cNvSpPr>
            <a:spLocks noChangeArrowheads="1"/>
          </p:cNvSpPr>
          <p:nvPr/>
        </p:nvSpPr>
        <p:spPr bwMode="auto">
          <a:xfrm>
            <a:off x="179388" y="981075"/>
            <a:ext cx="8785225" cy="922338"/>
          </a:xfrm>
          <a:prstGeom prst="rect">
            <a:avLst/>
          </a:prstGeom>
          <a:noFill/>
          <a:ln w="9525">
            <a:noFill/>
            <a:miter lim="800000"/>
            <a:headEnd/>
            <a:tailEnd/>
          </a:ln>
        </p:spPr>
        <p:txBody>
          <a:bodyPr>
            <a:spAutoFit/>
          </a:bodyPr>
          <a:lstStyle/>
          <a:p>
            <a:r>
              <a:rPr lang="pt-BR" altLang="cs-CZ">
                <a:latin typeface="Times New Roman" pitchFamily="18" charset="0"/>
                <a:cs typeface="Times New Roman" pitchFamily="18" charset="0"/>
              </a:rPr>
              <a:t>AUTOR NEUVEDEN. </a:t>
            </a:r>
            <a:r>
              <a:rPr lang="pt-BR" altLang="cs-CZ" i="1">
                <a:latin typeface="Times New Roman" pitchFamily="18" charset="0"/>
                <a:cs typeface="Times New Roman" pitchFamily="18" charset="0"/>
              </a:rPr>
              <a:t>http://speakitalianmagically.com/tag/sleep-learning/</a:t>
            </a:r>
            <a:r>
              <a:rPr lang="pt-BR" altLang="cs-CZ">
                <a:latin typeface="Times New Roman" pitchFamily="18" charset="0"/>
                <a:cs typeface="Times New Roman" pitchFamily="18" charset="0"/>
              </a:rPr>
              <a:t> [online]. [cit. 23.8.2013]. Dostupný na WWW: http://speakitalianmagically.com/files/2010/09/sleep-learning1.jpg</a:t>
            </a:r>
            <a:endParaRPr lang="cs-CZ" altLang="cs-CZ">
              <a:latin typeface="Times New Roman" pitchFamily="18" charset="0"/>
              <a:cs typeface="Times New Roman" pitchFamily="18" charset="0"/>
            </a:endParaRPr>
          </a:p>
        </p:txBody>
      </p:sp>
      <p:sp>
        <p:nvSpPr>
          <p:cNvPr id="22531" name="Obdélník 13"/>
          <p:cNvSpPr>
            <a:spLocks noChangeArrowheads="1"/>
          </p:cNvSpPr>
          <p:nvPr/>
        </p:nvSpPr>
        <p:spPr bwMode="auto">
          <a:xfrm>
            <a:off x="179388" y="1903413"/>
            <a:ext cx="8785225" cy="923925"/>
          </a:xfrm>
          <a:prstGeom prst="rect">
            <a:avLst/>
          </a:prstGeom>
          <a:noFill/>
          <a:ln w="9525">
            <a:noFill/>
            <a:miter lim="800000"/>
            <a:headEnd/>
            <a:tailEnd/>
          </a:ln>
        </p:spPr>
        <p:txBody>
          <a:bodyPr>
            <a:spAutoFit/>
          </a:bodyPr>
          <a:lstStyle/>
          <a:p>
            <a:r>
              <a:rPr lang="pt-BR" altLang="cs-CZ">
                <a:latin typeface="Times New Roman" pitchFamily="18" charset="0"/>
                <a:cs typeface="Times New Roman" pitchFamily="18" charset="0"/>
              </a:rPr>
              <a:t>AUTOR NEUVEDEN. http://www.flickr.com/photos/kristiand/3223920178/ [online]. [cit. 23.8.2013]. Dostupný na WWW: http://farm4.staticflickr.com/3432</a:t>
            </a:r>
            <a:r>
              <a:rPr lang="cs-CZ" altLang="cs-CZ">
                <a:latin typeface="Times New Roman" pitchFamily="18" charset="0"/>
                <a:cs typeface="Times New Roman" pitchFamily="18" charset="0"/>
              </a:rPr>
              <a:t>  </a:t>
            </a:r>
            <a:r>
              <a:rPr lang="pt-BR" altLang="cs-CZ">
                <a:latin typeface="Times New Roman" pitchFamily="18" charset="0"/>
                <a:cs typeface="Times New Roman" pitchFamily="18" charset="0"/>
              </a:rPr>
              <a:t>/3223920178</a:t>
            </a:r>
            <a:r>
              <a:rPr lang="cs-CZ" altLang="cs-CZ">
                <a:latin typeface="Times New Roman" pitchFamily="18" charset="0"/>
                <a:cs typeface="Times New Roman" pitchFamily="18" charset="0"/>
              </a:rPr>
              <a:t> </a:t>
            </a:r>
            <a:r>
              <a:rPr lang="pt-BR" altLang="cs-CZ">
                <a:latin typeface="Times New Roman" pitchFamily="18" charset="0"/>
                <a:cs typeface="Times New Roman" pitchFamily="18" charset="0"/>
              </a:rPr>
              <a:t>_</a:t>
            </a:r>
            <a:r>
              <a:rPr lang="cs-CZ" altLang="cs-CZ">
                <a:latin typeface="Times New Roman" pitchFamily="18" charset="0"/>
                <a:cs typeface="Times New Roman" pitchFamily="18" charset="0"/>
              </a:rPr>
              <a:t> </a:t>
            </a:r>
            <a:r>
              <a:rPr lang="pt-BR" altLang="cs-CZ">
                <a:latin typeface="Times New Roman" pitchFamily="18" charset="0"/>
                <a:cs typeface="Times New Roman" pitchFamily="18" charset="0"/>
              </a:rPr>
              <a:t>3e8310e870_o.jpg</a:t>
            </a:r>
            <a:endParaRPr lang="cs-CZ" altLang="cs-CZ">
              <a:latin typeface="Times New Roman" pitchFamily="18" charset="0"/>
              <a:cs typeface="Times New Roman" pitchFamily="18" charset="0"/>
            </a:endParaRPr>
          </a:p>
        </p:txBody>
      </p:sp>
      <p:sp>
        <p:nvSpPr>
          <p:cNvPr id="22532" name="Obdélník 3"/>
          <p:cNvSpPr>
            <a:spLocks noChangeArrowheads="1"/>
          </p:cNvSpPr>
          <p:nvPr/>
        </p:nvSpPr>
        <p:spPr bwMode="auto">
          <a:xfrm>
            <a:off x="149225" y="3644900"/>
            <a:ext cx="8964613" cy="923925"/>
          </a:xfrm>
          <a:prstGeom prst="rect">
            <a:avLst/>
          </a:prstGeom>
          <a:noFill/>
          <a:ln w="9525">
            <a:noFill/>
            <a:miter lim="800000"/>
            <a:headEnd/>
            <a:tailEnd/>
          </a:ln>
        </p:spPr>
        <p:txBody>
          <a:bodyPr>
            <a:spAutoFit/>
          </a:bodyPr>
          <a:lstStyle/>
          <a:p>
            <a:r>
              <a:rPr lang="pt-BR" altLang="cs-CZ">
                <a:latin typeface="Times New Roman" pitchFamily="18" charset="0"/>
                <a:cs typeface="Times New Roman" pitchFamily="18" charset="0"/>
              </a:rPr>
              <a:t>AUTOR NEUVEDEN. http://www.novinky.cz/zena/zdravi/184461-kouzlo-flambovani-aneb-jidlo-v-plamenech.html [online]. [cit. 23.8.2013]. Dostupný na WWW: http:</a:t>
            </a:r>
            <a:r>
              <a:rPr lang="cs-CZ" altLang="cs-CZ">
                <a:latin typeface="Times New Roman" pitchFamily="18" charset="0"/>
                <a:cs typeface="Times New Roman" pitchFamily="18" charset="0"/>
              </a:rPr>
              <a:t> </a:t>
            </a:r>
            <a:r>
              <a:rPr lang="pt-BR" altLang="cs-CZ">
                <a:latin typeface="Times New Roman" pitchFamily="18" charset="0"/>
                <a:cs typeface="Times New Roman" pitchFamily="18" charset="0"/>
              </a:rPr>
              <a:t>//</a:t>
            </a:r>
            <a:r>
              <a:rPr lang="cs-CZ" altLang="cs-CZ">
                <a:latin typeface="Times New Roman" pitchFamily="18" charset="0"/>
                <a:cs typeface="Times New Roman" pitchFamily="18" charset="0"/>
              </a:rPr>
              <a:t> </a:t>
            </a:r>
            <a:r>
              <a:rPr lang="pt-BR" altLang="cs-CZ">
                <a:latin typeface="Times New Roman" pitchFamily="18" charset="0"/>
                <a:cs typeface="Times New Roman" pitchFamily="18" charset="0"/>
              </a:rPr>
              <a:t>media.novinky.cz/137/191375-top_foto1-wtod1.jpg?1260959401</a:t>
            </a:r>
            <a:endParaRPr lang="cs-CZ" altLang="cs-CZ">
              <a:latin typeface="Times New Roman" pitchFamily="18" charset="0"/>
              <a:cs typeface="Times New Roman" pitchFamily="18" charset="0"/>
            </a:endParaRPr>
          </a:p>
        </p:txBody>
      </p:sp>
      <p:sp>
        <p:nvSpPr>
          <p:cNvPr id="22533" name="Obdélník 4"/>
          <p:cNvSpPr>
            <a:spLocks noChangeArrowheads="1"/>
          </p:cNvSpPr>
          <p:nvPr/>
        </p:nvSpPr>
        <p:spPr bwMode="auto">
          <a:xfrm>
            <a:off x="179388" y="2781300"/>
            <a:ext cx="8785225" cy="922338"/>
          </a:xfrm>
          <a:prstGeom prst="rect">
            <a:avLst/>
          </a:prstGeom>
          <a:noFill/>
          <a:ln w="9525">
            <a:noFill/>
            <a:miter lim="800000"/>
            <a:headEnd/>
            <a:tailEnd/>
          </a:ln>
        </p:spPr>
        <p:txBody>
          <a:bodyPr>
            <a:spAutoFit/>
          </a:bodyPr>
          <a:lstStyle/>
          <a:p>
            <a:r>
              <a:rPr lang="pt-BR" altLang="cs-CZ">
                <a:latin typeface="Times New Roman" pitchFamily="18" charset="0"/>
                <a:cs typeface="Times New Roman" pitchFamily="18" charset="0"/>
              </a:rPr>
              <a:t>AUTOR NEUVEDEN. http://www.ipernity.com/doc/elvertbarnes/7747633 [online]. [cit. 26.8.2013]. Dostupný na WWW: http://u1.ipernity.com/14/76/33/</a:t>
            </a:r>
            <a:r>
              <a:rPr lang="cs-CZ" altLang="cs-CZ">
                <a:latin typeface="Times New Roman" pitchFamily="18" charset="0"/>
                <a:cs typeface="Times New Roman" pitchFamily="18" charset="0"/>
              </a:rPr>
              <a:t> </a:t>
            </a:r>
            <a:r>
              <a:rPr lang="pt-BR" altLang="cs-CZ">
                <a:latin typeface="Times New Roman" pitchFamily="18" charset="0"/>
                <a:cs typeface="Times New Roman" pitchFamily="18" charset="0"/>
              </a:rPr>
              <a:t>7747633.</a:t>
            </a:r>
            <a:r>
              <a:rPr lang="cs-CZ" altLang="cs-CZ">
                <a:latin typeface="Times New Roman" pitchFamily="18" charset="0"/>
                <a:cs typeface="Times New Roman" pitchFamily="18" charset="0"/>
              </a:rPr>
              <a:t> </a:t>
            </a:r>
            <a:r>
              <a:rPr lang="pt-BR" altLang="cs-CZ">
                <a:latin typeface="Times New Roman" pitchFamily="18" charset="0"/>
                <a:cs typeface="Times New Roman" pitchFamily="18" charset="0"/>
              </a:rPr>
              <a:t>75576d11.500.jpg?r1</a:t>
            </a:r>
            <a:endParaRPr lang="cs-CZ" altLang="cs-CZ">
              <a:latin typeface="Times New Roman" pitchFamily="18" charset="0"/>
              <a:cs typeface="Times New Roman" pitchFamily="18" charset="0"/>
            </a:endParaRPr>
          </a:p>
        </p:txBody>
      </p:sp>
      <p:sp>
        <p:nvSpPr>
          <p:cNvPr id="22534" name="Obdélník 5"/>
          <p:cNvSpPr>
            <a:spLocks noChangeArrowheads="1"/>
          </p:cNvSpPr>
          <p:nvPr/>
        </p:nvSpPr>
        <p:spPr bwMode="auto">
          <a:xfrm>
            <a:off x="174625" y="4508500"/>
            <a:ext cx="8861425" cy="647700"/>
          </a:xfrm>
          <a:prstGeom prst="rect">
            <a:avLst/>
          </a:prstGeom>
          <a:noFill/>
          <a:ln w="9525">
            <a:noFill/>
            <a:miter lim="800000"/>
            <a:headEnd/>
            <a:tailEnd/>
          </a:ln>
        </p:spPr>
        <p:txBody>
          <a:bodyPr>
            <a:spAutoFit/>
          </a:bodyPr>
          <a:lstStyle/>
          <a:p>
            <a:r>
              <a:rPr lang="cs-CZ" altLang="cs-CZ">
                <a:latin typeface="Times New Roman" pitchFamily="18" charset="0"/>
                <a:cs typeface="Times New Roman" pitchFamily="18" charset="0"/>
              </a:rPr>
              <a:t>KRUPIČKA. </a:t>
            </a:r>
            <a:r>
              <a:rPr lang="cs-CZ" altLang="cs-CZ" i="1">
                <a:latin typeface="Times New Roman" pitchFamily="18" charset="0"/>
                <a:cs typeface="Times New Roman" pitchFamily="18" charset="0"/>
              </a:rPr>
              <a:t>Flambování</a:t>
            </a:r>
            <a:r>
              <a:rPr lang="cs-CZ" altLang="cs-CZ">
                <a:latin typeface="Times New Roman" pitchFamily="18" charset="0"/>
                <a:cs typeface="Times New Roman" pitchFamily="18" charset="0"/>
              </a:rPr>
              <a:t> [online]. [cit. 26.8.2013]. Dostupný na WWW: http://www.zivotni-styl.wz.cz/?clanek=flambovani</a:t>
            </a:r>
          </a:p>
        </p:txBody>
      </p:sp>
      <p:sp>
        <p:nvSpPr>
          <p:cNvPr id="22535" name="Obdélník 3"/>
          <p:cNvSpPr>
            <a:spLocks noChangeArrowheads="1"/>
          </p:cNvSpPr>
          <p:nvPr/>
        </p:nvSpPr>
        <p:spPr bwMode="auto">
          <a:xfrm>
            <a:off x="185738" y="5084763"/>
            <a:ext cx="8778875" cy="646112"/>
          </a:xfrm>
          <a:prstGeom prst="rect">
            <a:avLst/>
          </a:prstGeom>
          <a:noFill/>
          <a:ln w="9525">
            <a:noFill/>
            <a:miter lim="800000"/>
            <a:headEnd/>
            <a:tailEnd/>
          </a:ln>
        </p:spPr>
        <p:txBody>
          <a:bodyPr>
            <a:spAutoFit/>
          </a:bodyPr>
          <a:lstStyle/>
          <a:p>
            <a:r>
              <a:rPr lang="cs-CZ" altLang="cs-CZ">
                <a:latin typeface="Times New Roman" pitchFamily="18" charset="0"/>
                <a:cs typeface="Times New Roman" pitchFamily="18" charset="0"/>
              </a:rPr>
              <a:t>ADÁMKOVÁ, Petra a kol. </a:t>
            </a:r>
            <a:r>
              <a:rPr lang="cs-CZ" altLang="cs-CZ" i="1">
                <a:latin typeface="Times New Roman" pitchFamily="18" charset="0"/>
                <a:cs typeface="Times New Roman" pitchFamily="18" charset="0"/>
              </a:rPr>
              <a:t>Český jazyka a komunikace pro střední školy</a:t>
            </a:r>
            <a:r>
              <a:rPr lang="cs-CZ" altLang="cs-CZ">
                <a:latin typeface="Times New Roman" pitchFamily="18" charset="0"/>
                <a:cs typeface="Times New Roman" pitchFamily="18" charset="0"/>
              </a:rPr>
              <a:t>2,  Brno: Didaktis, 2010, ISBN 978-80-7358-168-8</a:t>
            </a:r>
            <a:r>
              <a:rPr lang="cs-CZ" altLang="cs-CZ"/>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sta">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est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DC6CDD897236648814918DF821AA7F8" ma:contentTypeVersion="2" ma:contentTypeDescription="Vytvoří nový dokument" ma:contentTypeScope="" ma:versionID="af9887c040457a1a4961457537b6539b">
  <xsd:schema xmlns:xsd="http://www.w3.org/2001/XMLSchema" xmlns:xs="http://www.w3.org/2001/XMLSchema" xmlns:p="http://schemas.microsoft.com/office/2006/metadata/properties" xmlns:ns2="ffe072d7-0479-4921-b039-430ac4313379" targetNamespace="http://schemas.microsoft.com/office/2006/metadata/properties" ma:root="true" ma:fieldsID="1f7e674bb10f8a69f799aed2807a0a63" ns2:_="">
    <xsd:import namespace="ffe072d7-0479-4921-b039-430ac4313379"/>
    <xsd:element name="properties">
      <xsd:complexType>
        <xsd:sequence>
          <xsd:element name="documentManagement">
            <xsd:complexType>
              <xsd:all>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e072d7-0479-4921-b039-430ac4313379" elementFormDefault="qualified">
    <xsd:import namespace="http://schemas.microsoft.com/office/2006/documentManagement/types"/>
    <xsd:import namespace="http://schemas.microsoft.com/office/infopath/2007/PartnerControls"/>
    <xsd:element name="TaxCatchAll" ma:index="9" nillable="true" ma:displayName="TaxCatchAll" ma:description="" ma:hidden="true" ma:list="{efe6d685-f78c-45eb-badd-b7e1a9ba9804}" ma:internalName="TaxCatchAll" ma:showField="CatchAllData" ma:web="5197a47c-fdca-4f3e-a8ed-ca0d9f74c5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fe072d7-0479-4921-b039-430ac4313379"/>
  </documentManagement>
</p:properties>
</file>

<file path=customXml/itemProps1.xml><?xml version="1.0" encoding="utf-8"?>
<ds:datastoreItem xmlns:ds="http://schemas.openxmlformats.org/officeDocument/2006/customXml" ds:itemID="{1EF2FE09-7C09-4299-8CB1-0E7DE15CE5E1}"/>
</file>

<file path=customXml/itemProps2.xml><?xml version="1.0" encoding="utf-8"?>
<ds:datastoreItem xmlns:ds="http://schemas.openxmlformats.org/officeDocument/2006/customXml" ds:itemID="{55C141CF-8DE6-494A-9023-148A63F16678}"/>
</file>

<file path=customXml/itemProps3.xml><?xml version="1.0" encoding="utf-8"?>
<ds:datastoreItem xmlns:ds="http://schemas.openxmlformats.org/officeDocument/2006/customXml" ds:itemID="{B773FB38-C339-4256-92F2-6AAF3BB58F39}"/>
</file>

<file path=docProps/app.xml><?xml version="1.0" encoding="utf-8"?>
<Properties xmlns="http://schemas.openxmlformats.org/officeDocument/2006/extended-properties" xmlns:vt="http://schemas.openxmlformats.org/officeDocument/2006/docPropsVTypes">
  <Template>Trek</Template>
  <TotalTime>5528</TotalTime>
  <Words>653</Words>
  <Application>Microsoft Office PowerPoint</Application>
  <PresentationFormat>On-screen Show (4:3)</PresentationFormat>
  <Paragraphs>79</Paragraphs>
  <Slides>8</Slides>
  <Notes>1</Notes>
  <HiddenSlides>0</HiddenSlides>
  <MMClips>0</MMClips>
  <ScaleCrop>false</ScaleCrop>
  <HeadingPairs>
    <vt:vector size="6" baseType="variant">
      <vt:variant>
        <vt:lpstr>Použitá písma</vt:lpstr>
      </vt:variant>
      <vt:variant>
        <vt:i4>7</vt:i4>
      </vt:variant>
      <vt:variant>
        <vt:lpstr>Šablona návrhu</vt:lpstr>
      </vt:variant>
      <vt:variant>
        <vt:i4>9</vt:i4>
      </vt:variant>
      <vt:variant>
        <vt:lpstr>Nadpisy snímků</vt:lpstr>
      </vt:variant>
      <vt:variant>
        <vt:i4>8</vt:i4>
      </vt:variant>
    </vt:vector>
  </HeadingPairs>
  <TitlesOfParts>
    <vt:vector size="24" baseType="lpstr">
      <vt:lpstr>Franklin Gothic Book</vt:lpstr>
      <vt:lpstr>Arial</vt:lpstr>
      <vt:lpstr>Franklin Gothic Medium</vt:lpstr>
      <vt:lpstr>Wingdings 2</vt:lpstr>
      <vt:lpstr>Calibri</vt:lpstr>
      <vt:lpstr>Times New Roman</vt:lpstr>
      <vt:lpstr>Corbel</vt:lpstr>
      <vt:lpstr>Cesta</vt:lpstr>
      <vt:lpstr>Cesta</vt:lpstr>
      <vt:lpstr>Cesta</vt:lpstr>
      <vt:lpstr>Cesta</vt:lpstr>
      <vt:lpstr>Cesta</vt:lpstr>
      <vt:lpstr>Cesta</vt:lpstr>
      <vt:lpstr>Cesta</vt:lpstr>
      <vt:lpstr>Cesta</vt:lpstr>
      <vt:lpstr>Cesta</vt:lpstr>
      <vt:lpstr>Snímek 1</vt:lpstr>
      <vt:lpstr>Snímek 2</vt:lpstr>
      <vt:lpstr>Snímek 3</vt:lpstr>
      <vt:lpstr>Snímek 4</vt:lpstr>
      <vt:lpstr>Snímek 5</vt:lpstr>
      <vt:lpstr>Snímek 6</vt:lpstr>
      <vt:lpstr>Snímek 7</vt:lpstr>
      <vt:lpstr>Snímek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Racionální studium textu</dc:title>
  <dc:creator>Míra</dc:creator>
  <cp:lastModifiedBy>Hotelová škola</cp:lastModifiedBy>
  <cp:revision>35</cp:revision>
  <dcterms:created xsi:type="dcterms:W3CDTF">2013-08-23T07:52:24Z</dcterms:created>
  <dcterms:modified xsi:type="dcterms:W3CDTF">2013-09-30T07:39:26Z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0x0101006DC6CDD897236648814918DF821AA7F8</vt:lpwstr>
  </property>
  <property fmtid="{D5CDD505-2E9C-101B-9397-08002B2CF9AE}" pid="3" name="TaxKeywordTaxHTField">
    <vt:lpwstr/>
  </property>
  <property fmtid="{D5CDD505-2E9C-101B-9397-08002B2CF9AE}" pid="4" name="TaxKeyword">
    <vt:lpwstr/>
  </property>
</Properties>
</file>