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3" r:id="rId10"/>
    <p:sldId id="264" r:id="rId11"/>
    <p:sldId id="269" r:id="rId12"/>
    <p:sldId id="268" r:id="rId13"/>
    <p:sldId id="265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AE3277-970E-4931-A797-BAE43D34D81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0216307-0031-43C1-8819-591558F575BF}">
      <dgm:prSet phldrT="[Text]" phldr="1"/>
      <dgm:spPr/>
      <dgm:t>
        <a:bodyPr/>
        <a:lstStyle/>
        <a:p>
          <a:endParaRPr lang="cs-CZ" dirty="0"/>
        </a:p>
      </dgm:t>
    </dgm:pt>
    <dgm:pt modelId="{DA0D4870-2252-4FD2-8046-2F151FBFDA1C}" type="parTrans" cxnId="{7CA3A60F-2477-4A1D-B14A-25A0A96E0C8D}">
      <dgm:prSet/>
      <dgm:spPr/>
      <dgm:t>
        <a:bodyPr/>
        <a:lstStyle/>
        <a:p>
          <a:endParaRPr lang="cs-CZ"/>
        </a:p>
      </dgm:t>
    </dgm:pt>
    <dgm:pt modelId="{9397A438-15A0-4CCA-9CA5-2DB5770F924C}" type="sibTrans" cxnId="{7CA3A60F-2477-4A1D-B14A-25A0A96E0C8D}">
      <dgm:prSet/>
      <dgm:spPr/>
      <dgm:t>
        <a:bodyPr/>
        <a:lstStyle/>
        <a:p>
          <a:endParaRPr lang="cs-CZ"/>
        </a:p>
      </dgm:t>
    </dgm:pt>
    <dgm:pt modelId="{71BAF433-E4F1-4708-85E7-46ED5482F688}">
      <dgm:prSet phldrT="[Text]"/>
      <dgm:spPr/>
      <dgm:t>
        <a:bodyPr/>
        <a:lstStyle/>
        <a:p>
          <a:r>
            <a:rPr lang="cs-CZ" dirty="0" smtClean="0"/>
            <a:t>Drobný vpich</a:t>
          </a:r>
          <a:endParaRPr lang="cs-CZ" dirty="0"/>
        </a:p>
      </dgm:t>
    </dgm:pt>
    <dgm:pt modelId="{CE6DD036-D7DA-4206-B9F4-CC867ACCAC82}" type="parTrans" cxnId="{8FC4A4A3-D706-4EBD-886F-9E42FE3B1A88}">
      <dgm:prSet/>
      <dgm:spPr/>
      <dgm:t>
        <a:bodyPr/>
        <a:lstStyle/>
        <a:p>
          <a:endParaRPr lang="cs-CZ"/>
        </a:p>
      </dgm:t>
    </dgm:pt>
    <dgm:pt modelId="{FEFAEA32-9CDB-4E00-958D-045CF1423DEE}" type="sibTrans" cxnId="{8FC4A4A3-D706-4EBD-886F-9E42FE3B1A88}">
      <dgm:prSet/>
      <dgm:spPr/>
      <dgm:t>
        <a:bodyPr/>
        <a:lstStyle/>
        <a:p>
          <a:endParaRPr lang="cs-CZ"/>
        </a:p>
      </dgm:t>
    </dgm:pt>
    <dgm:pt modelId="{E3941BD9-435D-4922-AAD3-DDE450F8BC75}">
      <dgm:prSet phldrT="[Text]"/>
      <dgm:spPr/>
      <dgm:t>
        <a:bodyPr/>
        <a:lstStyle/>
        <a:p>
          <a:r>
            <a:rPr lang="cs-CZ" dirty="0" smtClean="0"/>
            <a:t>Agregace destiček</a:t>
          </a:r>
          <a:endParaRPr lang="cs-CZ" dirty="0"/>
        </a:p>
      </dgm:t>
    </dgm:pt>
    <dgm:pt modelId="{4AAC706C-E1CD-4421-9D3B-0421EE0250D3}" type="parTrans" cxnId="{B54ED6E1-D561-47E1-9164-E95CD46FC250}">
      <dgm:prSet/>
      <dgm:spPr/>
      <dgm:t>
        <a:bodyPr/>
        <a:lstStyle/>
        <a:p>
          <a:endParaRPr lang="cs-CZ"/>
        </a:p>
      </dgm:t>
    </dgm:pt>
    <dgm:pt modelId="{56D6A5FC-E428-4B13-870B-D6F23A2ED4A2}" type="sibTrans" cxnId="{B54ED6E1-D561-47E1-9164-E95CD46FC250}">
      <dgm:prSet/>
      <dgm:spPr/>
      <dgm:t>
        <a:bodyPr/>
        <a:lstStyle/>
        <a:p>
          <a:endParaRPr lang="cs-CZ"/>
        </a:p>
      </dgm:t>
    </dgm:pt>
    <dgm:pt modelId="{A19A6A1C-A6B8-4DA6-8C86-00DA07BC7A15}">
      <dgm:prSet phldrT="[Text]" phldr="1"/>
      <dgm:spPr/>
      <dgm:t>
        <a:bodyPr/>
        <a:lstStyle/>
        <a:p>
          <a:endParaRPr lang="cs-CZ" dirty="0"/>
        </a:p>
      </dgm:t>
    </dgm:pt>
    <dgm:pt modelId="{872A0D08-3186-4140-8D70-6B3799FE5318}" type="parTrans" cxnId="{1814051C-141F-4C0A-871F-44DAD316C6FE}">
      <dgm:prSet/>
      <dgm:spPr/>
      <dgm:t>
        <a:bodyPr/>
        <a:lstStyle/>
        <a:p>
          <a:endParaRPr lang="cs-CZ"/>
        </a:p>
      </dgm:t>
    </dgm:pt>
    <dgm:pt modelId="{D8250FE9-F546-4864-86B6-682EB5B903B0}" type="sibTrans" cxnId="{1814051C-141F-4C0A-871F-44DAD316C6FE}">
      <dgm:prSet/>
      <dgm:spPr/>
      <dgm:t>
        <a:bodyPr/>
        <a:lstStyle/>
        <a:p>
          <a:endParaRPr lang="cs-CZ"/>
        </a:p>
      </dgm:t>
    </dgm:pt>
    <dgm:pt modelId="{5EA974C3-540A-4509-B8E2-85D3087D73C7}">
      <dgm:prSet phldrT="[Text]" custT="1"/>
      <dgm:spPr/>
      <dgm:t>
        <a:bodyPr/>
        <a:lstStyle/>
        <a:p>
          <a:r>
            <a:rPr lang="cs-CZ" sz="3600" dirty="0" smtClean="0"/>
            <a:t>Tvorba primární hemostatické zátky</a:t>
          </a:r>
          <a:endParaRPr lang="cs-CZ" sz="3600" dirty="0"/>
        </a:p>
      </dgm:t>
    </dgm:pt>
    <dgm:pt modelId="{62728658-E484-4E48-BBE9-EACB2571C169}" type="parTrans" cxnId="{05FFAB2A-E9B2-4686-B93E-C5D616654DC3}">
      <dgm:prSet/>
      <dgm:spPr/>
      <dgm:t>
        <a:bodyPr/>
        <a:lstStyle/>
        <a:p>
          <a:endParaRPr lang="cs-CZ"/>
        </a:p>
      </dgm:t>
    </dgm:pt>
    <dgm:pt modelId="{5B1E93F6-3279-42F3-99EF-3436DE0CDCDA}" type="sibTrans" cxnId="{05FFAB2A-E9B2-4686-B93E-C5D616654DC3}">
      <dgm:prSet/>
      <dgm:spPr/>
      <dgm:t>
        <a:bodyPr/>
        <a:lstStyle/>
        <a:p>
          <a:endParaRPr lang="cs-CZ"/>
        </a:p>
      </dgm:t>
    </dgm:pt>
    <dgm:pt modelId="{8F4B0349-FAC0-40E3-8796-95DF0D25C167}">
      <dgm:prSet phldrT="[Text]" custT="1"/>
      <dgm:spPr/>
      <dgm:t>
        <a:bodyPr/>
        <a:lstStyle/>
        <a:p>
          <a:r>
            <a:rPr lang="cs-CZ" sz="3600" dirty="0" smtClean="0"/>
            <a:t>Zástava krvácení</a:t>
          </a:r>
          <a:endParaRPr lang="cs-CZ" sz="3600" dirty="0"/>
        </a:p>
      </dgm:t>
    </dgm:pt>
    <dgm:pt modelId="{CA473EAB-7658-43AB-863A-A555EA12B299}" type="parTrans" cxnId="{D0ED941B-EC27-4747-9F09-D8CBD1BEFA18}">
      <dgm:prSet/>
      <dgm:spPr/>
      <dgm:t>
        <a:bodyPr/>
        <a:lstStyle/>
        <a:p>
          <a:endParaRPr lang="cs-CZ"/>
        </a:p>
      </dgm:t>
    </dgm:pt>
    <dgm:pt modelId="{73D9D5EC-A149-4728-9E8A-24AD48BBA92D}" type="sibTrans" cxnId="{D0ED941B-EC27-4747-9F09-D8CBD1BEFA18}">
      <dgm:prSet/>
      <dgm:spPr/>
      <dgm:t>
        <a:bodyPr/>
        <a:lstStyle/>
        <a:p>
          <a:endParaRPr lang="cs-CZ"/>
        </a:p>
      </dgm:t>
    </dgm:pt>
    <dgm:pt modelId="{ABE359D8-1F41-47F5-8FD0-E408FBBE6885}">
      <dgm:prSet phldrT="[Text]"/>
      <dgm:spPr/>
      <dgm:t>
        <a:bodyPr/>
        <a:lstStyle/>
        <a:p>
          <a:r>
            <a:rPr lang="cs-CZ" dirty="0" smtClean="0"/>
            <a:t>Adheze destiček</a:t>
          </a:r>
          <a:endParaRPr lang="cs-CZ" dirty="0"/>
        </a:p>
      </dgm:t>
    </dgm:pt>
    <dgm:pt modelId="{A3111DC3-7C32-412A-BD38-7C909ED16EB9}" type="parTrans" cxnId="{4FDCA7E7-FD6B-4EF2-A6B3-D325D7593805}">
      <dgm:prSet/>
      <dgm:spPr/>
      <dgm:t>
        <a:bodyPr/>
        <a:lstStyle/>
        <a:p>
          <a:endParaRPr lang="cs-CZ"/>
        </a:p>
      </dgm:t>
    </dgm:pt>
    <dgm:pt modelId="{A988F482-D2AB-4D78-B558-DA926504CADA}" type="sibTrans" cxnId="{4FDCA7E7-FD6B-4EF2-A6B3-D325D7593805}">
      <dgm:prSet/>
      <dgm:spPr/>
      <dgm:t>
        <a:bodyPr/>
        <a:lstStyle/>
        <a:p>
          <a:endParaRPr lang="cs-CZ"/>
        </a:p>
      </dgm:t>
    </dgm:pt>
    <dgm:pt modelId="{DA2AD3E0-33E5-4CD4-90B7-27FBDF73E1E7}">
      <dgm:prSet phldrT="[Text]" custT="1"/>
      <dgm:spPr/>
      <dgm:t>
        <a:bodyPr/>
        <a:lstStyle/>
        <a:p>
          <a:endParaRPr lang="cs-CZ" sz="1200" dirty="0"/>
        </a:p>
      </dgm:t>
    </dgm:pt>
    <dgm:pt modelId="{3A1166F3-12EB-479C-80CC-3E0F4107ECD8}" type="parTrans" cxnId="{4359389C-89B9-48E6-9B47-172786ED683E}">
      <dgm:prSet/>
      <dgm:spPr/>
    </dgm:pt>
    <dgm:pt modelId="{86D3A84C-DC81-4D93-AC1D-B0E20FCC4FC5}" type="sibTrans" cxnId="{4359389C-89B9-48E6-9B47-172786ED683E}">
      <dgm:prSet/>
      <dgm:spPr/>
    </dgm:pt>
    <dgm:pt modelId="{3B335025-99DE-4199-B015-16363E569123}">
      <dgm:prSet phldrT="[Text]" custT="1"/>
      <dgm:spPr/>
      <dgm:t>
        <a:bodyPr/>
        <a:lstStyle/>
        <a:p>
          <a:r>
            <a:rPr lang="cs-CZ" sz="1200" dirty="0" smtClean="0"/>
            <a:t>Obr. 5, 6</a:t>
          </a:r>
          <a:endParaRPr lang="cs-CZ" sz="1200" dirty="0"/>
        </a:p>
      </dgm:t>
    </dgm:pt>
    <dgm:pt modelId="{250E412A-04D8-4914-AD1B-11B264E7D70D}" type="parTrans" cxnId="{0C130D03-35C0-43CD-A5AC-A625A05CF483}">
      <dgm:prSet/>
      <dgm:spPr/>
    </dgm:pt>
    <dgm:pt modelId="{D5C0B5BC-9E62-4949-87EC-F492206D9716}" type="sibTrans" cxnId="{0C130D03-35C0-43CD-A5AC-A625A05CF483}">
      <dgm:prSet/>
      <dgm:spPr/>
    </dgm:pt>
    <dgm:pt modelId="{A0FECF18-D95D-4236-91B2-943B7A743A0E}">
      <dgm:prSet phldrT="[Text]" custT="1"/>
      <dgm:spPr/>
      <dgm:t>
        <a:bodyPr/>
        <a:lstStyle/>
        <a:p>
          <a:endParaRPr lang="cs-CZ" sz="1200" dirty="0"/>
        </a:p>
      </dgm:t>
    </dgm:pt>
    <dgm:pt modelId="{FD676168-3960-463D-A6C8-EAD7E62938FB}" type="parTrans" cxnId="{06641CA4-B4F3-4C67-9B41-B291066D3AAA}">
      <dgm:prSet/>
      <dgm:spPr/>
    </dgm:pt>
    <dgm:pt modelId="{BD5B9FE1-BFF5-48C4-B008-027D536207E9}" type="sibTrans" cxnId="{06641CA4-B4F3-4C67-9B41-B291066D3AAA}">
      <dgm:prSet/>
      <dgm:spPr/>
    </dgm:pt>
    <dgm:pt modelId="{40611B2B-2106-470A-BE4F-7776D1865974}">
      <dgm:prSet phldrT="[Text]" custT="1"/>
      <dgm:spPr/>
      <dgm:t>
        <a:bodyPr/>
        <a:lstStyle/>
        <a:p>
          <a:endParaRPr lang="cs-CZ" sz="1200" dirty="0"/>
        </a:p>
      </dgm:t>
    </dgm:pt>
    <dgm:pt modelId="{5E4B54F5-9C2D-4014-8E94-F143ED21ADF2}" type="parTrans" cxnId="{73080779-4AD8-4F25-A6C5-33DCA3BE3C73}">
      <dgm:prSet/>
      <dgm:spPr/>
    </dgm:pt>
    <dgm:pt modelId="{C6D85F25-41E6-45DC-96F6-A0B1FE419FD5}" type="sibTrans" cxnId="{73080779-4AD8-4F25-A6C5-33DCA3BE3C73}">
      <dgm:prSet/>
      <dgm:spPr/>
    </dgm:pt>
    <dgm:pt modelId="{7B8E813E-7443-4A68-A7DE-1550A6C8D561}" type="pres">
      <dgm:prSet presAssocID="{22AE3277-970E-4931-A797-BAE43D34D81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C765A726-982C-4F5D-AD21-F9EAA005CCB4}" type="pres">
      <dgm:prSet presAssocID="{40216307-0031-43C1-8819-591558F575BF}" presName="linNode" presStyleCnt="0"/>
      <dgm:spPr/>
    </dgm:pt>
    <dgm:pt modelId="{2F17D564-5917-48B8-B3FB-B7572B539AB5}" type="pres">
      <dgm:prSet presAssocID="{40216307-0031-43C1-8819-591558F575BF}" presName="parentShp" presStyleLbl="node1" presStyleIdx="0" presStyleCnt="2" custLinFactNeighborX="-579" custLinFactNeighborY="-22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F1B70D-984C-4B80-AA9A-E32AFAFC7F4C}" type="pres">
      <dgm:prSet presAssocID="{40216307-0031-43C1-8819-591558F575B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B27F1A-1F0F-4D60-BB2A-B9A9EBD332AA}" type="pres">
      <dgm:prSet presAssocID="{9397A438-15A0-4CCA-9CA5-2DB5770F924C}" presName="spacing" presStyleCnt="0"/>
      <dgm:spPr/>
    </dgm:pt>
    <dgm:pt modelId="{D9C53BC6-DB4E-410F-8B3D-D544B639298C}" type="pres">
      <dgm:prSet presAssocID="{A19A6A1C-A6B8-4DA6-8C86-00DA07BC7A15}" presName="linNode" presStyleCnt="0"/>
      <dgm:spPr/>
    </dgm:pt>
    <dgm:pt modelId="{3D4B823D-3F0A-4CFD-B54C-8DC98B8C261E}" type="pres">
      <dgm:prSet presAssocID="{A19A6A1C-A6B8-4DA6-8C86-00DA07BC7A1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D047E6-128C-4DE3-B5BB-79BE44CC5D68}" type="pres">
      <dgm:prSet presAssocID="{A19A6A1C-A6B8-4DA6-8C86-00DA07BC7A1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3080779-4AD8-4F25-A6C5-33DCA3BE3C73}" srcId="{A19A6A1C-A6B8-4DA6-8C86-00DA07BC7A15}" destId="{40611B2B-2106-470A-BE4F-7776D1865974}" srcOrd="4" destOrd="0" parTransId="{5E4B54F5-9C2D-4014-8E94-F143ED21ADF2}" sibTransId="{C6D85F25-41E6-45DC-96F6-A0B1FE419FD5}"/>
    <dgm:cxn modelId="{1814051C-141F-4C0A-871F-44DAD316C6FE}" srcId="{22AE3277-970E-4931-A797-BAE43D34D819}" destId="{A19A6A1C-A6B8-4DA6-8C86-00DA07BC7A15}" srcOrd="1" destOrd="0" parTransId="{872A0D08-3186-4140-8D70-6B3799FE5318}" sibTransId="{D8250FE9-F546-4864-86B6-682EB5B903B0}"/>
    <dgm:cxn modelId="{06641CA4-B4F3-4C67-9B41-B291066D3AAA}" srcId="{A19A6A1C-A6B8-4DA6-8C86-00DA07BC7A15}" destId="{A0FECF18-D95D-4236-91B2-943B7A743A0E}" srcOrd="3" destOrd="0" parTransId="{FD676168-3960-463D-A6C8-EAD7E62938FB}" sibTransId="{BD5B9FE1-BFF5-48C4-B008-027D536207E9}"/>
    <dgm:cxn modelId="{C362FB48-4CA4-4240-BECF-E6A99C11C4A6}" type="presOf" srcId="{DA2AD3E0-33E5-4CD4-90B7-27FBDF73E1E7}" destId="{5BD047E6-128C-4DE3-B5BB-79BE44CC5D68}" srcOrd="0" destOrd="2" presId="urn:microsoft.com/office/officeart/2005/8/layout/vList6"/>
    <dgm:cxn modelId="{0E61C0B3-2249-40DA-85B1-6784C546B665}" type="presOf" srcId="{A19A6A1C-A6B8-4DA6-8C86-00DA07BC7A15}" destId="{3D4B823D-3F0A-4CFD-B54C-8DC98B8C261E}" srcOrd="0" destOrd="0" presId="urn:microsoft.com/office/officeart/2005/8/layout/vList6"/>
    <dgm:cxn modelId="{0C130D03-35C0-43CD-A5AC-A625A05CF483}" srcId="{A19A6A1C-A6B8-4DA6-8C86-00DA07BC7A15}" destId="{3B335025-99DE-4199-B015-16363E569123}" srcOrd="5" destOrd="0" parTransId="{250E412A-04D8-4914-AD1B-11B264E7D70D}" sibTransId="{D5C0B5BC-9E62-4949-87EC-F492206D9716}"/>
    <dgm:cxn modelId="{A860AED3-EA14-4B1B-82ED-9C8FA850652B}" type="presOf" srcId="{E3941BD9-435D-4922-AAD3-DDE450F8BC75}" destId="{15F1B70D-984C-4B80-AA9A-E32AFAFC7F4C}" srcOrd="0" destOrd="1" presId="urn:microsoft.com/office/officeart/2005/8/layout/vList6"/>
    <dgm:cxn modelId="{3CBEF3D8-43BC-499F-BB22-DDFB3824FD22}" type="presOf" srcId="{40611B2B-2106-470A-BE4F-7776D1865974}" destId="{5BD047E6-128C-4DE3-B5BB-79BE44CC5D68}" srcOrd="0" destOrd="4" presId="urn:microsoft.com/office/officeart/2005/8/layout/vList6"/>
    <dgm:cxn modelId="{D997409B-7439-4B06-BE78-4B33584392DB}" type="presOf" srcId="{71BAF433-E4F1-4708-85E7-46ED5482F688}" destId="{15F1B70D-984C-4B80-AA9A-E32AFAFC7F4C}" srcOrd="0" destOrd="0" presId="urn:microsoft.com/office/officeart/2005/8/layout/vList6"/>
    <dgm:cxn modelId="{FD2B2738-F1E7-4B81-A813-09EA090C6497}" type="presOf" srcId="{8F4B0349-FAC0-40E3-8796-95DF0D25C167}" destId="{5BD047E6-128C-4DE3-B5BB-79BE44CC5D68}" srcOrd="0" destOrd="1" presId="urn:microsoft.com/office/officeart/2005/8/layout/vList6"/>
    <dgm:cxn modelId="{906C1FDB-6E57-4566-8922-039D8551BD15}" type="presOf" srcId="{3B335025-99DE-4199-B015-16363E569123}" destId="{5BD047E6-128C-4DE3-B5BB-79BE44CC5D68}" srcOrd="0" destOrd="5" presId="urn:microsoft.com/office/officeart/2005/8/layout/vList6"/>
    <dgm:cxn modelId="{9E9DAB5D-11A4-4AB9-A453-81A94D88F9E1}" type="presOf" srcId="{22AE3277-970E-4931-A797-BAE43D34D819}" destId="{7B8E813E-7443-4A68-A7DE-1550A6C8D561}" srcOrd="0" destOrd="0" presId="urn:microsoft.com/office/officeart/2005/8/layout/vList6"/>
    <dgm:cxn modelId="{B54ED6E1-D561-47E1-9164-E95CD46FC250}" srcId="{40216307-0031-43C1-8819-591558F575BF}" destId="{E3941BD9-435D-4922-AAD3-DDE450F8BC75}" srcOrd="1" destOrd="0" parTransId="{4AAC706C-E1CD-4421-9D3B-0421EE0250D3}" sibTransId="{56D6A5FC-E428-4B13-870B-D6F23A2ED4A2}"/>
    <dgm:cxn modelId="{BD6111D2-D920-4612-8E40-4B839334A7E2}" type="presOf" srcId="{5EA974C3-540A-4509-B8E2-85D3087D73C7}" destId="{5BD047E6-128C-4DE3-B5BB-79BE44CC5D68}" srcOrd="0" destOrd="0" presId="urn:microsoft.com/office/officeart/2005/8/layout/vList6"/>
    <dgm:cxn modelId="{5ACB2561-9715-430A-903A-B0FFE22046FF}" type="presOf" srcId="{40216307-0031-43C1-8819-591558F575BF}" destId="{2F17D564-5917-48B8-B3FB-B7572B539AB5}" srcOrd="0" destOrd="0" presId="urn:microsoft.com/office/officeart/2005/8/layout/vList6"/>
    <dgm:cxn modelId="{05FFAB2A-E9B2-4686-B93E-C5D616654DC3}" srcId="{A19A6A1C-A6B8-4DA6-8C86-00DA07BC7A15}" destId="{5EA974C3-540A-4509-B8E2-85D3087D73C7}" srcOrd="0" destOrd="0" parTransId="{62728658-E484-4E48-BBE9-EACB2571C169}" sibTransId="{5B1E93F6-3279-42F3-99EF-3436DE0CDCDA}"/>
    <dgm:cxn modelId="{4359389C-89B9-48E6-9B47-172786ED683E}" srcId="{A19A6A1C-A6B8-4DA6-8C86-00DA07BC7A15}" destId="{DA2AD3E0-33E5-4CD4-90B7-27FBDF73E1E7}" srcOrd="2" destOrd="0" parTransId="{3A1166F3-12EB-479C-80CC-3E0F4107ECD8}" sibTransId="{86D3A84C-DC81-4D93-AC1D-B0E20FCC4FC5}"/>
    <dgm:cxn modelId="{4FDCA7E7-FD6B-4EF2-A6B3-D325D7593805}" srcId="{40216307-0031-43C1-8819-591558F575BF}" destId="{ABE359D8-1F41-47F5-8FD0-E408FBBE6885}" srcOrd="2" destOrd="0" parTransId="{A3111DC3-7C32-412A-BD38-7C909ED16EB9}" sibTransId="{A988F482-D2AB-4D78-B558-DA926504CADA}"/>
    <dgm:cxn modelId="{7CA3A60F-2477-4A1D-B14A-25A0A96E0C8D}" srcId="{22AE3277-970E-4931-A797-BAE43D34D819}" destId="{40216307-0031-43C1-8819-591558F575BF}" srcOrd="0" destOrd="0" parTransId="{DA0D4870-2252-4FD2-8046-2F151FBFDA1C}" sibTransId="{9397A438-15A0-4CCA-9CA5-2DB5770F924C}"/>
    <dgm:cxn modelId="{8FC4A4A3-D706-4EBD-886F-9E42FE3B1A88}" srcId="{40216307-0031-43C1-8819-591558F575BF}" destId="{71BAF433-E4F1-4708-85E7-46ED5482F688}" srcOrd="0" destOrd="0" parTransId="{CE6DD036-D7DA-4206-B9F4-CC867ACCAC82}" sibTransId="{FEFAEA32-9CDB-4E00-958D-045CF1423DEE}"/>
    <dgm:cxn modelId="{5DF490B1-47C3-4C74-8932-085C2FD7F296}" type="presOf" srcId="{ABE359D8-1F41-47F5-8FD0-E408FBBE6885}" destId="{15F1B70D-984C-4B80-AA9A-E32AFAFC7F4C}" srcOrd="0" destOrd="2" presId="urn:microsoft.com/office/officeart/2005/8/layout/vList6"/>
    <dgm:cxn modelId="{D0ED941B-EC27-4747-9F09-D8CBD1BEFA18}" srcId="{A19A6A1C-A6B8-4DA6-8C86-00DA07BC7A15}" destId="{8F4B0349-FAC0-40E3-8796-95DF0D25C167}" srcOrd="1" destOrd="0" parTransId="{CA473EAB-7658-43AB-863A-A555EA12B299}" sibTransId="{73D9D5EC-A149-4728-9E8A-24AD48BBA92D}"/>
    <dgm:cxn modelId="{84CA5D56-0188-443C-8517-4E9EC4DF6FD4}" type="presOf" srcId="{A0FECF18-D95D-4236-91B2-943B7A743A0E}" destId="{5BD047E6-128C-4DE3-B5BB-79BE44CC5D68}" srcOrd="0" destOrd="3" presId="urn:microsoft.com/office/officeart/2005/8/layout/vList6"/>
    <dgm:cxn modelId="{8B0D39B0-1D21-45F7-8382-2A7A743BF6EF}" type="presParOf" srcId="{7B8E813E-7443-4A68-A7DE-1550A6C8D561}" destId="{C765A726-982C-4F5D-AD21-F9EAA005CCB4}" srcOrd="0" destOrd="0" presId="urn:microsoft.com/office/officeart/2005/8/layout/vList6"/>
    <dgm:cxn modelId="{40816CE3-A268-46A8-B980-9475870BC4F0}" type="presParOf" srcId="{C765A726-982C-4F5D-AD21-F9EAA005CCB4}" destId="{2F17D564-5917-48B8-B3FB-B7572B539AB5}" srcOrd="0" destOrd="0" presId="urn:microsoft.com/office/officeart/2005/8/layout/vList6"/>
    <dgm:cxn modelId="{B9F0A94D-D444-49C5-B266-62AAC300962C}" type="presParOf" srcId="{C765A726-982C-4F5D-AD21-F9EAA005CCB4}" destId="{15F1B70D-984C-4B80-AA9A-E32AFAFC7F4C}" srcOrd="1" destOrd="0" presId="urn:microsoft.com/office/officeart/2005/8/layout/vList6"/>
    <dgm:cxn modelId="{5C565F6B-E107-4ED3-9DFF-AEDF0187EDE6}" type="presParOf" srcId="{7B8E813E-7443-4A68-A7DE-1550A6C8D561}" destId="{D0B27F1A-1F0F-4D60-BB2A-B9A9EBD332AA}" srcOrd="1" destOrd="0" presId="urn:microsoft.com/office/officeart/2005/8/layout/vList6"/>
    <dgm:cxn modelId="{464ADB66-6A82-4C73-85BD-1353B9111F75}" type="presParOf" srcId="{7B8E813E-7443-4A68-A7DE-1550A6C8D561}" destId="{D9C53BC6-DB4E-410F-8B3D-D544B639298C}" srcOrd="2" destOrd="0" presId="urn:microsoft.com/office/officeart/2005/8/layout/vList6"/>
    <dgm:cxn modelId="{563A773B-9C92-4746-BB8A-7674460EB437}" type="presParOf" srcId="{D9C53BC6-DB4E-410F-8B3D-D544B639298C}" destId="{3D4B823D-3F0A-4CFD-B54C-8DC98B8C261E}" srcOrd="0" destOrd="0" presId="urn:microsoft.com/office/officeart/2005/8/layout/vList6"/>
    <dgm:cxn modelId="{9E40A3F8-49B3-41B1-A8CA-9C935173F600}" type="presParOf" srcId="{D9C53BC6-DB4E-410F-8B3D-D544B639298C}" destId="{5BD047E6-128C-4DE3-B5BB-79BE44CC5D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F1B70D-984C-4B80-AA9A-E32AFAFC7F4C}">
      <dsp:nvSpPr>
        <dsp:cNvPr id="0" name=""/>
        <dsp:cNvSpPr/>
      </dsp:nvSpPr>
      <dsp:spPr>
        <a:xfrm>
          <a:off x="3291839" y="602"/>
          <a:ext cx="4937760" cy="2350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800" kern="1200" dirty="0" smtClean="0"/>
            <a:t>Drobný vpich</a:t>
          </a:r>
          <a:endParaRPr lang="cs-CZ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800" kern="1200" dirty="0" smtClean="0"/>
            <a:t>Agregace destiček</a:t>
          </a:r>
          <a:endParaRPr lang="cs-CZ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800" kern="1200" dirty="0" smtClean="0"/>
            <a:t>Adheze destiček</a:t>
          </a:r>
          <a:endParaRPr lang="cs-CZ" sz="3800" kern="1200" dirty="0"/>
        </a:p>
      </dsp:txBody>
      <dsp:txXfrm>
        <a:off x="3291839" y="602"/>
        <a:ext cx="4937760" cy="2350437"/>
      </dsp:txXfrm>
    </dsp:sp>
    <dsp:sp modelId="{2F17D564-5917-48B8-B3FB-B7572B539AB5}">
      <dsp:nvSpPr>
        <dsp:cNvPr id="0" name=""/>
        <dsp:cNvSpPr/>
      </dsp:nvSpPr>
      <dsp:spPr>
        <a:xfrm>
          <a:off x="0" y="0"/>
          <a:ext cx="3291840" cy="2350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0" y="0"/>
        <a:ext cx="3291840" cy="2350437"/>
      </dsp:txXfrm>
    </dsp:sp>
    <dsp:sp modelId="{5BD047E6-128C-4DE3-B5BB-79BE44CC5D68}">
      <dsp:nvSpPr>
        <dsp:cNvPr id="0" name=""/>
        <dsp:cNvSpPr/>
      </dsp:nvSpPr>
      <dsp:spPr>
        <a:xfrm>
          <a:off x="3291839" y="2586084"/>
          <a:ext cx="4937760" cy="2350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600" kern="1200" dirty="0" smtClean="0"/>
            <a:t>Tvorba primární hemostatické zátky</a:t>
          </a:r>
          <a:endParaRPr lang="cs-CZ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600" kern="1200" dirty="0" smtClean="0"/>
            <a:t>Zástava krvácení</a:t>
          </a:r>
          <a:endParaRPr lang="cs-CZ" sz="3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Obr. 5, 6</a:t>
          </a:r>
          <a:endParaRPr lang="cs-CZ" sz="1200" kern="1200" dirty="0"/>
        </a:p>
      </dsp:txBody>
      <dsp:txXfrm>
        <a:off x="3291839" y="2586084"/>
        <a:ext cx="4937760" cy="2350437"/>
      </dsp:txXfrm>
    </dsp:sp>
    <dsp:sp modelId="{3D4B823D-3F0A-4CFD-B54C-8DC98B8C261E}">
      <dsp:nvSpPr>
        <dsp:cNvPr id="0" name=""/>
        <dsp:cNvSpPr/>
      </dsp:nvSpPr>
      <dsp:spPr>
        <a:xfrm>
          <a:off x="0" y="2586084"/>
          <a:ext cx="3291840" cy="2350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0" y="2586084"/>
        <a:ext cx="3291840" cy="2350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33741B5-469F-4A80-A2FF-CB3844B991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4B55-AF94-4CE5-A789-C55556AFE0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C298-209E-4B8A-B459-5C129FACE1E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B7A7-0BE3-4A84-90F7-2921DD5486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B369106-9ECD-4B28-9D67-36393B2B99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06CE-1842-4A2E-B3C4-1E65397942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C578-4F8E-440D-84E4-51ECEC3CB4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EDFE-5CD1-421E-AD92-D8748CE06C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E4CB-6D3D-41D1-B40C-2E9B696D3C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C30D-4D9D-4ADD-8B4C-B04B989817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E55A-3C99-4621-9C6D-36AACEAF65E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22AB03-E965-44D3-94B8-D28A66C0E6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57158" y="2000240"/>
            <a:ext cx="8319298" cy="4536504"/>
          </a:xfrm>
        </p:spPr>
        <p:txBody>
          <a:bodyPr>
            <a:normAutofit fontScale="70000" lnSpcReduction="20000"/>
          </a:bodyPr>
          <a:lstStyle/>
          <a:p>
            <a:r>
              <a:rPr lang="cs-CZ" sz="4000" dirty="0" smtClean="0"/>
              <a:t>Název školy: </a:t>
            </a:r>
            <a:r>
              <a:rPr lang="cs-CZ" dirty="0" smtClean="0"/>
              <a:t>Střední zdravotnická škola a vyšší odborná škola zdravotnická Karlovy Vary</a:t>
            </a:r>
          </a:p>
          <a:p>
            <a:r>
              <a:rPr lang="cs-CZ" dirty="0" smtClean="0"/>
              <a:t>Číslo projektu: CZ.1.07/1.5.00/34.0953 </a:t>
            </a:r>
          </a:p>
          <a:p>
            <a:r>
              <a:rPr lang="cs-CZ" sz="4000" dirty="0" smtClean="0"/>
              <a:t>Vzdělávací materiál: </a:t>
            </a:r>
            <a:r>
              <a:rPr lang="cs-CZ" sz="4000" dirty="0" err="1" smtClean="0"/>
              <a:t>Hemostáza</a:t>
            </a:r>
            <a:r>
              <a:rPr lang="cs-CZ" sz="4000" dirty="0" smtClean="0"/>
              <a:t>-Krvácivost dle DUKE</a:t>
            </a:r>
            <a:endParaRPr lang="cs-CZ" sz="3600" dirty="0" smtClean="0"/>
          </a:p>
          <a:p>
            <a:pPr>
              <a:buNone/>
            </a:pPr>
            <a:r>
              <a:rPr lang="cs-CZ" dirty="0" smtClean="0"/>
              <a:t>     Šablona III/2 Inovace a zkvalitnění výuky prostřednictvím ICT</a:t>
            </a:r>
          </a:p>
          <a:p>
            <a:r>
              <a:rPr lang="cs-CZ" sz="4000" dirty="0" smtClean="0"/>
              <a:t>Název materiálu: </a:t>
            </a:r>
            <a:r>
              <a:rPr lang="cs-CZ" dirty="0" smtClean="0"/>
              <a:t>VY_32_INOVACE_CHTS.3.09</a:t>
            </a:r>
          </a:p>
          <a:p>
            <a:r>
              <a:rPr lang="cs-CZ" sz="4000" dirty="0" smtClean="0"/>
              <a:t>Datum tvorby: 18.1.2013</a:t>
            </a:r>
            <a:endParaRPr lang="cs-CZ" dirty="0" smtClean="0"/>
          </a:p>
          <a:p>
            <a:r>
              <a:rPr lang="cs-CZ" dirty="0" smtClean="0"/>
              <a:t>Vyučovací předmět, ročník, obor: Cvičení hematologie a </a:t>
            </a:r>
            <a:r>
              <a:rPr lang="cs-CZ" dirty="0" err="1" smtClean="0"/>
              <a:t>transfúzní</a:t>
            </a:r>
            <a:r>
              <a:rPr lang="cs-CZ" dirty="0" smtClean="0"/>
              <a:t> služby, 3. ročník, Laboratorní asistent </a:t>
            </a:r>
          </a:p>
          <a:p>
            <a:r>
              <a:rPr lang="cs-CZ" sz="4000" dirty="0" smtClean="0"/>
              <a:t>Autor: </a:t>
            </a:r>
            <a:r>
              <a:rPr lang="cs-CZ" dirty="0" smtClean="0"/>
              <a:t>Mgr. Helena </a:t>
            </a:r>
            <a:r>
              <a:rPr lang="cs-CZ" dirty="0" err="1" smtClean="0"/>
              <a:t>Pěnkavová</a:t>
            </a:r>
            <a:endParaRPr lang="cs-CZ" dirty="0" smtClean="0"/>
          </a:p>
          <a:p>
            <a:r>
              <a:rPr lang="cs-CZ" sz="4000" dirty="0" smtClean="0"/>
              <a:t>Anotace:</a:t>
            </a:r>
            <a:r>
              <a:rPr lang="cs-CZ" sz="2800" dirty="0" smtClean="0"/>
              <a:t> Vzdělávací materiál využívá ICT při výuce a tím inovuje výuku praktického </a:t>
            </a:r>
            <a:r>
              <a:rPr lang="cs-CZ" sz="2800" dirty="0" smtClean="0"/>
              <a:t>vyučování. Seznamuje žáky </a:t>
            </a:r>
            <a:r>
              <a:rPr lang="cs-CZ" sz="2800" smtClean="0"/>
              <a:t>s krvácivostí dle DUKE.</a:t>
            </a:r>
            <a:endParaRPr lang="cs-CZ" sz="2800" dirty="0" smtClean="0"/>
          </a:p>
          <a:p>
            <a:endParaRPr lang="cs-CZ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260648"/>
            <a:ext cx="7489825" cy="1566862"/>
          </a:xfr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Zástava krvácení-funkce trombocytů (norma: </a:t>
            </a:r>
            <a:r>
              <a:rPr lang="cs-CZ" sz="4000" dirty="0" smtClean="0"/>
              <a:t>2- 4 minuty</a:t>
            </a:r>
            <a:r>
              <a:rPr lang="cs-CZ" sz="4000" dirty="0"/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Obr. 8</a:t>
            </a:r>
            <a:endParaRPr lang="cs-CZ" dirty="0"/>
          </a:p>
        </p:txBody>
      </p:sp>
      <p:pic>
        <p:nvPicPr>
          <p:cNvPr id="5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5000660" cy="4514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Indikace k vyšetření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Doba krvácení – doba vzniku primární hemostatické zátky </a:t>
            </a:r>
          </a:p>
          <a:p>
            <a:endParaRPr lang="cs-CZ" dirty="0" smtClean="0"/>
          </a:p>
          <a:p>
            <a:r>
              <a:rPr lang="cs-CZ" dirty="0" smtClean="0"/>
              <a:t>Podezření na poruchy </a:t>
            </a:r>
            <a:r>
              <a:rPr lang="cs-CZ" dirty="0" err="1" smtClean="0"/>
              <a:t>hemostázy</a:t>
            </a:r>
            <a:endParaRPr lang="cs-CZ" dirty="0" smtClean="0"/>
          </a:p>
          <a:p>
            <a:r>
              <a:rPr lang="cs-CZ" dirty="0" smtClean="0"/>
              <a:t> testuje se funkce destiček</a:t>
            </a:r>
          </a:p>
          <a:p>
            <a:r>
              <a:rPr lang="cs-CZ" dirty="0" smtClean="0"/>
              <a:t> schopnost tvorby trombocytové zátky</a:t>
            </a:r>
          </a:p>
          <a:p>
            <a:endParaRPr lang="cs-CZ" dirty="0" smtClean="0"/>
          </a:p>
          <a:p>
            <a:r>
              <a:rPr lang="cs-CZ" dirty="0" smtClean="0"/>
              <a:t>Metoda je nespecifická !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– interpretace výsledku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Standardní doba krvácení 2 – 5 min.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prodloužená doba </a:t>
            </a:r>
            <a:r>
              <a:rPr lang="cs-CZ" dirty="0" smtClean="0"/>
              <a:t>krvácení může znamenat některá onemocnění: </a:t>
            </a:r>
          </a:p>
          <a:p>
            <a:r>
              <a:rPr lang="cs-CZ" dirty="0" err="1" smtClean="0"/>
              <a:t>dysfibrinogenémie</a:t>
            </a:r>
            <a:endParaRPr lang="cs-CZ" dirty="0" smtClean="0"/>
          </a:p>
          <a:p>
            <a:r>
              <a:rPr lang="cs-CZ" dirty="0" smtClean="0"/>
              <a:t> trombocytopenie </a:t>
            </a:r>
          </a:p>
          <a:p>
            <a:r>
              <a:rPr lang="cs-CZ" dirty="0" smtClean="0"/>
              <a:t> funkční porucha trombocytů,</a:t>
            </a:r>
          </a:p>
          <a:p>
            <a:r>
              <a:rPr lang="cs-CZ" dirty="0" err="1" smtClean="0"/>
              <a:t>von</a:t>
            </a:r>
            <a:r>
              <a:rPr lang="cs-CZ" dirty="0" smtClean="0"/>
              <a:t> </a:t>
            </a:r>
            <a:r>
              <a:rPr lang="cs-CZ" dirty="0" err="1" smtClean="0"/>
              <a:t>Willebrandovu</a:t>
            </a:r>
            <a:r>
              <a:rPr lang="cs-CZ" dirty="0" smtClean="0"/>
              <a:t> choroba,</a:t>
            </a:r>
          </a:p>
          <a:p>
            <a:r>
              <a:rPr lang="cs-CZ" dirty="0" err="1" smtClean="0"/>
              <a:t>hemofiliie</a:t>
            </a:r>
            <a:endParaRPr lang="cs-CZ" dirty="0" smtClean="0"/>
          </a:p>
          <a:p>
            <a:r>
              <a:rPr lang="cs-CZ" dirty="0" smtClean="0"/>
              <a:t> DIC (</a:t>
            </a:r>
            <a:r>
              <a:rPr lang="cs-CZ" dirty="0" err="1" smtClean="0"/>
              <a:t>diseminovaná</a:t>
            </a:r>
            <a:r>
              <a:rPr lang="cs-CZ" dirty="0" smtClean="0"/>
              <a:t> intravaskulární koagulace)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zkrácená doba</a:t>
            </a:r>
            <a:r>
              <a:rPr lang="cs-CZ" dirty="0" smtClean="0"/>
              <a:t>: DM I a </a:t>
            </a:r>
            <a:r>
              <a:rPr lang="cs-CZ" dirty="0" err="1" smtClean="0"/>
              <a:t>II.typi</a:t>
            </a:r>
            <a:r>
              <a:rPr lang="cs-CZ" dirty="0" smtClean="0"/>
              <a:t>, některé </a:t>
            </a:r>
            <a:r>
              <a:rPr lang="cs-CZ" dirty="0" err="1" smtClean="0"/>
              <a:t>hyperlipoproteinémie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85786" y="1443840"/>
            <a:ext cx="78581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NETOUŠEK, M. </a:t>
            </a:r>
            <a:r>
              <a:rPr lang="cs-CZ" i="1" dirty="0" smtClean="0"/>
              <a:t>Nauka o krvi</a:t>
            </a:r>
            <a:r>
              <a:rPr lang="cs-CZ" dirty="0" smtClean="0"/>
              <a:t>. 2.vyd. Praha: Zdravotnické nakladatelství, 1957.</a:t>
            </a:r>
          </a:p>
          <a:p>
            <a:r>
              <a:rPr lang="cs-CZ" dirty="0" smtClean="0"/>
              <a:t> </a:t>
            </a:r>
          </a:p>
          <a:p>
            <a:pPr lvl="0"/>
            <a:r>
              <a:rPr lang="cs-CZ" dirty="0" smtClean="0"/>
              <a:t>HRUBIŠKO, M. </a:t>
            </a:r>
            <a:r>
              <a:rPr lang="cs-CZ" i="1" dirty="0" smtClean="0"/>
              <a:t>Hematologie a krevní transfúze. Učebnice pro střední zdravotnické školy1.díl.</a:t>
            </a:r>
            <a:r>
              <a:rPr lang="cs-CZ" dirty="0" smtClean="0"/>
              <a:t> 1. vyd. Praha: Avicenum, 1983.</a:t>
            </a:r>
          </a:p>
          <a:p>
            <a:r>
              <a:rPr lang="cs-CZ" dirty="0" smtClean="0"/>
              <a:t> </a:t>
            </a:r>
          </a:p>
          <a:p>
            <a:pPr lvl="0"/>
            <a:r>
              <a:rPr lang="cs-CZ" dirty="0" smtClean="0"/>
              <a:t>PECKA, M., MALÝ, J. </a:t>
            </a:r>
            <a:r>
              <a:rPr lang="cs-CZ" i="1" dirty="0" smtClean="0"/>
              <a:t>Laboratorní hematologie. </a:t>
            </a:r>
            <a:r>
              <a:rPr lang="cs-CZ" dirty="0" smtClean="0"/>
              <a:t>Hradec Králové: HK </a:t>
            </a:r>
            <a:r>
              <a:rPr lang="cs-CZ" dirty="0" err="1" smtClean="0"/>
              <a:t>Credit</a:t>
            </a:r>
            <a:r>
              <a:rPr lang="cs-CZ" dirty="0" smtClean="0"/>
              <a:t>, 2002.</a:t>
            </a:r>
          </a:p>
          <a:p>
            <a:r>
              <a:rPr lang="cs-CZ" dirty="0" smtClean="0"/>
              <a:t> </a:t>
            </a:r>
          </a:p>
          <a:p>
            <a:pPr lvl="0"/>
            <a:r>
              <a:rPr lang="cs-CZ" dirty="0" smtClean="0"/>
              <a:t>PECKA, M. </a:t>
            </a:r>
            <a:r>
              <a:rPr lang="cs-CZ" i="1" dirty="0" smtClean="0"/>
              <a:t>Laboratorní hematologie v přehledu. Díl 1.: Buňka a krvetvorba. </a:t>
            </a:r>
            <a:r>
              <a:rPr lang="cs-CZ" dirty="0" smtClean="0"/>
              <a:t>Český Těšín: </a:t>
            </a:r>
            <a:r>
              <a:rPr lang="cs-CZ" dirty="0" err="1" smtClean="0"/>
              <a:t>Finidr</a:t>
            </a:r>
            <a:r>
              <a:rPr lang="cs-CZ" dirty="0" smtClean="0"/>
              <a:t>, 2002. </a:t>
            </a:r>
            <a:r>
              <a:rPr lang="cs-CZ" smtClean="0"/>
              <a:t>ISBN 80-86682-01-3.</a:t>
            </a:r>
            <a:endParaRPr lang="cs-CZ" dirty="0" smtClean="0"/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Obr. 1, 2, 3, 4, 5, 6, 7, 8: Fotografie zhotovila, není-li uvedeno jinak, Mgr. Helena </a:t>
            </a:r>
            <a:r>
              <a:rPr lang="cs-CZ" dirty="0" err="1" smtClean="0"/>
              <a:t>Pěnkavová</a:t>
            </a:r>
            <a:r>
              <a:rPr lang="cs-CZ" dirty="0" smtClean="0"/>
              <a:t>. </a:t>
            </a:r>
          </a:p>
          <a:p>
            <a:endParaRPr lang="cs-CZ" dirty="0" smtClean="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Krvácivost dle DUKE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Metoda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/>
              <a:t>Metoda slouží ke zjištění krvácivosti in vivo</a:t>
            </a:r>
          </a:p>
          <a:p>
            <a:r>
              <a:rPr lang="cs-CZ"/>
              <a:t>Testujeme funkci destiček</a:t>
            </a:r>
          </a:p>
          <a:p>
            <a:r>
              <a:rPr lang="cs-CZ"/>
              <a:t>Schopnost tvorby trombocytové zátky</a:t>
            </a:r>
          </a:p>
          <a:p>
            <a:r>
              <a:rPr lang="cs-CZ"/>
              <a:t>Norma zastavení: 2-4 minut</a:t>
            </a:r>
          </a:p>
          <a:p>
            <a:r>
              <a:rPr lang="cs-CZ"/>
              <a:t>Prodloužená doba: trombocytopenie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Potřebné pomůcky</a:t>
            </a:r>
            <a:endParaRPr lang="cs-CZ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                             Obr. 1</a:t>
            </a:r>
            <a:endParaRPr lang="cs-CZ" dirty="0"/>
          </a:p>
        </p:txBody>
      </p:sp>
      <p:pic>
        <p:nvPicPr>
          <p:cNvPr id="4102" name="Picture 6" descr="prostřed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44824"/>
            <a:ext cx="2881313" cy="3595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/>
              <a:t>Příprava pacienta-dezinfekce ušního lalůčku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                       Obr. 2</a:t>
            </a:r>
            <a:endParaRPr lang="cs-CZ" dirty="0"/>
          </a:p>
        </p:txBody>
      </p:sp>
      <p:pic>
        <p:nvPicPr>
          <p:cNvPr id="5124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321945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 </a:t>
            </a:r>
            <a:r>
              <a:rPr lang="cs-CZ" sz="4000" dirty="0" smtClean="0"/>
              <a:t>Příprava </a:t>
            </a:r>
            <a:r>
              <a:rPr lang="cs-CZ" sz="4000" dirty="0"/>
              <a:t>jednorázové sterilní jehly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                          Obr. 3</a:t>
            </a:r>
            <a:endParaRPr lang="cs-CZ" dirty="0"/>
          </a:p>
        </p:txBody>
      </p:sp>
      <p:pic>
        <p:nvPicPr>
          <p:cNvPr id="5" name="Picture 4" descr="2"/>
          <p:cNvPicPr>
            <a:picLocks noChangeAspect="1" noChangeArrowheads="1"/>
          </p:cNvPicPr>
          <p:nvPr/>
        </p:nvPicPr>
        <p:blipFill>
          <a:blip r:embed="rId2" cstate="print"/>
          <a:srcRect l="29527" t="19685" r="29527" b="19685"/>
          <a:stretch>
            <a:fillRect/>
          </a:stretch>
        </p:blipFill>
        <p:spPr bwMode="auto">
          <a:xfrm>
            <a:off x="2500298" y="1943614"/>
            <a:ext cx="4071966" cy="41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/>
              <a:t>Provedení aseptického vpichu do ušního lalůčku</a:t>
            </a:r>
            <a:endParaRPr lang="cs-CZ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Obr. 4</a:t>
            </a:r>
            <a:endParaRPr lang="cs-CZ" dirty="0"/>
          </a:p>
        </p:txBody>
      </p:sp>
      <p:pic>
        <p:nvPicPr>
          <p:cNvPr id="5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85860"/>
            <a:ext cx="4514856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Sledování doby krvácení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 descr="krvácení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1195675"/>
            <a:ext cx="2714644" cy="2477173"/>
          </a:xfrm>
          <a:prstGeom prst="rect">
            <a:avLst/>
          </a:prstGeom>
        </p:spPr>
      </p:pic>
      <p:pic>
        <p:nvPicPr>
          <p:cNvPr id="6" name="Obrázek 5" descr="doba zástav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786" y="4000504"/>
            <a:ext cx="2786082" cy="2167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Krev odsáváme filtračním </a:t>
            </a:r>
            <a:r>
              <a:rPr lang="cs-CZ" dirty="0" smtClean="0"/>
              <a:t>papírem do okamžiku zástavy krvácení</a:t>
            </a:r>
            <a:endParaRPr lang="cs-CZ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Obr. 7</a:t>
            </a:r>
            <a:endParaRPr lang="cs-CZ" dirty="0"/>
          </a:p>
        </p:txBody>
      </p:sp>
      <p:pic>
        <p:nvPicPr>
          <p:cNvPr id="9221" name="Picture 5" descr="2013-02-05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85860"/>
            <a:ext cx="5286412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9DC7C9E9-0A6C-4077-B9AB-2EFB53FFD2C7}"/>
</file>

<file path=customXml/itemProps2.xml><?xml version="1.0" encoding="utf-8"?>
<ds:datastoreItem xmlns:ds="http://schemas.openxmlformats.org/officeDocument/2006/customXml" ds:itemID="{FE367E25-EF69-4B40-9DDF-48F4C5133B77}"/>
</file>

<file path=customXml/itemProps3.xml><?xml version="1.0" encoding="utf-8"?>
<ds:datastoreItem xmlns:ds="http://schemas.openxmlformats.org/officeDocument/2006/customXml" ds:itemID="{140AA9CA-A7A2-48CA-9523-DCC3265E5984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101</TotalTime>
  <Words>289</Words>
  <Application>Microsoft Office PowerPoint</Application>
  <PresentationFormat>Předvádění na obrazovce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Původ</vt:lpstr>
      <vt:lpstr>Snímek 1</vt:lpstr>
      <vt:lpstr>Krvácivost dle DUKE</vt:lpstr>
      <vt:lpstr>Metoda</vt:lpstr>
      <vt:lpstr>Potřebné pomůcky</vt:lpstr>
      <vt:lpstr>Příprava pacienta-dezinfekce ušního lalůčku</vt:lpstr>
      <vt:lpstr> Příprava jednorázové sterilní jehly</vt:lpstr>
      <vt:lpstr>Provedení aseptického vpichu do ušního lalůčku</vt:lpstr>
      <vt:lpstr>Sledování doby krvácení </vt:lpstr>
      <vt:lpstr>Krev odsáváme filtračním papírem do okamžiku zástavy krvácení</vt:lpstr>
      <vt:lpstr>Zástava krvácení-funkce trombocytů (norma: 2- 4 minuty)</vt:lpstr>
      <vt:lpstr>Indikace k vyšetření </vt:lpstr>
      <vt:lpstr>Hodnocení – interpretace výsledku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Krvácivost dle DUKE</dc:title>
  <dc:creator>Stáňa</dc:creator>
  <cp:lastModifiedBy>Chalupna</cp:lastModifiedBy>
  <cp:revision>16</cp:revision>
  <dcterms:created xsi:type="dcterms:W3CDTF">2013-02-06T19:50:44Z</dcterms:created>
  <dcterms:modified xsi:type="dcterms:W3CDTF">2013-03-26T18:49:18Z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