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57" r:id="rId4"/>
    <p:sldId id="258" r:id="rId5"/>
    <p:sldId id="271" r:id="rId6"/>
    <p:sldId id="275" r:id="rId7"/>
    <p:sldId id="272" r:id="rId8"/>
    <p:sldId id="274" r:id="rId9"/>
    <p:sldId id="265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33741B5-469F-4A80-A2FF-CB3844B9918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44B55-AF94-4CE5-A789-C55556AFE00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6C298-209E-4B8A-B459-5C129FACE1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B7A7-0BE3-4A84-90F7-2921DD548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B369106-9ECD-4B28-9D67-36393B2B99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906CE-1842-4A2E-B3C4-1E65397942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FC578-4F8E-440D-84E4-51ECEC3CB4C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2EDFE-5CD1-421E-AD92-D8748CE06C3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AE4CB-6D3D-41D1-B40C-2E9B696D3CF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C30D-4D9D-4ADD-8B4C-B04B9898179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E55A-3C99-4621-9C6D-36AACEAF65E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922AB03-E965-44D3-94B8-D28A66C0E6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ommons.wikimedia.org/wiki/File:Vasculitis.JPG?uselang=c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57158" y="2000240"/>
            <a:ext cx="8463314" cy="4536504"/>
          </a:xfrm>
        </p:spPr>
        <p:txBody>
          <a:bodyPr>
            <a:normAutofit fontScale="700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</a:t>
            </a:r>
            <a:r>
              <a:rPr lang="cs-CZ" sz="4000" dirty="0" err="1" smtClean="0"/>
              <a:t>Hemostáza</a:t>
            </a:r>
            <a:r>
              <a:rPr lang="cs-CZ" sz="4000" dirty="0" smtClean="0"/>
              <a:t> </a:t>
            </a:r>
            <a:r>
              <a:rPr lang="cs-CZ" sz="4000" dirty="0" smtClean="0"/>
              <a:t>Odolnost </a:t>
            </a:r>
            <a:r>
              <a:rPr lang="cs-CZ" sz="4000" dirty="0" smtClean="0"/>
              <a:t>kapilár dle </a:t>
            </a:r>
            <a:r>
              <a:rPr lang="cs-CZ" sz="4000" dirty="0" err="1" smtClean="0"/>
              <a:t>Rumpel</a:t>
            </a:r>
            <a:r>
              <a:rPr lang="cs-CZ" sz="4000" dirty="0" smtClean="0"/>
              <a:t> - </a:t>
            </a:r>
            <a:r>
              <a:rPr lang="cs-CZ" sz="4000" dirty="0" err="1" smtClean="0"/>
              <a:t>Leeda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</a:t>
            </a:r>
            <a:r>
              <a:rPr lang="cs-CZ" dirty="0" smtClean="0"/>
              <a:t>Šablona </a:t>
            </a:r>
            <a:r>
              <a:rPr lang="cs-CZ" dirty="0" smtClean="0"/>
              <a:t>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VY_32_INOVACE_CHTS.3.10</a:t>
            </a:r>
          </a:p>
          <a:p>
            <a:r>
              <a:rPr lang="cs-CZ" sz="4000" dirty="0" smtClean="0"/>
              <a:t>Datum tvorby</a:t>
            </a:r>
            <a:r>
              <a:rPr lang="cs-CZ" sz="4000" smtClean="0"/>
              <a:t>: </a:t>
            </a:r>
            <a:r>
              <a:rPr lang="cs-CZ" sz="4000" smtClean="0"/>
              <a:t>16.1.2013</a:t>
            </a:r>
            <a:endParaRPr lang="cs-CZ" dirty="0" smtClean="0"/>
          </a:p>
          <a:p>
            <a:r>
              <a:rPr lang="cs-CZ" dirty="0" smtClean="0"/>
              <a:t>Vyučovací předmět, ročník, obor: Cvičení hematologie a </a:t>
            </a:r>
            <a:r>
              <a:rPr lang="cs-CZ" dirty="0" err="1" smtClean="0"/>
              <a:t>transfúzní</a:t>
            </a:r>
            <a:r>
              <a:rPr lang="cs-CZ" dirty="0" smtClean="0"/>
              <a:t> služby, 3. ročník, </a:t>
            </a:r>
            <a:r>
              <a:rPr lang="cs-CZ" dirty="0" smtClean="0"/>
              <a:t>Laboratorní </a:t>
            </a:r>
            <a:r>
              <a:rPr lang="cs-CZ" dirty="0" smtClean="0"/>
              <a:t>asistent 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Mgr. Helena </a:t>
            </a:r>
            <a:r>
              <a:rPr lang="cs-CZ" dirty="0" err="1" smtClean="0"/>
              <a:t>Pěnkavová</a:t>
            </a:r>
            <a:endParaRPr lang="cs-CZ" dirty="0" smtClean="0"/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praktického </a:t>
            </a:r>
            <a:r>
              <a:rPr lang="cs-CZ" sz="2800" dirty="0" smtClean="0"/>
              <a:t>vyučování</a:t>
            </a:r>
            <a:r>
              <a:rPr lang="cs-CZ" sz="2800" dirty="0" smtClean="0"/>
              <a:t>. Seznamuje žáky s odolností kapilár dle </a:t>
            </a:r>
            <a:r>
              <a:rPr lang="cs-CZ" sz="2800" dirty="0" err="1" smtClean="0"/>
              <a:t>Rumpel</a:t>
            </a:r>
            <a:r>
              <a:rPr lang="cs-CZ" sz="2800" dirty="0" smtClean="0"/>
              <a:t>-</a:t>
            </a:r>
            <a:r>
              <a:rPr lang="cs-CZ" sz="2800" dirty="0" err="1" smtClean="0"/>
              <a:t>Leeda</a:t>
            </a:r>
            <a:r>
              <a:rPr lang="cs-CZ" sz="2800" dirty="0" smtClean="0"/>
              <a:t>.</a:t>
            </a:r>
            <a:endParaRPr lang="cs-CZ" sz="2800" dirty="0" smtClean="0"/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Test rezistence kapilár</a:t>
            </a:r>
            <a:br>
              <a:rPr lang="cs-CZ" dirty="0" smtClean="0"/>
            </a:br>
            <a:r>
              <a:rPr lang="cs-CZ" dirty="0" smtClean="0"/>
              <a:t> dle </a:t>
            </a:r>
            <a:r>
              <a:rPr lang="cs-CZ" dirty="0" err="1" smtClean="0"/>
              <a:t>Rumpel</a:t>
            </a:r>
            <a:r>
              <a:rPr lang="cs-CZ" dirty="0" smtClean="0"/>
              <a:t> – </a:t>
            </a:r>
            <a:r>
              <a:rPr lang="cs-CZ" dirty="0" err="1" smtClean="0"/>
              <a:t>Leede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Metoda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Metoda slouží ke zjištění odolnosti krevních kapilár</a:t>
            </a:r>
          </a:p>
          <a:p>
            <a:endParaRPr lang="cs-CZ" dirty="0" smtClean="0"/>
          </a:p>
          <a:p>
            <a:r>
              <a:rPr lang="cs-CZ" dirty="0" smtClean="0"/>
              <a:t>Tlakem tonometru je zjišťován počet nově vzniklých petechií. 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Potřebné pomůcky</a:t>
            </a:r>
            <a:endParaRPr lang="cs-CZ" sz="40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dirty="0" smtClean="0"/>
              <a:t>Tonometr</a:t>
            </a:r>
          </a:p>
          <a:p>
            <a:r>
              <a:rPr lang="cs-CZ" dirty="0" smtClean="0"/>
              <a:t>Pacient</a:t>
            </a:r>
          </a:p>
          <a:p>
            <a:r>
              <a:rPr lang="cs-CZ" dirty="0" smtClean="0"/>
              <a:t>Fix</a:t>
            </a:r>
          </a:p>
          <a:p>
            <a:r>
              <a:rPr lang="cs-CZ" dirty="0" smtClean="0"/>
              <a:t>Stopky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            Obr. 1</a:t>
            </a:r>
            <a:endParaRPr lang="cs-CZ" dirty="0"/>
          </a:p>
        </p:txBody>
      </p:sp>
      <p:pic>
        <p:nvPicPr>
          <p:cNvPr id="8" name="Zástupný symbol pro obsah 4" descr="tonometr-aneroidni-dm330-soho110-detail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204864"/>
            <a:ext cx="3857652" cy="38576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Na plantární straně předloktí určíme plochu 4 x 4 cm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Nasadíme manžetu tonometru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Na tonometru nastavíme tlak cca 100 mm </a:t>
            </a:r>
            <a:r>
              <a:rPr lang="cs-CZ" dirty="0" err="1" smtClean="0"/>
              <a:t>Hg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Tlakem na místo působíme cca 5 min.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Za dalších 10 min. spočítáme nově vzniklé petechie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Naznačený prostor pro sledování petechií</a:t>
            </a:r>
            <a:endParaRPr lang="cs-CZ" dirty="0"/>
          </a:p>
        </p:txBody>
      </p:sp>
      <p:pic>
        <p:nvPicPr>
          <p:cNvPr id="4" name="Zástupný symbol pro obsah 3" descr="2013-02-05 09.58.59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80583" y="1219200"/>
            <a:ext cx="6582834" cy="4937125"/>
          </a:xfrm>
        </p:spPr>
      </p:pic>
      <p:sp>
        <p:nvSpPr>
          <p:cNvPr id="5" name="TextovéPole 4"/>
          <p:cNvSpPr txBox="1"/>
          <p:nvPr/>
        </p:nvSpPr>
        <p:spPr>
          <a:xfrm>
            <a:off x="7643834" y="621508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Pozitivní výsledek – více než 5 nově vzniklých petechií</a:t>
            </a:r>
          </a:p>
          <a:p>
            <a:endParaRPr lang="cs-CZ" dirty="0" smtClean="0"/>
          </a:p>
          <a:p>
            <a:r>
              <a:rPr lang="cs-CZ" dirty="0" smtClean="0"/>
              <a:t>Svědčí o vysoké fragilitě (tenkosti, křehkosti) krevních kapilár, což může mít za příčinu i častou tvorbu modřin či patologii v oblasti krevního srážení. </a:t>
            </a:r>
          </a:p>
          <a:p>
            <a:endParaRPr lang="cs-CZ" dirty="0" smtClean="0"/>
          </a:p>
          <a:p>
            <a:r>
              <a:rPr lang="cs-CZ" dirty="0" smtClean="0"/>
              <a:t>Pozitivní výsledek nutné diferenciálně diagnostikovat dalšími metodami.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Petechie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          </a:t>
            </a:r>
            <a:r>
              <a:rPr lang="cs-CZ" sz="1800" dirty="0" smtClean="0"/>
              <a:t>Obr. 3</a:t>
            </a:r>
            <a:endParaRPr lang="cs-CZ" sz="1800" dirty="0"/>
          </a:p>
        </p:txBody>
      </p:sp>
      <p:pic>
        <p:nvPicPr>
          <p:cNvPr id="5" name="Zástupný symbol pro obsah 5" descr="Vasculitis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43186" y="1219200"/>
            <a:ext cx="4257628" cy="4937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23528" y="1443840"/>
            <a:ext cx="83204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dirty="0" smtClean="0">
                <a:latin typeface="Calibri" pitchFamily="34" charset="0"/>
              </a:rPr>
              <a:t>NETOUŠEK, M. </a:t>
            </a:r>
            <a:r>
              <a:rPr lang="cs-CZ" i="1" dirty="0" smtClean="0">
                <a:latin typeface="Calibri" pitchFamily="34" charset="0"/>
              </a:rPr>
              <a:t>Nauka o krvi</a:t>
            </a:r>
            <a:r>
              <a:rPr lang="cs-CZ" dirty="0" smtClean="0">
                <a:latin typeface="Calibri" pitchFamily="34" charset="0"/>
              </a:rPr>
              <a:t>. 2.vyd. Praha: Zdravotnické nakladatelství, 1957.</a:t>
            </a:r>
          </a:p>
          <a:p>
            <a:r>
              <a:rPr lang="cs-CZ" dirty="0" smtClean="0">
                <a:latin typeface="Calibri" pitchFamily="34" charset="0"/>
              </a:rPr>
              <a:t> </a:t>
            </a:r>
          </a:p>
          <a:p>
            <a:pPr lvl="0"/>
            <a:r>
              <a:rPr lang="cs-CZ" dirty="0" smtClean="0">
                <a:latin typeface="Calibri" pitchFamily="34" charset="0"/>
              </a:rPr>
              <a:t>HRUBIŠKO, M. </a:t>
            </a:r>
            <a:r>
              <a:rPr lang="cs-CZ" i="1" dirty="0" smtClean="0">
                <a:latin typeface="Calibri" pitchFamily="34" charset="0"/>
              </a:rPr>
              <a:t>Hematologie a krevní transfúze. Učebnice pro střední zdravotnické školy1.díl.</a:t>
            </a:r>
            <a:r>
              <a:rPr lang="cs-CZ" dirty="0" smtClean="0">
                <a:latin typeface="Calibri" pitchFamily="34" charset="0"/>
              </a:rPr>
              <a:t> 1. vyd. Praha: Avicenum, 1983.</a:t>
            </a:r>
          </a:p>
          <a:p>
            <a:r>
              <a:rPr lang="cs-CZ" dirty="0" smtClean="0">
                <a:latin typeface="Calibri" pitchFamily="34" charset="0"/>
              </a:rPr>
              <a:t> </a:t>
            </a:r>
          </a:p>
          <a:p>
            <a:pPr lvl="0"/>
            <a:r>
              <a:rPr lang="cs-CZ" dirty="0" smtClean="0">
                <a:latin typeface="Calibri" pitchFamily="34" charset="0"/>
              </a:rPr>
              <a:t>PECKA, M., MALÝ, J. </a:t>
            </a:r>
            <a:r>
              <a:rPr lang="cs-CZ" i="1" dirty="0" smtClean="0">
                <a:latin typeface="Calibri" pitchFamily="34" charset="0"/>
              </a:rPr>
              <a:t>Laboratorní hematologie. </a:t>
            </a:r>
            <a:r>
              <a:rPr lang="cs-CZ" dirty="0" smtClean="0">
                <a:latin typeface="Calibri" pitchFamily="34" charset="0"/>
              </a:rPr>
              <a:t>Hradec Králové: HK </a:t>
            </a:r>
            <a:r>
              <a:rPr lang="cs-CZ" dirty="0" err="1" smtClean="0">
                <a:latin typeface="Calibri" pitchFamily="34" charset="0"/>
              </a:rPr>
              <a:t>Credit</a:t>
            </a:r>
            <a:r>
              <a:rPr lang="cs-CZ" dirty="0" smtClean="0">
                <a:latin typeface="Calibri" pitchFamily="34" charset="0"/>
              </a:rPr>
              <a:t>, 2002.</a:t>
            </a:r>
          </a:p>
          <a:p>
            <a:r>
              <a:rPr lang="cs-CZ" dirty="0" smtClean="0">
                <a:latin typeface="Calibri" pitchFamily="34" charset="0"/>
              </a:rPr>
              <a:t> </a:t>
            </a:r>
          </a:p>
          <a:p>
            <a:pPr lvl="0"/>
            <a:r>
              <a:rPr lang="cs-CZ" dirty="0" smtClean="0">
                <a:latin typeface="Calibri" pitchFamily="34" charset="0"/>
              </a:rPr>
              <a:t>PECKA, M. </a:t>
            </a:r>
            <a:r>
              <a:rPr lang="cs-CZ" i="1" dirty="0" smtClean="0">
                <a:latin typeface="Calibri" pitchFamily="34" charset="0"/>
              </a:rPr>
              <a:t>Laboratorní hematologie v přehledu. Díl 1.: Buňka a krvetvorba. </a:t>
            </a:r>
            <a:r>
              <a:rPr lang="cs-CZ" dirty="0" smtClean="0">
                <a:latin typeface="Calibri" pitchFamily="34" charset="0"/>
              </a:rPr>
              <a:t>Český Těšín: </a:t>
            </a:r>
            <a:r>
              <a:rPr lang="cs-CZ" dirty="0" err="1" smtClean="0">
                <a:latin typeface="Calibri" pitchFamily="34" charset="0"/>
              </a:rPr>
              <a:t>Finidr</a:t>
            </a:r>
            <a:r>
              <a:rPr lang="cs-CZ" dirty="0" smtClean="0">
                <a:latin typeface="Calibri" pitchFamily="34" charset="0"/>
              </a:rPr>
              <a:t>, 2002. ISBN 80-86682-01-3.</a:t>
            </a:r>
          </a:p>
          <a:p>
            <a:pPr lvl="0"/>
            <a:endParaRPr lang="cs-CZ" dirty="0" smtClean="0">
              <a:latin typeface="Calibri" pitchFamily="34" charset="0"/>
            </a:endParaRPr>
          </a:p>
          <a:p>
            <a:pPr lvl="0"/>
            <a:r>
              <a:rPr lang="cs-CZ" dirty="0" smtClean="0">
                <a:latin typeface="Calibri" pitchFamily="34" charset="0"/>
              </a:rPr>
              <a:t>Zdroje </a:t>
            </a:r>
            <a:r>
              <a:rPr lang="cs-CZ" smtClean="0">
                <a:latin typeface="Calibri" pitchFamily="34" charset="0"/>
              </a:rPr>
              <a:t>obrázků:</a:t>
            </a:r>
            <a:endParaRPr lang="cs-CZ" dirty="0" smtClean="0">
              <a:latin typeface="Calibri" pitchFamily="34" charset="0"/>
            </a:endParaRPr>
          </a:p>
          <a:p>
            <a:r>
              <a:rPr lang="cs-CZ" dirty="0" smtClean="0">
                <a:latin typeface="Calibri" pitchFamily="34" charset="0"/>
              </a:rPr>
              <a:t>Obr. 1 a 2: Fotografie zhotovila, není –li uvedeno jinak, Mgr. Helena </a:t>
            </a:r>
            <a:r>
              <a:rPr lang="cs-CZ" dirty="0" err="1" smtClean="0">
                <a:latin typeface="Calibri" pitchFamily="34" charset="0"/>
              </a:rPr>
              <a:t>Pěnkavová</a:t>
            </a:r>
            <a:r>
              <a:rPr lang="cs-CZ" dirty="0" smtClean="0">
                <a:latin typeface="Calibri" pitchFamily="34" charset="0"/>
              </a:rPr>
              <a:t>.</a:t>
            </a:r>
          </a:p>
          <a:p>
            <a:r>
              <a:rPr lang="cs-CZ" dirty="0" smtClean="0">
                <a:latin typeface="Calibri" pitchFamily="34" charset="0"/>
              </a:rPr>
              <a:t>Obr. 3: HEILMAN JAMES. </a:t>
            </a:r>
            <a:r>
              <a:rPr lang="cs-CZ" i="1" dirty="0" smtClean="0">
                <a:latin typeface="Calibri" pitchFamily="34" charset="0"/>
              </a:rPr>
              <a:t>Petechie </a:t>
            </a:r>
            <a:r>
              <a:rPr lang="cs-CZ" i="1" dirty="0" err="1" smtClean="0">
                <a:latin typeface="Calibri" pitchFamily="34" charset="0"/>
              </a:rPr>
              <a:t>Wikimedia</a:t>
            </a:r>
            <a:r>
              <a:rPr lang="it-IT" i="1" dirty="0" smtClean="0">
                <a:latin typeface="Calibri" pitchFamily="34" charset="0"/>
              </a:rPr>
              <a:t> </a:t>
            </a:r>
            <a:r>
              <a:rPr lang="it-IT" dirty="0" smtClean="0">
                <a:latin typeface="Calibri" pitchFamily="34" charset="0"/>
              </a:rPr>
              <a:t>[online]. </a:t>
            </a:r>
            <a:r>
              <a:rPr lang="cs-CZ" dirty="0" smtClean="0">
                <a:latin typeface="Calibri" pitchFamily="34" charset="0"/>
              </a:rPr>
              <a:t>2010. </a:t>
            </a:r>
            <a:r>
              <a:rPr lang="it-IT" dirty="0" smtClean="0">
                <a:latin typeface="Calibri" pitchFamily="34" charset="0"/>
              </a:rPr>
              <a:t>[cit. </a:t>
            </a:r>
            <a:r>
              <a:rPr lang="cs-CZ" dirty="0" smtClean="0">
                <a:latin typeface="Calibri" pitchFamily="34" charset="0"/>
              </a:rPr>
              <a:t>2013-16-01</a:t>
            </a:r>
            <a:r>
              <a:rPr lang="it-IT" dirty="0" smtClean="0">
                <a:latin typeface="Calibri" pitchFamily="34" charset="0"/>
              </a:rPr>
              <a:t>]. Dostupné</a:t>
            </a:r>
            <a:r>
              <a:rPr lang="cs-CZ" dirty="0" smtClean="0">
                <a:latin typeface="Calibri" pitchFamily="34" charset="0"/>
              </a:rPr>
              <a:t> pod licencí </a:t>
            </a:r>
            <a:r>
              <a:rPr lang="cs-CZ" dirty="0" err="1" smtClean="0">
                <a:latin typeface="Calibri" pitchFamily="34" charset="0"/>
              </a:rPr>
              <a:t>Creative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lang="cs-CZ" dirty="0" err="1" smtClean="0">
                <a:latin typeface="Calibri" pitchFamily="34" charset="0"/>
              </a:rPr>
              <a:t>Commons</a:t>
            </a:r>
            <a:r>
              <a:rPr lang="it-IT" dirty="0" smtClean="0">
                <a:latin typeface="Calibri" pitchFamily="34" charset="0"/>
              </a:rPr>
              <a:t> z</a:t>
            </a:r>
            <a:r>
              <a:rPr lang="cs-CZ" dirty="0" smtClean="0">
                <a:latin typeface="Calibri" pitchFamily="34" charset="0"/>
              </a:rPr>
              <a:t> www</a:t>
            </a:r>
            <a:r>
              <a:rPr lang="it-IT" dirty="0" smtClean="0">
                <a:latin typeface="Calibri" pitchFamily="34" charset="0"/>
              </a:rPr>
              <a:t>: </a:t>
            </a:r>
            <a:r>
              <a:rPr lang="it-IT" dirty="0" smtClean="0">
                <a:latin typeface="Calibri" pitchFamily="34" charset="0"/>
                <a:hlinkClick r:id="rId2"/>
              </a:rPr>
              <a:t>http://commons.wikimedia.org/wiki/File:Vasculitis.JPG?uselang=cs</a:t>
            </a:r>
            <a:endParaRPr lang="cs-CZ" dirty="0" smtClean="0">
              <a:latin typeface="Calibri" pitchFamily="34" charset="0"/>
            </a:endParaRPr>
          </a:p>
          <a:p>
            <a:pPr lvl="0"/>
            <a:endParaRPr lang="cs-CZ" dirty="0" smtClean="0"/>
          </a:p>
          <a:p>
            <a:endParaRPr lang="cs-CZ" dirty="0" smtClean="0">
              <a:latin typeface="Gill Sans MT" pitchFamily="34" charset="-18"/>
            </a:endParaRPr>
          </a:p>
          <a:p>
            <a:endParaRPr lang="cs-CZ" dirty="0" smtClean="0">
              <a:latin typeface="Gill Sans MT" pitchFamily="34" charset="-18"/>
            </a:endParaRPr>
          </a:p>
          <a:p>
            <a:endParaRPr lang="cs-CZ" dirty="0" smtClean="0">
              <a:latin typeface="Gill Sans MT" pitchFamily="34" charset="-18"/>
            </a:endParaRPr>
          </a:p>
          <a:p>
            <a:endParaRPr lang="cs-CZ" dirty="0" smtClean="0">
              <a:latin typeface="Gill Sans MT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99B3F030-DFDC-4D28-ACE2-F146CE54930F}"/>
</file>

<file path=customXml/itemProps2.xml><?xml version="1.0" encoding="utf-8"?>
<ds:datastoreItem xmlns:ds="http://schemas.openxmlformats.org/officeDocument/2006/customXml" ds:itemID="{97D9232A-70F3-43A9-92F2-CE73DB20FF6F}"/>
</file>

<file path=customXml/itemProps3.xml><?xml version="1.0" encoding="utf-8"?>
<ds:datastoreItem xmlns:ds="http://schemas.openxmlformats.org/officeDocument/2006/customXml" ds:itemID="{5828A884-8343-4615-8978-A8B760F92EED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128</TotalTime>
  <Words>239</Words>
  <Application>Microsoft Office PowerPoint</Application>
  <PresentationFormat>Předvádění na obrazovce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Původ</vt:lpstr>
      <vt:lpstr>Snímek 1</vt:lpstr>
      <vt:lpstr>Test rezistence kapilár  dle Rumpel – Leede </vt:lpstr>
      <vt:lpstr>Metoda</vt:lpstr>
      <vt:lpstr>Potřebné pomůcky</vt:lpstr>
      <vt:lpstr>Postup</vt:lpstr>
      <vt:lpstr>Naznačený prostor pro sledování petechií</vt:lpstr>
      <vt:lpstr>Výsledky </vt:lpstr>
      <vt:lpstr>Petechie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Hemostáza Odolnost kapilár dle Rumpel - Leeda</dc:title>
  <dc:creator>Stáňa</dc:creator>
  <cp:lastModifiedBy>Chalupna</cp:lastModifiedBy>
  <cp:revision>18</cp:revision>
  <dcterms:created xsi:type="dcterms:W3CDTF">2013-02-06T19:50:44Z</dcterms:created>
  <dcterms:modified xsi:type="dcterms:W3CDTF">2013-03-26T18:51:16Z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