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0" r:id="rId2"/>
    <p:sldId id="257" r:id="rId3"/>
    <p:sldId id="286" r:id="rId4"/>
    <p:sldId id="272" r:id="rId5"/>
    <p:sldId id="275" r:id="rId6"/>
    <p:sldId id="274" r:id="rId7"/>
    <p:sldId id="283" r:id="rId8"/>
    <p:sldId id="284" r:id="rId9"/>
    <p:sldId id="285" r:id="rId10"/>
    <p:sldId id="281" r:id="rId11"/>
    <p:sldId id="278" r:id="rId12"/>
    <p:sldId id="28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FC1"/>
    <a:srgbClr val="DADF17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4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D136E9-6056-4F58-89DE-217BCAF549A4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246A68-93B0-4832-9374-2D0A6BF57FB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F13022-52B0-4575-84C6-E8FE107694DF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4C5946-8258-4929-BFE9-C59EF577A0D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09ACB3-0424-4229-90E9-582E310B9F1A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A1D62-689F-479F-9C71-58569742A75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7F723F-1285-4F78-81C6-1CECF7BDCD3C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439EC-FCE5-4008-A43B-A63501958C9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76317F-55DA-404E-8DED-F050009F1C43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F8D732-787B-48D3-82DF-9E2B04559B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D19F23-BFDD-45B2-9A2F-C2D01FFCF4E7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9BED1-4781-4EF9-9DAC-18D00D3AF0B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09753B-BF13-41C2-A32D-BCD9411C7375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1D4D0-C65E-4493-9076-C5C074F85D8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E358ED-EA0C-481B-A615-F513F9F2E0EF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B5BB94-B777-436B-B37F-722A172C8BE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BE922C-95E6-4379-B2DB-021F73DC1BBE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B8ABD0-06C4-4291-B59E-D98C70AD714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F9A160-93F7-48A2-B4D3-246D752C0292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1481A-E380-4537-808E-297A5E0E815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F35254-87FC-48D5-B98B-47D0DC5F5C4A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2AEFA-6BC2-414D-8385-8B1FD20DE1D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5F0E9A0-5B3F-40D5-8E4A-6100C65F7E94}" type="datetimeFigureOut">
              <a:rPr lang="cs-CZ" smtClean="0"/>
              <a:pPr>
                <a:defRPr/>
              </a:pPr>
              <a:t>18.4.2013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2298C6-7FCB-43ED-9217-DB0AA58544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fyziollfup.upol.cz/castwiki2/wpcontent/uploads/2011/10/SkupTesty.jpg" TargetMode="External"/><Relationship Id="rId2" Type="http://schemas.openxmlformats.org/officeDocument/2006/relationships/hyperlink" Target="http://www.remedia.cz/Archiv-rocniku/Rocnik-2006/3-2006/Kombinace-antitrombotik/e-9o-9R-eU.magarticle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omboza.com/scripts/pages/sk/image.php?image=fibrinolysis-clot-formation&amp;category=haemostasis" TargetMode="External"/><Relationship Id="rId5" Type="http://schemas.openxmlformats.org/officeDocument/2006/relationships/hyperlink" Target="http://www.remedia.cz/Images/Articles/Main/vtextu20061109123602.jpg" TargetMode="External"/><Relationship Id="rId4" Type="http://schemas.openxmlformats.org/officeDocument/2006/relationships/hyperlink" Target="http://www.hypro.cz/hyRubrIn.aspx?intRubrKis=1262&amp;intLang=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url?sa=i&amp;rct=j&amp;q=koagulace&amp;source=images&amp;cd=&amp;cad=rja&amp;docid=LTo-hF2Dg6PMnM&amp;tbnid=xX7IhST6q3CDcM:&amp;ved=0CAUQjRw&amp;url=http://www.remedia.cz/Archiv-rocniku/Rocnik-2006/3-2006/Kombinace-antitrombotik/e-9o-9R-eU.magarticle.aspx&amp;ei=ygNOUZrTGcvMsgbH1YCgBg&amp;bvm=bv.44158598,d.bGE&amp;psig=AFQjCNF8PI7sH_5RsRsAi1vhi_QlJDHQhA&amp;ust=136415320625602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url?sa=i&amp;rct=j&amp;q=krevn%C3%AD+sr%C3%A1%C5%BEen%C3%AD&amp;source=images&amp;cd=&amp;cad=rja&amp;docid=XrzgFSSi62FwaM&amp;tbnid=oW4rFQcBTsvCsM:&amp;ved=0CAUQjRw&amp;url=http://pfyziollfup.upol.cz/castwiki2/?p=1789&amp;ei=s_9NUerLIoaztAbE3YDoCg&amp;bvm=bv.44158598,d.bGE&amp;psig=AFQjCNFj7ovo5pOo5wzB5RjJ4NoJ1qe5Ug&amp;ust=1364152428037558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m/url?sa=i&amp;rct=j&amp;q=koagula%C4%8Dn%C3%AD+kask%C3%A1da&amp;source=images&amp;cd=&amp;cad=rja&amp;docid=QIL6sfqaDRlMsM&amp;tbnid=9glsWd6aeC495M:&amp;ved=0CAUQjRw&amp;url=http://www.hypro.cz/hyRubrIn.aspx?intRubrKis=1262&amp;intLang=0&amp;ei=DQFOUbOTD9DptQbh04HQDA&amp;bvm=bv.44158598,d.bGE&amp;psig=AFQjCNFHxlExIy955WUUDWbJk9L3ERU5Jw&amp;ust=1364152940369633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url?sa=i&amp;rct=j&amp;q=koagulace&amp;source=images&amp;cd=&amp;cad=rja&amp;docid=LTo-hF2Dg6PMnM&amp;tbnid=xX7IhST6q3CDcM:&amp;ved=0CAUQjRw&amp;url=http://www.remedia.cz/Okruhy-temat/Angiologie/Eptifibatid/8-S-gU.magarticle.aspx&amp;ei=2QJOUcmtKsXNtQbai4DgCg&amp;bvm=bv.44158598,d.bGE&amp;psig=AFQjCNF8PI7sH_5RsRsAi1vhi_QlJDHQhA&amp;ust=136415320625602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57158" y="2000240"/>
            <a:ext cx="8078122" cy="4536504"/>
          </a:xfrm>
        </p:spPr>
        <p:txBody>
          <a:bodyPr>
            <a:normAutofit fontScale="625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</a:t>
            </a:r>
            <a:r>
              <a:rPr lang="cs-CZ" sz="4000" dirty="0" err="1" smtClean="0"/>
              <a:t>Hemostáza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VY_32_INOVACE_CHTS.3.01</a:t>
            </a:r>
          </a:p>
          <a:p>
            <a:r>
              <a:rPr lang="cs-CZ" sz="4000" dirty="0" smtClean="0"/>
              <a:t>Datum tvorby: 8. 1. 2013</a:t>
            </a:r>
            <a:endParaRPr lang="cs-CZ" dirty="0" smtClean="0"/>
          </a:p>
          <a:p>
            <a:r>
              <a:rPr lang="cs-CZ" dirty="0" smtClean="0"/>
              <a:t>Vyučovací předmět, ročník, obor: Cvičení hematologie a </a:t>
            </a:r>
            <a:r>
              <a:rPr lang="cs-CZ" dirty="0" err="1" smtClean="0"/>
              <a:t>transfúzní</a:t>
            </a:r>
            <a:r>
              <a:rPr lang="cs-CZ" dirty="0" smtClean="0"/>
              <a:t> služby, 3. ročník, Laboratorní asistent 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 smtClean="0"/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praktického vyučování, zároveň motivuje a aktivuje žáky a seznamuje žáky se základním pojmem </a:t>
            </a:r>
            <a:r>
              <a:rPr lang="cs-CZ" sz="2800" dirty="0" err="1" smtClean="0"/>
              <a:t>hemostáza</a:t>
            </a:r>
            <a:r>
              <a:rPr lang="cs-CZ" sz="2800" dirty="0" smtClean="0"/>
              <a:t>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Obr. 5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6" name="Zástupný symbol pro obsah 3" descr="fibrinolysis-clot-formation-PU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908720"/>
            <a:ext cx="8523071" cy="5293960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cs-CZ" dirty="0" smtClean="0">
              <a:solidFill>
                <a:srgbClr val="C00000"/>
              </a:solidFill>
            </a:endParaRPr>
          </a:p>
          <a:p>
            <a:pPr lvl="0"/>
            <a:r>
              <a:rPr lang="cs-CZ" dirty="0" smtClean="0"/>
              <a:t>NETOUŠEK, </a:t>
            </a:r>
            <a:r>
              <a:rPr lang="cs-CZ" dirty="0" smtClean="0"/>
              <a:t>M</a:t>
            </a:r>
            <a:r>
              <a:rPr lang="cs-CZ" i="1" dirty="0" smtClean="0"/>
              <a:t>. </a:t>
            </a:r>
            <a:r>
              <a:rPr lang="cs-CZ" i="1" dirty="0" smtClean="0"/>
              <a:t>Nauka o krvi.</a:t>
            </a:r>
            <a:r>
              <a:rPr lang="cs-CZ" dirty="0" smtClean="0"/>
              <a:t> 2.vyd. Praha: Zdravotnické nakladatelství, 1957. 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HRUBIŠKO, </a:t>
            </a:r>
            <a:r>
              <a:rPr lang="cs-CZ" dirty="0" smtClean="0"/>
              <a:t>M. </a:t>
            </a:r>
            <a:r>
              <a:rPr lang="cs-CZ" i="1" dirty="0" smtClean="0"/>
              <a:t>Hematologie a krevní transfúze 1.díl. Učebnice pro střední zdravotnické školy.</a:t>
            </a:r>
            <a:r>
              <a:rPr lang="cs-CZ" dirty="0" smtClean="0"/>
              <a:t> 1. vyd. Praha: Avicenum, 1983. 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PECKA, M</a:t>
            </a:r>
            <a:r>
              <a:rPr lang="cs-CZ" dirty="0" smtClean="0"/>
              <a:t>. a J. MALÝ. </a:t>
            </a:r>
            <a:r>
              <a:rPr lang="cs-CZ" i="1" dirty="0" smtClean="0"/>
              <a:t>Laboratorní hematologie. </a:t>
            </a:r>
            <a:r>
              <a:rPr lang="cs-CZ" dirty="0" smtClean="0"/>
              <a:t>Hradec Králové: HK </a:t>
            </a:r>
            <a:r>
              <a:rPr lang="cs-CZ" dirty="0" err="1" smtClean="0"/>
              <a:t>Credit</a:t>
            </a:r>
            <a:r>
              <a:rPr lang="cs-CZ" dirty="0" smtClean="0"/>
              <a:t>,</a:t>
            </a:r>
            <a:r>
              <a:rPr lang="cs-CZ" i="1" dirty="0" smtClean="0"/>
              <a:t> </a:t>
            </a:r>
            <a:r>
              <a:rPr lang="cs-CZ" dirty="0" smtClean="0"/>
              <a:t>2002. 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PECKA, M. </a:t>
            </a:r>
            <a:r>
              <a:rPr lang="cs-CZ" i="1" dirty="0" smtClean="0"/>
              <a:t>Laboratorní hematologie v přehledu - Buňka a krvetvorba. </a:t>
            </a:r>
            <a:r>
              <a:rPr lang="cs-CZ" dirty="0" smtClean="0"/>
              <a:t>Český Těšín: </a:t>
            </a:r>
            <a:r>
              <a:rPr lang="cs-CZ" dirty="0" err="1" smtClean="0"/>
              <a:t>Finidr</a:t>
            </a:r>
            <a:r>
              <a:rPr lang="cs-CZ" dirty="0" smtClean="0"/>
              <a:t>, 2002. ISBN 80-86682-01-3.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8531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1800" dirty="0" smtClean="0"/>
              <a:t>Obr. 1: </a:t>
            </a:r>
            <a:r>
              <a:rPr lang="cs-CZ" sz="1800" i="1" dirty="0" err="1" smtClean="0"/>
              <a:t>Hemostáza</a:t>
            </a:r>
            <a:r>
              <a:rPr lang="cs-CZ" sz="1800" i="1" dirty="0" smtClean="0"/>
              <a:t> a možnosti její inhibice, Remedia </a:t>
            </a:r>
            <a:r>
              <a:rPr lang="cs-CZ" sz="1800" dirty="0" smtClean="0"/>
              <a:t>[online] 2009. [cit. 2013-01-08]. </a:t>
            </a:r>
          </a:p>
          <a:p>
            <a:pPr>
              <a:buNone/>
            </a:pPr>
            <a:r>
              <a:rPr lang="cs-CZ" sz="1800" dirty="0" smtClean="0"/>
              <a:t>Dostupné z </a:t>
            </a:r>
            <a:r>
              <a:rPr lang="cs-CZ" sz="1800" dirty="0" smtClean="0"/>
              <a:t>www: </a:t>
            </a:r>
            <a:r>
              <a:rPr lang="cs-CZ" sz="1800" dirty="0" smtClean="0">
                <a:hlinkClick r:id="rId2"/>
              </a:rPr>
              <a:t>http://www.remedia.</a:t>
            </a:r>
            <a:r>
              <a:rPr lang="cs-CZ" sz="1800" dirty="0" err="1" smtClean="0">
                <a:hlinkClick r:id="rId2"/>
              </a:rPr>
              <a:t>cz</a:t>
            </a:r>
            <a:r>
              <a:rPr lang="cs-CZ" sz="1800" dirty="0" smtClean="0">
                <a:hlinkClick r:id="rId2"/>
              </a:rPr>
              <a:t>/Archiv-</a:t>
            </a:r>
            <a:r>
              <a:rPr lang="cs-CZ" sz="1800" dirty="0" err="1" smtClean="0">
                <a:hlinkClick r:id="rId2"/>
              </a:rPr>
              <a:t>rocniku</a:t>
            </a:r>
            <a:r>
              <a:rPr lang="cs-CZ" sz="1800" dirty="0" smtClean="0">
                <a:hlinkClick r:id="rId2"/>
              </a:rPr>
              <a:t>/</a:t>
            </a:r>
            <a:r>
              <a:rPr lang="cs-CZ" sz="1800" dirty="0" err="1" smtClean="0">
                <a:hlinkClick r:id="rId2"/>
              </a:rPr>
              <a:t>Rocnik</a:t>
            </a:r>
            <a:r>
              <a:rPr lang="cs-CZ" sz="1800" dirty="0" smtClean="0">
                <a:hlinkClick r:id="rId2"/>
              </a:rPr>
              <a:t>-2006/3-</a:t>
            </a:r>
          </a:p>
          <a:p>
            <a:pPr>
              <a:buNone/>
            </a:pPr>
            <a:r>
              <a:rPr lang="cs-CZ" sz="1800" dirty="0" smtClean="0">
                <a:hlinkClick r:id="rId2"/>
              </a:rPr>
              <a:t>2006/Kombinace-</a:t>
            </a:r>
            <a:r>
              <a:rPr lang="cs-CZ" sz="1800" dirty="0" err="1" smtClean="0">
                <a:hlinkClick r:id="rId2"/>
              </a:rPr>
              <a:t>antitrombotik</a:t>
            </a:r>
            <a:r>
              <a:rPr lang="cs-CZ" sz="1800" dirty="0" smtClean="0">
                <a:hlinkClick r:id="rId2"/>
              </a:rPr>
              <a:t>/e-9o-9R-</a:t>
            </a:r>
            <a:r>
              <a:rPr lang="cs-CZ" sz="1800" dirty="0" err="1" smtClean="0">
                <a:hlinkClick r:id="rId2"/>
              </a:rPr>
              <a:t>eU.magarticle.aspx</a:t>
            </a:r>
            <a:r>
              <a:rPr lang="cs-CZ" sz="1800" dirty="0" err="1" smtClean="0"/>
              <a:t>w</a:t>
            </a:r>
            <a:r>
              <a:rPr lang="cs-CZ" sz="1800" dirty="0" smtClean="0"/>
              <a:t>, </a:t>
            </a:r>
            <a:r>
              <a:rPr lang="cs-CZ" sz="1800" dirty="0" smtClean="0"/>
              <a:t>autor neuveden</a:t>
            </a:r>
          </a:p>
          <a:p>
            <a:pPr>
              <a:buNone/>
            </a:pPr>
            <a:r>
              <a:rPr lang="cs-CZ" sz="1800" dirty="0" smtClean="0"/>
              <a:t>Obr. 2</a:t>
            </a:r>
            <a:r>
              <a:rPr lang="cs-CZ" sz="1800" dirty="0" smtClean="0"/>
              <a:t>: </a:t>
            </a:r>
            <a:r>
              <a:rPr lang="cs-CZ" sz="1800" i="1" dirty="0" smtClean="0"/>
              <a:t>Protisrážlivé mechanismy, </a:t>
            </a:r>
            <a:r>
              <a:rPr lang="cs-CZ" sz="1800" i="1" dirty="0" smtClean="0"/>
              <a:t>Remedia </a:t>
            </a:r>
            <a:r>
              <a:rPr lang="cs-CZ" sz="1800" dirty="0" smtClean="0"/>
              <a:t>[online] 2009. [cit. 2013-01-08]. </a:t>
            </a:r>
          </a:p>
          <a:p>
            <a:pPr>
              <a:buNone/>
            </a:pPr>
            <a:r>
              <a:rPr lang="cs-CZ" sz="1800" dirty="0" smtClean="0"/>
              <a:t>Dostupné z </a:t>
            </a:r>
            <a:r>
              <a:rPr lang="cs-CZ" sz="1800" dirty="0" smtClean="0"/>
              <a:t>www: </a:t>
            </a:r>
          </a:p>
          <a:p>
            <a:pPr>
              <a:buNone/>
            </a:pPr>
            <a:r>
              <a:rPr lang="cs-CZ" sz="1800" dirty="0" smtClean="0">
                <a:hlinkClick r:id="rId3"/>
              </a:rPr>
              <a:t>http</a:t>
            </a:r>
            <a:r>
              <a:rPr lang="cs-CZ" sz="1800" dirty="0" smtClean="0">
                <a:hlinkClick r:id="rId3"/>
              </a:rPr>
              <a:t>://</a:t>
            </a:r>
            <a:r>
              <a:rPr lang="cs-CZ" sz="1800" dirty="0" smtClean="0">
                <a:hlinkClick r:id="rId3"/>
              </a:rPr>
              <a:t>pfyziollfup.upol.cz/castwiki2/wpcontent/uploads/2011/10/SkupTesty.jpg</a:t>
            </a:r>
            <a:r>
              <a:rPr lang="cs-CZ" sz="1800" dirty="0" smtClean="0"/>
              <a:t>, autor </a:t>
            </a:r>
          </a:p>
          <a:p>
            <a:pPr>
              <a:buNone/>
            </a:pPr>
            <a:r>
              <a:rPr lang="cs-CZ" sz="1800" dirty="0" smtClean="0"/>
              <a:t>neuveden</a:t>
            </a:r>
          </a:p>
          <a:p>
            <a:pPr>
              <a:buNone/>
            </a:pPr>
            <a:r>
              <a:rPr lang="cs-CZ" sz="1800" dirty="0" smtClean="0"/>
              <a:t>Obr</a:t>
            </a:r>
            <a:r>
              <a:rPr lang="cs-CZ" sz="1800" dirty="0" smtClean="0"/>
              <a:t>. 3: FAXALV, L.</a:t>
            </a:r>
            <a:r>
              <a:rPr lang="cs-CZ" sz="1800" i="1" dirty="0" smtClean="0"/>
              <a:t> Schéma vzniku měkkého koagulátu, </a:t>
            </a:r>
            <a:r>
              <a:rPr lang="cs-CZ" sz="1800" i="1" dirty="0" err="1" smtClean="0"/>
              <a:t>Hypro</a:t>
            </a:r>
            <a:r>
              <a:rPr lang="cs-CZ" sz="1800" i="1" dirty="0" smtClean="0"/>
              <a:t> </a:t>
            </a:r>
            <a:r>
              <a:rPr lang="cs-CZ" sz="1800" dirty="0" smtClean="0"/>
              <a:t>[online]. [cit. 2013-01-08]. </a:t>
            </a:r>
          </a:p>
          <a:p>
            <a:pPr>
              <a:buNone/>
            </a:pPr>
            <a:r>
              <a:rPr lang="cs-CZ" sz="1800" dirty="0" smtClean="0"/>
              <a:t>Dostupné z www:</a:t>
            </a:r>
            <a:r>
              <a:rPr lang="cs-CZ" sz="1800" dirty="0" smtClean="0">
                <a:hlinkClick r:id="rId4"/>
              </a:rPr>
              <a:t>http://www.</a:t>
            </a:r>
            <a:r>
              <a:rPr lang="cs-CZ" sz="1800" dirty="0" err="1" smtClean="0">
                <a:hlinkClick r:id="rId4"/>
              </a:rPr>
              <a:t>hypro.cz</a:t>
            </a:r>
            <a:r>
              <a:rPr lang="cs-CZ" sz="1800" dirty="0" smtClean="0">
                <a:hlinkClick r:id="rId4"/>
              </a:rPr>
              <a:t>/</a:t>
            </a:r>
            <a:r>
              <a:rPr lang="cs-CZ" sz="1800" dirty="0" err="1" smtClean="0">
                <a:hlinkClick r:id="rId4"/>
              </a:rPr>
              <a:t>hyRubrIn.aspx</a:t>
            </a:r>
            <a:r>
              <a:rPr lang="cs-CZ" sz="1800" dirty="0" smtClean="0">
                <a:hlinkClick r:id="rId4"/>
              </a:rPr>
              <a:t>?</a:t>
            </a:r>
            <a:r>
              <a:rPr lang="cs-CZ" sz="1800" dirty="0" err="1" smtClean="0">
                <a:hlinkClick r:id="rId4"/>
              </a:rPr>
              <a:t>intRubrKis</a:t>
            </a:r>
            <a:r>
              <a:rPr lang="cs-CZ" sz="1800" dirty="0" smtClean="0">
                <a:hlinkClick r:id="rId4"/>
              </a:rPr>
              <a:t>=1262&amp;</a:t>
            </a:r>
            <a:r>
              <a:rPr lang="cs-CZ" sz="1800" dirty="0" err="1" smtClean="0">
                <a:hlinkClick r:id="rId4"/>
              </a:rPr>
              <a:t>intLang</a:t>
            </a:r>
            <a:r>
              <a:rPr lang="cs-CZ" sz="1800" dirty="0" smtClean="0">
                <a:hlinkClick r:id="rId4"/>
              </a:rPr>
              <a:t>=0</a:t>
            </a:r>
            <a:endParaRPr lang="cs-CZ" sz="1800" dirty="0" smtClean="0"/>
          </a:p>
          <a:p>
            <a:pPr>
              <a:buNone/>
            </a:pPr>
            <a:r>
              <a:rPr lang="cs-CZ" sz="1800" dirty="0" smtClean="0"/>
              <a:t>Obr. 4</a:t>
            </a:r>
            <a:r>
              <a:rPr lang="cs-CZ" sz="1800" dirty="0" smtClean="0"/>
              <a:t>: </a:t>
            </a:r>
            <a:r>
              <a:rPr lang="cs-CZ" sz="1800" i="1" dirty="0" smtClean="0"/>
              <a:t>Agregace trombocytů</a:t>
            </a:r>
            <a:r>
              <a:rPr lang="cs-CZ" sz="1800" dirty="0" smtClean="0"/>
              <a:t>. </a:t>
            </a:r>
            <a:r>
              <a:rPr lang="cs-CZ" sz="1800" i="1" dirty="0" smtClean="0"/>
              <a:t>Remedia </a:t>
            </a:r>
            <a:r>
              <a:rPr lang="cs-CZ" sz="1800" dirty="0" smtClean="0"/>
              <a:t>[online] 2009. [cit. 2013-01-08]. Dostupné z </a:t>
            </a:r>
            <a:r>
              <a:rPr lang="cs-CZ" sz="1800" dirty="0" smtClean="0"/>
              <a:t>www: </a:t>
            </a:r>
          </a:p>
          <a:p>
            <a:pPr>
              <a:buNone/>
            </a:pPr>
            <a:r>
              <a:rPr lang="cs-CZ" sz="1800" dirty="0" smtClean="0">
                <a:hlinkClick r:id="rId5"/>
              </a:rPr>
              <a:t>http</a:t>
            </a:r>
            <a:r>
              <a:rPr lang="cs-CZ" sz="1800" dirty="0" smtClean="0">
                <a:hlinkClick r:id="rId5"/>
              </a:rPr>
              <a:t>://</a:t>
            </a:r>
            <a:r>
              <a:rPr lang="cs-CZ" sz="1800" dirty="0" smtClean="0">
                <a:hlinkClick r:id="rId5"/>
              </a:rPr>
              <a:t>www.remedia.</a:t>
            </a:r>
            <a:r>
              <a:rPr lang="cs-CZ" sz="1800" dirty="0" err="1" smtClean="0">
                <a:hlinkClick r:id="rId5"/>
              </a:rPr>
              <a:t>cz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Images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Articles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Main</a:t>
            </a:r>
            <a:r>
              <a:rPr lang="cs-CZ" sz="1800" dirty="0" smtClean="0">
                <a:hlinkClick r:id="rId5"/>
              </a:rPr>
              <a:t>/vtextu20061109123602.jpg</a:t>
            </a:r>
            <a:r>
              <a:rPr lang="cs-CZ" sz="1800" dirty="0" smtClean="0"/>
              <a:t>, autor neuveden</a:t>
            </a:r>
            <a:endParaRPr lang="cs-CZ" sz="1800" dirty="0" smtClean="0"/>
          </a:p>
          <a:p>
            <a:pPr>
              <a:buNone/>
            </a:pPr>
            <a:r>
              <a:rPr lang="cs-CZ" sz="1800" dirty="0" smtClean="0"/>
              <a:t>Obr. 5:</a:t>
            </a:r>
            <a:r>
              <a:rPr lang="cs-CZ" sz="1800" i="1" dirty="0" smtClean="0"/>
              <a:t> Koagulační schéma, </a:t>
            </a:r>
            <a:r>
              <a:rPr lang="cs-CZ" sz="1800" i="1" dirty="0" err="1" smtClean="0"/>
              <a:t>Trombosis</a:t>
            </a:r>
            <a:r>
              <a:rPr lang="cs-CZ" sz="1800" i="1" dirty="0" smtClean="0"/>
              <a:t> </a:t>
            </a:r>
            <a:r>
              <a:rPr lang="cs-CZ" sz="1800" i="1" dirty="0" err="1" smtClean="0"/>
              <a:t>Adviser</a:t>
            </a:r>
            <a:r>
              <a:rPr lang="cs-CZ" sz="1800" i="1" dirty="0" smtClean="0"/>
              <a:t> </a:t>
            </a:r>
            <a:r>
              <a:rPr lang="cs-CZ" sz="1800" dirty="0" smtClean="0"/>
              <a:t>[online] 2011. [cit. 2013-01-08]. </a:t>
            </a:r>
          </a:p>
          <a:p>
            <a:pPr>
              <a:buNone/>
            </a:pPr>
            <a:r>
              <a:rPr lang="cs-CZ" sz="1800" dirty="0" smtClean="0"/>
              <a:t>Dostupné z www: </a:t>
            </a:r>
            <a:r>
              <a:rPr lang="cs-CZ" sz="1800" dirty="0" smtClean="0">
                <a:hlinkClick r:id="rId6"/>
              </a:rPr>
              <a:t>http://tromboza.com/scripts/pages/sk/image.php?image=fibrinolysis-</a:t>
            </a:r>
          </a:p>
          <a:p>
            <a:pPr>
              <a:buNone/>
            </a:pPr>
            <a:r>
              <a:rPr lang="cs-CZ" sz="1800" dirty="0" err="1" smtClean="0">
                <a:hlinkClick r:id="rId6"/>
              </a:rPr>
              <a:t>clot</a:t>
            </a:r>
            <a:r>
              <a:rPr lang="cs-CZ" sz="1800" dirty="0" smtClean="0">
                <a:hlinkClick r:id="rId6"/>
              </a:rPr>
              <a:t>-</a:t>
            </a:r>
            <a:r>
              <a:rPr lang="cs-CZ" sz="1800" dirty="0" err="1" smtClean="0">
                <a:hlinkClick r:id="rId6"/>
              </a:rPr>
              <a:t>formation</a:t>
            </a:r>
            <a:r>
              <a:rPr lang="cs-CZ" sz="1800" dirty="0" smtClean="0">
                <a:hlinkClick r:id="rId6"/>
              </a:rPr>
              <a:t>&amp;</a:t>
            </a:r>
            <a:r>
              <a:rPr lang="cs-CZ" sz="1800" dirty="0" err="1" smtClean="0">
                <a:hlinkClick r:id="rId6"/>
              </a:rPr>
              <a:t>category</a:t>
            </a:r>
            <a:r>
              <a:rPr lang="cs-CZ" sz="1800" dirty="0" smtClean="0">
                <a:hlinkClick r:id="rId6"/>
              </a:rPr>
              <a:t>=</a:t>
            </a:r>
            <a:r>
              <a:rPr lang="cs-CZ" sz="1800" dirty="0" err="1" smtClean="0">
                <a:hlinkClick r:id="rId6"/>
              </a:rPr>
              <a:t>haemostasis</a:t>
            </a:r>
            <a:r>
              <a:rPr lang="cs-CZ" sz="1800" dirty="0" smtClean="0"/>
              <a:t>, autor neuveden</a:t>
            </a:r>
            <a:endParaRPr lang="cs-CZ" sz="18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Co je </a:t>
            </a:r>
            <a:r>
              <a:rPr lang="cs-CZ" dirty="0" err="1" smtClean="0"/>
              <a:t>hemostáza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Proces, který brání ztrátám krve v krevním řečišti a zároveň udržuje krev tekutou.</a:t>
            </a:r>
          </a:p>
          <a:p>
            <a:pPr eaLnBrk="1" hangingPunct="1"/>
            <a:r>
              <a:rPr lang="cs-CZ" dirty="0" smtClean="0"/>
              <a:t>Rovnovážný stav mezi :</a:t>
            </a:r>
          </a:p>
          <a:p>
            <a:pPr eaLnBrk="1" hangingPunct="1"/>
            <a:r>
              <a:rPr lang="cs-CZ" dirty="0" smtClean="0"/>
              <a:t>koagulací (srážením krve)</a:t>
            </a:r>
          </a:p>
          <a:p>
            <a:pPr eaLnBrk="1" hangingPunct="1"/>
            <a:r>
              <a:rPr lang="cs-CZ" dirty="0" err="1" smtClean="0"/>
              <a:t>antikoagulací</a:t>
            </a:r>
            <a:r>
              <a:rPr lang="cs-CZ" dirty="0" smtClean="0"/>
              <a:t> (rozpouštěním krevní zátky a zábranou vzniku sraženin uvnitř krevního řečiště)</a:t>
            </a:r>
            <a:endParaRPr lang="cs-CZ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www.remedia.cz/Images/Articles/Main/vtextu2006050901390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3277" y="500042"/>
            <a:ext cx="6301995" cy="5384096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000125"/>
          </a:xfrm>
        </p:spPr>
        <p:txBody>
          <a:bodyPr/>
          <a:lstStyle/>
          <a:p>
            <a:pPr eaLnBrk="1" hangingPunct="1"/>
            <a:r>
              <a:rPr lang="cs-CZ" smtClean="0"/>
              <a:t>Tvorba FIBRINU</a:t>
            </a:r>
          </a:p>
        </p:txBody>
      </p:sp>
      <p:sp>
        <p:nvSpPr>
          <p:cNvPr id="4" name="Obdélník 3"/>
          <p:cNvSpPr/>
          <p:nvPr/>
        </p:nvSpPr>
        <p:spPr>
          <a:xfrm>
            <a:off x="928688" y="1500188"/>
            <a:ext cx="1714500" cy="5000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/>
                </a:solidFill>
              </a:rPr>
              <a:t>FIBRINOGEN</a:t>
            </a:r>
          </a:p>
        </p:txBody>
      </p:sp>
      <p:sp>
        <p:nvSpPr>
          <p:cNvPr id="5" name="Elipsa 4"/>
          <p:cNvSpPr/>
          <p:nvPr/>
        </p:nvSpPr>
        <p:spPr>
          <a:xfrm>
            <a:off x="428625" y="1357313"/>
            <a:ext cx="57150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Elipsa 5"/>
          <p:cNvSpPr/>
          <p:nvPr/>
        </p:nvSpPr>
        <p:spPr>
          <a:xfrm>
            <a:off x="2500313" y="1357313"/>
            <a:ext cx="57150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4929188" y="1428750"/>
            <a:ext cx="3286125" cy="5715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>
                <a:solidFill>
                  <a:schemeClr val="tx1"/>
                </a:solidFill>
              </a:rPr>
              <a:t>FIBRIN</a:t>
            </a:r>
          </a:p>
        </p:txBody>
      </p:sp>
      <p:sp>
        <p:nvSpPr>
          <p:cNvPr id="8" name="Obdélník 7"/>
          <p:cNvSpPr/>
          <p:nvPr/>
        </p:nvSpPr>
        <p:spPr>
          <a:xfrm>
            <a:off x="857250" y="4714875"/>
            <a:ext cx="1714500" cy="1357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/>
                </a:solidFill>
              </a:rPr>
              <a:t>Možnost monitoringu koagulace in </a:t>
            </a:r>
            <a:r>
              <a:rPr lang="cs-CZ" dirty="0" err="1" smtClean="0">
                <a:solidFill>
                  <a:schemeClr val="tx1"/>
                </a:solidFill>
              </a:rPr>
              <a:t>vivo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857250" y="3214688"/>
            <a:ext cx="1714500" cy="5000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/>
                </a:solidFill>
              </a:rPr>
              <a:t>Změna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857250" y="3929063"/>
            <a:ext cx="1714500" cy="5000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/>
                </a:solidFill>
              </a:rPr>
              <a:t>Na vláknitý fibrin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1" name="Šipka dolů 10"/>
          <p:cNvSpPr/>
          <p:nvPr/>
        </p:nvSpPr>
        <p:spPr>
          <a:xfrm>
            <a:off x="1357313" y="2286000"/>
            <a:ext cx="500062" cy="785813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dolů 11"/>
          <p:cNvSpPr/>
          <p:nvPr/>
        </p:nvSpPr>
        <p:spPr>
          <a:xfrm rot="13561262">
            <a:off x="4075907" y="1847056"/>
            <a:ext cx="471488" cy="2593975"/>
          </a:xfrm>
          <a:prstGeom prst="downArrow">
            <a:avLst>
              <a:gd name="adj1" fmla="val 61639"/>
              <a:gd name="adj2" fmla="val 50000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4" name="Pravá složená závorka 13"/>
          <p:cNvSpPr/>
          <p:nvPr/>
        </p:nvSpPr>
        <p:spPr>
          <a:xfrm>
            <a:off x="2643188" y="3143250"/>
            <a:ext cx="571500" cy="2071688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4643438" y="3357563"/>
            <a:ext cx="19859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rgbClr val="00B0F0"/>
                </a:solidFill>
                <a:latin typeface="Century Gothic" pitchFamily="34" charset="0"/>
              </a:rPr>
              <a:t>Polymerace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000125"/>
          </a:xfrm>
        </p:spPr>
        <p:txBody>
          <a:bodyPr/>
          <a:lstStyle/>
          <a:p>
            <a:pPr eaLnBrk="1" hangingPunct="1"/>
            <a:r>
              <a:rPr lang="cs-CZ" smtClean="0"/>
              <a:t>Tvorba FIBRINU</a:t>
            </a:r>
          </a:p>
        </p:txBody>
      </p:sp>
      <p:sp>
        <p:nvSpPr>
          <p:cNvPr id="4" name="Obdélník 3"/>
          <p:cNvSpPr/>
          <p:nvPr/>
        </p:nvSpPr>
        <p:spPr>
          <a:xfrm>
            <a:off x="928688" y="1500188"/>
            <a:ext cx="1714500" cy="5000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/>
                </a:solidFill>
              </a:rPr>
              <a:t>FIBRINOGEN</a:t>
            </a:r>
          </a:p>
        </p:txBody>
      </p:sp>
      <p:sp>
        <p:nvSpPr>
          <p:cNvPr id="5" name="Elipsa 4"/>
          <p:cNvSpPr/>
          <p:nvPr/>
        </p:nvSpPr>
        <p:spPr>
          <a:xfrm>
            <a:off x="428625" y="1357313"/>
            <a:ext cx="57150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Elipsa 5"/>
          <p:cNvSpPr/>
          <p:nvPr/>
        </p:nvSpPr>
        <p:spPr>
          <a:xfrm>
            <a:off x="2500313" y="1357313"/>
            <a:ext cx="57150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857250" y="3214688"/>
            <a:ext cx="1714500" cy="5000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/>
                </a:solidFill>
              </a:rPr>
              <a:t>MONOMER FIBRINU</a:t>
            </a:r>
          </a:p>
        </p:txBody>
      </p:sp>
      <p:sp>
        <p:nvSpPr>
          <p:cNvPr id="11" name="Šipka dolů 10"/>
          <p:cNvSpPr/>
          <p:nvPr/>
        </p:nvSpPr>
        <p:spPr>
          <a:xfrm>
            <a:off x="1357313" y="2286000"/>
            <a:ext cx="500062" cy="785813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2143125" y="2571750"/>
            <a:ext cx="15255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TROMBIN</a:t>
            </a:r>
          </a:p>
        </p:txBody>
      </p:sp>
      <p:sp>
        <p:nvSpPr>
          <p:cNvPr id="15" name="TextovéPole 14"/>
          <p:cNvSpPr txBox="1">
            <a:spLocks noChangeArrowheads="1"/>
          </p:cNvSpPr>
          <p:nvPr/>
        </p:nvSpPr>
        <p:spPr bwMode="auto">
          <a:xfrm>
            <a:off x="4429125" y="2285993"/>
            <a:ext cx="2163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dirty="0">
                <a:latin typeface="Century Gothic" pitchFamily="34" charset="0"/>
              </a:rPr>
              <a:t>PROTROMBIN</a:t>
            </a:r>
          </a:p>
        </p:txBody>
      </p:sp>
      <p:sp>
        <p:nvSpPr>
          <p:cNvPr id="16" name="Šipka dolů 15"/>
          <p:cNvSpPr/>
          <p:nvPr/>
        </p:nvSpPr>
        <p:spPr>
          <a:xfrm rot="5400000">
            <a:off x="3893337" y="2250275"/>
            <a:ext cx="285750" cy="785812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7" name="TextovéPole 16"/>
          <p:cNvSpPr txBox="1">
            <a:spLocks noChangeArrowheads="1"/>
          </p:cNvSpPr>
          <p:nvPr/>
        </p:nvSpPr>
        <p:spPr bwMode="auto">
          <a:xfrm>
            <a:off x="3643313" y="3143250"/>
            <a:ext cx="582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aX</a:t>
            </a:r>
          </a:p>
        </p:txBody>
      </p:sp>
      <p:sp>
        <p:nvSpPr>
          <p:cNvPr id="18" name="TextovéPole 17"/>
          <p:cNvSpPr txBox="1">
            <a:spLocks noChangeArrowheads="1"/>
          </p:cNvSpPr>
          <p:nvPr/>
        </p:nvSpPr>
        <p:spPr bwMode="auto">
          <a:xfrm>
            <a:off x="5286380" y="3143250"/>
            <a:ext cx="71438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X</a:t>
            </a:r>
          </a:p>
        </p:txBody>
      </p:sp>
      <p:sp>
        <p:nvSpPr>
          <p:cNvPr id="19" name="Šipka dolů 18"/>
          <p:cNvSpPr/>
          <p:nvPr/>
        </p:nvSpPr>
        <p:spPr>
          <a:xfrm rot="5400000">
            <a:off x="4679155" y="2964655"/>
            <a:ext cx="285750" cy="785813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0" name="TextovéPole 19"/>
          <p:cNvSpPr txBox="1">
            <a:spLocks noChangeArrowheads="1"/>
          </p:cNvSpPr>
          <p:nvPr/>
        </p:nvSpPr>
        <p:spPr bwMode="auto">
          <a:xfrm>
            <a:off x="4071938" y="4000500"/>
            <a:ext cx="16674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dirty="0">
                <a:latin typeface="Century Gothic" pitchFamily="34" charset="0"/>
              </a:rPr>
              <a:t> </a:t>
            </a:r>
            <a:r>
              <a:rPr lang="cs-CZ" sz="2400" dirty="0" err="1" smtClean="0">
                <a:latin typeface="Century Gothic" pitchFamily="34" charset="0"/>
              </a:rPr>
              <a:t>f.IX</a:t>
            </a:r>
            <a:r>
              <a:rPr lang="cs-CZ" sz="2400" dirty="0" smtClean="0">
                <a:latin typeface="Century Gothic" pitchFamily="34" charset="0"/>
              </a:rPr>
              <a:t> </a:t>
            </a:r>
            <a:r>
              <a:rPr lang="cs-CZ" sz="2400" dirty="0">
                <a:latin typeface="Century Gothic" pitchFamily="34" charset="0"/>
              </a:rPr>
              <a:t>+ </a:t>
            </a:r>
            <a:r>
              <a:rPr lang="cs-CZ" sz="2400" dirty="0" err="1" smtClean="0">
                <a:latin typeface="Century Gothic" pitchFamily="34" charset="0"/>
              </a:rPr>
              <a:t>f.VIII</a:t>
            </a:r>
            <a:endParaRPr lang="cs-CZ" sz="2400" dirty="0">
              <a:latin typeface="Century Gothic" pitchFamily="34" charset="0"/>
            </a:endParaRPr>
          </a:p>
        </p:txBody>
      </p:sp>
      <p:sp>
        <p:nvSpPr>
          <p:cNvPr id="21" name="Šipka dolů 20"/>
          <p:cNvSpPr/>
          <p:nvPr/>
        </p:nvSpPr>
        <p:spPr>
          <a:xfrm rot="5400000" flipV="1">
            <a:off x="3464719" y="3821907"/>
            <a:ext cx="285750" cy="785812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2" name="TextovéPole 21"/>
          <p:cNvSpPr txBox="1">
            <a:spLocks noChangeArrowheads="1"/>
          </p:cNvSpPr>
          <p:nvPr/>
        </p:nvSpPr>
        <p:spPr bwMode="auto">
          <a:xfrm>
            <a:off x="2714625" y="4000500"/>
            <a:ext cx="441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IX</a:t>
            </a:r>
          </a:p>
        </p:txBody>
      </p:sp>
      <p:sp>
        <p:nvSpPr>
          <p:cNvPr id="23" name="TextovéPole 22"/>
          <p:cNvSpPr txBox="1">
            <a:spLocks noChangeArrowheads="1"/>
          </p:cNvSpPr>
          <p:nvPr/>
        </p:nvSpPr>
        <p:spPr bwMode="auto">
          <a:xfrm>
            <a:off x="3286125" y="4572000"/>
            <a:ext cx="650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aXI</a:t>
            </a:r>
          </a:p>
        </p:txBody>
      </p:sp>
      <p:sp>
        <p:nvSpPr>
          <p:cNvPr id="24" name="Šipka dolů 23"/>
          <p:cNvSpPr/>
          <p:nvPr/>
        </p:nvSpPr>
        <p:spPr>
          <a:xfrm rot="5400000" flipV="1">
            <a:off x="2750344" y="4393407"/>
            <a:ext cx="285750" cy="785812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6" name="TextovéPole 25"/>
          <p:cNvSpPr txBox="1">
            <a:spLocks noChangeArrowheads="1"/>
          </p:cNvSpPr>
          <p:nvPr/>
        </p:nvSpPr>
        <p:spPr bwMode="auto">
          <a:xfrm>
            <a:off x="2071688" y="4643438"/>
            <a:ext cx="441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XI</a:t>
            </a:r>
          </a:p>
        </p:txBody>
      </p:sp>
      <p:sp>
        <p:nvSpPr>
          <p:cNvPr id="27" name="TextovéPole 26"/>
          <p:cNvSpPr txBox="1">
            <a:spLocks noChangeArrowheads="1"/>
          </p:cNvSpPr>
          <p:nvPr/>
        </p:nvSpPr>
        <p:spPr bwMode="auto">
          <a:xfrm>
            <a:off x="2571750" y="5214938"/>
            <a:ext cx="15392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dirty="0">
                <a:latin typeface="Century Gothic" pitchFamily="34" charset="0"/>
              </a:rPr>
              <a:t> </a:t>
            </a:r>
            <a:r>
              <a:rPr lang="cs-CZ" sz="2400" dirty="0" smtClean="0">
                <a:latin typeface="Century Gothic" pitchFamily="34" charset="0"/>
              </a:rPr>
              <a:t>faktor XII</a:t>
            </a:r>
            <a:endParaRPr lang="cs-CZ" sz="2400" dirty="0">
              <a:latin typeface="Century Gothic" pitchFamily="34" charset="0"/>
            </a:endParaRPr>
          </a:p>
        </p:txBody>
      </p:sp>
      <p:sp>
        <p:nvSpPr>
          <p:cNvPr id="28" name="Šipka dolů 27"/>
          <p:cNvSpPr/>
          <p:nvPr/>
        </p:nvSpPr>
        <p:spPr>
          <a:xfrm rot="5400000" flipV="1">
            <a:off x="2035969" y="5036344"/>
            <a:ext cx="285750" cy="785812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9" name="TextovéPole 28"/>
          <p:cNvSpPr txBox="1">
            <a:spLocks noChangeArrowheads="1"/>
          </p:cNvSpPr>
          <p:nvPr/>
        </p:nvSpPr>
        <p:spPr bwMode="auto">
          <a:xfrm>
            <a:off x="1285875" y="5214938"/>
            <a:ext cx="509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XII</a:t>
            </a:r>
          </a:p>
        </p:txBody>
      </p:sp>
      <p:sp>
        <p:nvSpPr>
          <p:cNvPr id="30" name="Elipsa 29"/>
          <p:cNvSpPr/>
          <p:nvPr/>
        </p:nvSpPr>
        <p:spPr>
          <a:xfrm>
            <a:off x="4143375" y="2714620"/>
            <a:ext cx="928688" cy="571504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chemeClr val="tx1"/>
                </a:solidFill>
              </a:rPr>
              <a:t>Ca2+</a:t>
            </a:r>
          </a:p>
        </p:txBody>
      </p:sp>
      <p:sp>
        <p:nvSpPr>
          <p:cNvPr id="31" name="TextovéPole 30"/>
          <p:cNvSpPr txBox="1">
            <a:spLocks noChangeArrowheads="1"/>
          </p:cNvSpPr>
          <p:nvPr/>
        </p:nvSpPr>
        <p:spPr bwMode="auto">
          <a:xfrm>
            <a:off x="4214813" y="5000625"/>
            <a:ext cx="2197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VIII-vonWillebrand</a:t>
            </a:r>
          </a:p>
        </p:txBody>
      </p:sp>
      <p:sp>
        <p:nvSpPr>
          <p:cNvPr id="32" name="TextovéPole 31"/>
          <p:cNvSpPr txBox="1">
            <a:spLocks noChangeArrowheads="1"/>
          </p:cNvSpPr>
          <p:nvPr/>
        </p:nvSpPr>
        <p:spPr bwMode="auto">
          <a:xfrm>
            <a:off x="6511925" y="4786313"/>
            <a:ext cx="2632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TROMBOPLASTIN</a:t>
            </a:r>
          </a:p>
        </p:txBody>
      </p:sp>
      <p:sp>
        <p:nvSpPr>
          <p:cNvPr id="33" name="TextovéPole 32"/>
          <p:cNvSpPr txBox="1">
            <a:spLocks noChangeArrowheads="1"/>
          </p:cNvSpPr>
          <p:nvPr/>
        </p:nvSpPr>
        <p:spPr bwMode="auto">
          <a:xfrm>
            <a:off x="6572250" y="3786188"/>
            <a:ext cx="749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aVII</a:t>
            </a:r>
          </a:p>
        </p:txBody>
      </p:sp>
      <p:sp>
        <p:nvSpPr>
          <p:cNvPr id="34" name="TextovéPole 33"/>
          <p:cNvSpPr txBox="1">
            <a:spLocks noChangeArrowheads="1"/>
          </p:cNvSpPr>
          <p:nvPr/>
        </p:nvSpPr>
        <p:spPr bwMode="auto">
          <a:xfrm>
            <a:off x="8215313" y="3714750"/>
            <a:ext cx="538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VII</a:t>
            </a:r>
          </a:p>
        </p:txBody>
      </p:sp>
      <p:sp>
        <p:nvSpPr>
          <p:cNvPr id="35" name="Šipka dolů 34"/>
          <p:cNvSpPr/>
          <p:nvPr/>
        </p:nvSpPr>
        <p:spPr>
          <a:xfrm rot="5400000">
            <a:off x="7653337" y="3633788"/>
            <a:ext cx="276225" cy="723900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36" name="Šipka dolů 35"/>
          <p:cNvSpPr/>
          <p:nvPr/>
        </p:nvSpPr>
        <p:spPr>
          <a:xfrm rot="10800000" flipH="1">
            <a:off x="5072063" y="4500563"/>
            <a:ext cx="285750" cy="500062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37" name="Elipsa 36"/>
          <p:cNvSpPr/>
          <p:nvPr/>
        </p:nvSpPr>
        <p:spPr>
          <a:xfrm>
            <a:off x="3571874" y="1142984"/>
            <a:ext cx="1785943" cy="121444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>
                <a:solidFill>
                  <a:schemeClr val="tx1"/>
                </a:solidFill>
              </a:rPr>
              <a:t>Ca2+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400" dirty="0" smtClean="0">
                <a:solidFill>
                  <a:schemeClr val="tx1"/>
                </a:solidFill>
              </a:rPr>
              <a:t>A faktor V</a:t>
            </a:r>
            <a:endParaRPr lang="cs-CZ" sz="1400" dirty="0">
              <a:solidFill>
                <a:schemeClr val="tx1"/>
              </a:solidFill>
            </a:endParaRPr>
          </a:p>
        </p:txBody>
      </p:sp>
      <p:grpSp>
        <p:nvGrpSpPr>
          <p:cNvPr id="2" name="Skupina 43"/>
          <p:cNvGrpSpPr/>
          <p:nvPr/>
        </p:nvGrpSpPr>
        <p:grpSpPr>
          <a:xfrm>
            <a:off x="3565389" y="3500438"/>
            <a:ext cx="3078313" cy="1339243"/>
            <a:chOff x="3565389" y="3500438"/>
            <a:chExt cx="3078313" cy="1339243"/>
          </a:xfrm>
          <a:solidFill>
            <a:srgbClr val="FFFF00"/>
          </a:solidFill>
        </p:grpSpPr>
        <p:sp>
          <p:nvSpPr>
            <p:cNvPr id="40" name="Volný tvar 39"/>
            <p:cNvSpPr/>
            <p:nvPr/>
          </p:nvSpPr>
          <p:spPr>
            <a:xfrm rot="3227514" flipV="1">
              <a:off x="5888851" y="4287188"/>
              <a:ext cx="960808" cy="144177"/>
            </a:xfrm>
            <a:custGeom>
              <a:avLst/>
              <a:gdLst>
                <a:gd name="connsiteX0" fmla="*/ 0 w 214314"/>
                <a:gd name="connsiteY0" fmla="*/ 0 h 1000132"/>
                <a:gd name="connsiteX1" fmla="*/ 107157 w 214314"/>
                <a:gd name="connsiteY1" fmla="*/ 0 h 1000132"/>
                <a:gd name="connsiteX2" fmla="*/ 214314 w 214314"/>
                <a:gd name="connsiteY2" fmla="*/ 0 h 1000132"/>
                <a:gd name="connsiteX3" fmla="*/ 214314 w 214314"/>
                <a:gd name="connsiteY3" fmla="*/ 0 h 1000132"/>
                <a:gd name="connsiteX4" fmla="*/ 214314 w 214314"/>
                <a:gd name="connsiteY4" fmla="*/ 1000132 h 1000132"/>
                <a:gd name="connsiteX5" fmla="*/ 0 w 214314"/>
                <a:gd name="connsiteY5" fmla="*/ 1000132 h 1000132"/>
                <a:gd name="connsiteX6" fmla="*/ 0 w 214314"/>
                <a:gd name="connsiteY6" fmla="*/ 0 h 100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314" h="1000132">
                  <a:moveTo>
                    <a:pt x="0" y="0"/>
                  </a:moveTo>
                  <a:lnTo>
                    <a:pt x="107157" y="0"/>
                  </a:lnTo>
                  <a:lnTo>
                    <a:pt x="214314" y="0"/>
                  </a:lnTo>
                  <a:lnTo>
                    <a:pt x="214314" y="0"/>
                  </a:lnTo>
                  <a:lnTo>
                    <a:pt x="214314" y="1000132"/>
                  </a:lnTo>
                  <a:lnTo>
                    <a:pt x="0" y="100013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1" name="Volný tvar 40"/>
            <p:cNvSpPr/>
            <p:nvPr/>
          </p:nvSpPr>
          <p:spPr>
            <a:xfrm flipV="1">
              <a:off x="4500562" y="3857627"/>
              <a:ext cx="2143140" cy="200113"/>
            </a:xfrm>
            <a:custGeom>
              <a:avLst/>
              <a:gdLst>
                <a:gd name="connsiteX0" fmla="*/ 0 w 214314"/>
                <a:gd name="connsiteY0" fmla="*/ 0 h 1000132"/>
                <a:gd name="connsiteX1" fmla="*/ 107157 w 214314"/>
                <a:gd name="connsiteY1" fmla="*/ 0 h 1000132"/>
                <a:gd name="connsiteX2" fmla="*/ 214314 w 214314"/>
                <a:gd name="connsiteY2" fmla="*/ 0 h 1000132"/>
                <a:gd name="connsiteX3" fmla="*/ 214314 w 214314"/>
                <a:gd name="connsiteY3" fmla="*/ 0 h 1000132"/>
                <a:gd name="connsiteX4" fmla="*/ 214314 w 214314"/>
                <a:gd name="connsiteY4" fmla="*/ 1000132 h 1000132"/>
                <a:gd name="connsiteX5" fmla="*/ 0 w 214314"/>
                <a:gd name="connsiteY5" fmla="*/ 1000132 h 1000132"/>
                <a:gd name="connsiteX6" fmla="*/ 0 w 214314"/>
                <a:gd name="connsiteY6" fmla="*/ 0 h 100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314" h="1000132">
                  <a:moveTo>
                    <a:pt x="0" y="0"/>
                  </a:moveTo>
                  <a:lnTo>
                    <a:pt x="107157" y="0"/>
                  </a:lnTo>
                  <a:lnTo>
                    <a:pt x="214314" y="0"/>
                  </a:lnTo>
                  <a:lnTo>
                    <a:pt x="214314" y="0"/>
                  </a:lnTo>
                  <a:lnTo>
                    <a:pt x="214314" y="1000132"/>
                  </a:lnTo>
                  <a:lnTo>
                    <a:pt x="0" y="100013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2" name="Šipka nahoru 41"/>
            <p:cNvSpPr/>
            <p:nvPr/>
          </p:nvSpPr>
          <p:spPr>
            <a:xfrm>
              <a:off x="4500562" y="3500438"/>
              <a:ext cx="214314" cy="357190"/>
            </a:xfrm>
            <a:prstGeom prst="upArrow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/>
            </a:p>
          </p:txBody>
        </p:sp>
        <p:sp>
          <p:nvSpPr>
            <p:cNvPr id="43" name="Kruhová šipka 42"/>
            <p:cNvSpPr/>
            <p:nvPr/>
          </p:nvSpPr>
          <p:spPr>
            <a:xfrm rot="10179875" flipV="1">
              <a:off x="3565389" y="3663193"/>
              <a:ext cx="1092392" cy="822939"/>
            </a:xfrm>
            <a:prstGeom prst="circularArrow">
              <a:avLst/>
            </a:prstGeom>
            <a:grp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46" name="Šipka nahoru 45"/>
          <p:cNvSpPr/>
          <p:nvPr/>
        </p:nvSpPr>
        <p:spPr>
          <a:xfrm>
            <a:off x="2714625" y="4929188"/>
            <a:ext cx="214313" cy="357187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7" name="Šipka nahoru 46"/>
          <p:cNvSpPr/>
          <p:nvPr/>
        </p:nvSpPr>
        <p:spPr>
          <a:xfrm>
            <a:off x="3429000" y="4357688"/>
            <a:ext cx="214313" cy="357187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8" name="Šipka nahoru 47"/>
          <p:cNvSpPr/>
          <p:nvPr/>
        </p:nvSpPr>
        <p:spPr>
          <a:xfrm>
            <a:off x="4643438" y="3500438"/>
            <a:ext cx="214312" cy="571500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9" name="Šipka nahoru 48"/>
          <p:cNvSpPr/>
          <p:nvPr/>
        </p:nvSpPr>
        <p:spPr>
          <a:xfrm>
            <a:off x="3857625" y="2928938"/>
            <a:ext cx="214313" cy="357187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1" name="Šipka dolů 50"/>
          <p:cNvSpPr/>
          <p:nvPr/>
        </p:nvSpPr>
        <p:spPr>
          <a:xfrm rot="5400000">
            <a:off x="1893095" y="2536031"/>
            <a:ext cx="214312" cy="428625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2" name="TextovéPole 51"/>
          <p:cNvSpPr txBox="1"/>
          <p:nvPr/>
        </p:nvSpPr>
        <p:spPr>
          <a:xfrm>
            <a:off x="4714875" y="6143625"/>
            <a:ext cx="37322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>
                <a:solidFill>
                  <a:srgbClr val="C00000"/>
                </a:solidFill>
                <a:latin typeface="+mn-lt"/>
                <a:cs typeface="+mn-cs"/>
              </a:rPr>
              <a:t>Krev</a:t>
            </a:r>
            <a:r>
              <a:rPr lang="cs-CZ" sz="2400" dirty="0">
                <a:latin typeface="+mn-lt"/>
                <a:cs typeface="+mn-cs"/>
              </a:rPr>
              <a:t> + </a:t>
            </a:r>
            <a:r>
              <a:rPr lang="cs-CZ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kolagenní vlákna</a:t>
            </a:r>
          </a:p>
        </p:txBody>
      </p:sp>
      <p:sp>
        <p:nvSpPr>
          <p:cNvPr id="53" name="Šipka nahoru 52"/>
          <p:cNvSpPr/>
          <p:nvPr/>
        </p:nvSpPr>
        <p:spPr>
          <a:xfrm>
            <a:off x="1928813" y="5572125"/>
            <a:ext cx="357187" cy="642938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4" name="Šipka dolů 43"/>
          <p:cNvSpPr/>
          <p:nvPr/>
        </p:nvSpPr>
        <p:spPr>
          <a:xfrm rot="5400000">
            <a:off x="4224337" y="6062663"/>
            <a:ext cx="276225" cy="723900"/>
          </a:xfrm>
          <a:prstGeom prst="downArrow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5" name="TextovéPole 44"/>
          <p:cNvSpPr txBox="1">
            <a:spLocks noChangeArrowheads="1"/>
          </p:cNvSpPr>
          <p:nvPr/>
        </p:nvSpPr>
        <p:spPr bwMode="auto">
          <a:xfrm>
            <a:off x="785813" y="621506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>
                <a:latin typeface="Century Gothic" pitchFamily="34" charset="0"/>
              </a:rPr>
              <a:t>Kininogen, Kalikrein</a:t>
            </a:r>
          </a:p>
        </p:txBody>
      </p:sp>
      <p:sp>
        <p:nvSpPr>
          <p:cNvPr id="50" name="Šipka nahoru 49"/>
          <p:cNvSpPr/>
          <p:nvPr/>
        </p:nvSpPr>
        <p:spPr>
          <a:xfrm>
            <a:off x="7715250" y="4143375"/>
            <a:ext cx="214313" cy="642938"/>
          </a:xfrm>
          <a:prstGeom prst="up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 animBg="1"/>
      <p:bldP spid="17" grpId="0"/>
      <p:bldP spid="18" grpId="0"/>
      <p:bldP spid="19" grpId="0" animBg="1"/>
      <p:bldP spid="20" grpId="0"/>
      <p:bldP spid="21" grpId="0" animBg="1"/>
      <p:bldP spid="22" grpId="0"/>
      <p:bldP spid="23" grpId="0"/>
      <p:bldP spid="24" grpId="0" animBg="1"/>
      <p:bldP spid="26" grpId="0"/>
      <p:bldP spid="27" grpId="0"/>
      <p:bldP spid="28" grpId="0" animBg="1"/>
      <p:bldP spid="29" grpId="0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46" grpId="0" animBg="1"/>
      <p:bldP spid="47" grpId="0" animBg="1"/>
      <p:bldP spid="48" grpId="0" animBg="1"/>
      <p:bldP spid="49" grpId="0" animBg="1"/>
      <p:bldP spid="51" grpId="0" animBg="1"/>
      <p:bldP spid="52" grpId="0"/>
      <p:bldP spid="53" grpId="0" animBg="1"/>
      <p:bldP spid="44" grpId="0" animBg="1"/>
      <p:bldP spid="45" grpId="0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Protisrážlivé mechanismy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Brání srážení krve uvnitř cév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Pokud sraženina vznikne, odbourají ji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fyziollfup.upol.cz/castwiki2/wp-content/uploads/2011/10/Hepari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642918"/>
            <a:ext cx="7950340" cy="4357718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4857752" y="528638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     </a:t>
            </a:r>
            <a:r>
              <a:rPr lang="cs-CZ" sz="1600" dirty="0" smtClean="0"/>
              <a:t>Obr. 3</a:t>
            </a:r>
            <a:endParaRPr lang="cs-CZ" sz="1600" dirty="0"/>
          </a:p>
        </p:txBody>
      </p:sp>
      <p:pic>
        <p:nvPicPr>
          <p:cNvPr id="5" name="Picture 2" descr="http://www.hypro.cz/images/hem_fig_1_cz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620688"/>
            <a:ext cx="6429420" cy="558777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://www.remedia.cz/Images/Articles/Main/vtextu2006110912360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500042"/>
            <a:ext cx="7372546" cy="500066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243E0F6-582D-4E60-8ADE-BA8864D0CA10}"/>
</file>

<file path=customXml/itemProps2.xml><?xml version="1.0" encoding="utf-8"?>
<ds:datastoreItem xmlns:ds="http://schemas.openxmlformats.org/officeDocument/2006/customXml" ds:itemID="{0A685D22-180F-4241-A7AF-4BBFF705531F}"/>
</file>

<file path=customXml/itemProps3.xml><?xml version="1.0" encoding="utf-8"?>
<ds:datastoreItem xmlns:ds="http://schemas.openxmlformats.org/officeDocument/2006/customXml" ds:itemID="{66E82FFE-CCC2-4199-A831-F099264406D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</TotalTime>
  <Words>373</Words>
  <Application>Microsoft Office PowerPoint</Application>
  <PresentationFormat>Předvádění na obrazovce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Co je hemostáza</vt:lpstr>
      <vt:lpstr>Snímek 3</vt:lpstr>
      <vt:lpstr>Tvorba FIBRINU</vt:lpstr>
      <vt:lpstr>Tvorba FIBRINU</vt:lpstr>
      <vt:lpstr>Protisrážlivé mechanismy</vt:lpstr>
      <vt:lpstr>Snímek 7</vt:lpstr>
      <vt:lpstr>Snímek 8</vt:lpstr>
      <vt:lpstr>Snímek 9</vt:lpstr>
      <vt:lpstr>  Obr. 5 </vt:lpstr>
      <vt:lpstr>Zdroje:</vt:lpstr>
      <vt:lpstr>Zdroje obrázků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Artur</dc:creator>
  <cp:lastModifiedBy>Chalupna</cp:lastModifiedBy>
  <cp:revision>18</cp:revision>
  <dcterms:created xsi:type="dcterms:W3CDTF">2009-11-20T21:40:20Z</dcterms:created>
  <dcterms:modified xsi:type="dcterms:W3CDTF">2013-04-18T17:38:46Z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