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4" r:id="rId3"/>
    <p:sldId id="265" r:id="rId4"/>
    <p:sldId id="269" r:id="rId5"/>
    <p:sldId id="270" r:id="rId6"/>
    <p:sldId id="271" r:id="rId7"/>
    <p:sldId id="274" r:id="rId8"/>
    <p:sldId id="273" r:id="rId9"/>
    <p:sldId id="275" r:id="rId10"/>
    <p:sldId id="277" r:id="rId11"/>
    <p:sldId id="278" r:id="rId12"/>
    <p:sldId id="268" r:id="rId13"/>
    <p:sldId id="267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CD8F8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502696-C61B-4512-AA9F-5A2BF7389369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8A7F83-503D-47B7-B212-0D1E1ABE14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BE2AC-BD28-44B5-8026-172B7311B9F7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CC51-9CBA-4FB3-8FA3-14E04621B988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5487-C93C-4A09-A74C-6916CC2FDD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2D00-D1C4-4496-A26D-35DF1FB433C9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0832-F1D7-4F65-BF40-AFE6B60242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5852-F4A8-451E-B876-53CB8F61B895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FF23-211A-49B7-A00C-F4AA85B2A8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A7BF-C776-4EAB-B06B-266442F7C27C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3A40-2BD3-429D-826E-6C73041699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6B645-1B93-42FD-9E1A-B18E2C5FC612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F5C0-9E31-4B02-A3C7-D34FB5EC3C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371A-93FA-4FBE-9703-B3AB132E99F8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259B-9782-43DE-B3EE-732DF72551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0F456-D774-4AFE-9B0A-0AD3760934FA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7CA0-6ECB-495A-AD7B-FCE3A5EF1D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34BB-4F48-4C82-878E-B6A2DCCBD62F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8A20-31B9-46A4-BEC2-307EC43888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4E90-81E2-4E88-A84C-B616518D5DFA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D0EB-1CE8-4134-A2F5-2DFFEA1EE1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7B5A-E741-41E9-831B-00AEA85F67D8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C94D-7D6E-4DBB-839B-C33310CF10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593C-9B88-4E67-8EE3-73B142C20991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592C-23B9-4EFC-8CFA-8EB310597E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A00A1-E0A8-4DD1-B836-4F20CF64AD70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DA62D-D6B1-4282-8163-88E8C9D2E7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lepion.cz/anews/2011-12-06-675-1/laserova-frenulektomie" TargetMode="External"/><Relationship Id="rId2" Type="http://schemas.openxmlformats.org/officeDocument/2006/relationships/hyperlink" Target="http://commons.wikimedia.org/wiki/File:Frenulum_linguae02.jpg?uselang=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chod.interdent.cz/skusove-sablony-stredni-ruzove-100-ks-600567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051" name="Zástupný symbol pro obsah 5"/>
          <p:cNvSpPr>
            <a:spLocks noGrp="1"/>
          </p:cNvSpPr>
          <p:nvPr>
            <p:ph idx="1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dirty="0" smtClean="0"/>
              <a:t>Název školy: </a:t>
            </a:r>
            <a:r>
              <a:rPr lang="cs-CZ" sz="1800" dirty="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dirty="0" smtClean="0"/>
              <a:t>Číslo projektu: CZ.1.07/1.5.00/34.0953 </a:t>
            </a:r>
          </a:p>
          <a:p>
            <a:pPr eaLnBrk="1" hangingPunct="1"/>
            <a:r>
              <a:rPr lang="cs-CZ" sz="2400" dirty="0" smtClean="0"/>
              <a:t>Vzdělávací materiál: II. třída – sedlová náhrada</a:t>
            </a:r>
            <a:endParaRPr lang="cs-CZ" sz="20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z="1800" dirty="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dirty="0" smtClean="0"/>
              <a:t>Název materiálu: </a:t>
            </a:r>
            <a:r>
              <a:rPr lang="cs-CZ" sz="1800" dirty="0" smtClean="0"/>
              <a:t>VY_32_INOVACE_ZSP.4.05</a:t>
            </a:r>
          </a:p>
          <a:p>
            <a:pPr eaLnBrk="1" hangingPunct="1"/>
            <a:r>
              <a:rPr lang="cs-CZ" sz="2400" dirty="0" smtClean="0"/>
              <a:t>Datum tvorby: 3. 11. 2013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Vyučovací předmět, ročník, obor: ZSP, 4. ročník, Asistent zubního technika</a:t>
            </a:r>
          </a:p>
          <a:p>
            <a:pPr eaLnBrk="1" hangingPunct="1"/>
            <a:r>
              <a:rPr lang="cs-CZ" sz="2400" dirty="0" smtClean="0"/>
              <a:t>Autor: </a:t>
            </a:r>
            <a:r>
              <a:rPr lang="cs-CZ" sz="1800" dirty="0" smtClean="0"/>
              <a:t>Mgr. Martina Nová</a:t>
            </a:r>
          </a:p>
          <a:p>
            <a:pPr eaLnBrk="1" hangingPunct="1"/>
            <a:r>
              <a:rPr lang="cs-CZ" sz="2400" dirty="0" smtClean="0"/>
              <a:t>Anotace:</a:t>
            </a:r>
            <a:r>
              <a:rPr lang="cs-CZ" sz="1600" dirty="0" smtClean="0"/>
              <a:t> </a:t>
            </a:r>
            <a:r>
              <a:rPr lang="cs-CZ" sz="1400" dirty="0" smtClean="0">
                <a:latin typeface="Times New Roman" pitchFamily="18" charset="0"/>
              </a:rPr>
              <a:t>Vzdělávací materiál využívá ICT při výuce a tím inovuje výuku praktického vyučování, zároveň motivuje a aktivuje žáky. Seznamuje  se </a:t>
            </a:r>
            <a:r>
              <a:rPr lang="cs-CZ" sz="1400" smtClean="0">
                <a:latin typeface="Times New Roman" pitchFamily="18" charset="0"/>
              </a:rPr>
              <a:t>sedlovou </a:t>
            </a:r>
            <a:r>
              <a:rPr lang="cs-CZ" sz="1400" smtClean="0">
                <a:latin typeface="Times New Roman" pitchFamily="18" charset="0"/>
              </a:rPr>
              <a:t>náhradou a s </a:t>
            </a:r>
            <a:r>
              <a:rPr lang="cs-CZ" sz="1400" dirty="0" smtClean="0">
                <a:latin typeface="Times New Roman" pitchFamily="18" charset="0"/>
              </a:rPr>
              <a:t>pomocnými úkony spojenými se zhotovením náhrady.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277813"/>
            <a:ext cx="7489825" cy="1566862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Skusová šablona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1557338"/>
            <a:ext cx="8507413" cy="504031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mtClean="0">
                <a:latin typeface="Times New Roman" pitchFamily="18" charset="0"/>
              </a:rPr>
              <a:t>   </a:t>
            </a:r>
            <a:r>
              <a:rPr lang="cs-CZ" i="1" u="sng" smtClean="0">
                <a:latin typeface="Times New Roman" pitchFamily="18" charset="0"/>
              </a:rPr>
              <a:t>Skusová šablona</a:t>
            </a:r>
            <a:r>
              <a:rPr lang="cs-CZ" smtClean="0">
                <a:latin typeface="Times New Roman" pitchFamily="18" charset="0"/>
              </a:rPr>
              <a:t> – individuální protetická pomůcka sloužící k rekonstrukci mezičelistních vztahů u bezzubých nebo málo ozubených čelistí po ztrátě opěrných zón a k následnému správnému prostorovému umístění sádrových modelů do artikulačních přístrojů při výrobě zubní náhrady. Pomocí skusové šablony se vyhledává jak vertikální vztah pohyblivé dolní čelisti k horní čelisti, tj. výška skusu, tak i horizontální vztah. Skusová šablona se skládá z </a:t>
            </a:r>
            <a:r>
              <a:rPr lang="cs-CZ" b="1" smtClean="0">
                <a:latin typeface="Times New Roman" pitchFamily="18" charset="0"/>
              </a:rPr>
              <a:t>bazální desky</a:t>
            </a:r>
            <a:r>
              <a:rPr lang="cs-CZ" smtClean="0">
                <a:latin typeface="Times New Roman" pitchFamily="18" charset="0"/>
              </a:rPr>
              <a:t> a z voskových </a:t>
            </a:r>
            <a:r>
              <a:rPr lang="cs-CZ" b="1" smtClean="0">
                <a:latin typeface="Times New Roman" pitchFamily="18" charset="0"/>
              </a:rPr>
              <a:t>nákusných valů</a:t>
            </a:r>
            <a:r>
              <a:rPr lang="cs-CZ" smtClean="0">
                <a:latin typeface="Times New Roman" pitchFamily="18" charset="0"/>
              </a:rPr>
              <a:t>.</a:t>
            </a:r>
            <a:r>
              <a:rPr lang="cs-CZ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  <a:latin typeface="Arial" charset="0"/>
              </a:rPr>
              <a:t>Rozsah skusové šablony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i="1" dirty="0" smtClean="0">
                <a:solidFill>
                  <a:srgbClr val="FF3300"/>
                </a:solidFill>
                <a:latin typeface="Arial" charset="0"/>
              </a:rPr>
              <a:t>Baze</a:t>
            </a:r>
            <a:r>
              <a:rPr lang="cs-CZ" dirty="0" smtClean="0">
                <a:latin typeface="Arial" charset="0"/>
              </a:rPr>
              <a:t> - rozsah - stejný jako u budoucí náhrady.</a:t>
            </a:r>
          </a:p>
          <a:p>
            <a:pPr>
              <a:buFont typeface="Arial" charset="0"/>
              <a:buNone/>
            </a:pPr>
            <a:r>
              <a:rPr lang="cs-CZ" i="1" dirty="0" err="1" smtClean="0">
                <a:solidFill>
                  <a:srgbClr val="FF3300"/>
                </a:solidFill>
                <a:latin typeface="Arial" charset="0"/>
              </a:rPr>
              <a:t>Nákusné</a:t>
            </a:r>
            <a:r>
              <a:rPr lang="cs-CZ" i="1" dirty="0" smtClean="0">
                <a:solidFill>
                  <a:srgbClr val="FF3300"/>
                </a:solidFill>
                <a:latin typeface="Arial" charset="0"/>
              </a:rPr>
              <a:t> valy</a:t>
            </a:r>
            <a:r>
              <a:rPr lang="cs-CZ" dirty="0" smtClean="0">
                <a:latin typeface="Arial" charset="0"/>
              </a:rPr>
              <a:t> - jsou umístěny na střed alveolu, </a:t>
            </a:r>
          </a:p>
          <a:p>
            <a:pPr>
              <a:buFont typeface="Arial" charset="0"/>
              <a:buNone/>
            </a:pPr>
            <a:r>
              <a:rPr lang="cs-CZ" u="sng" dirty="0" smtClean="0">
                <a:latin typeface="Arial" charset="0"/>
              </a:rPr>
              <a:t>výška</a:t>
            </a:r>
            <a:r>
              <a:rPr lang="cs-CZ" dirty="0" smtClean="0">
                <a:latin typeface="Arial" charset="0"/>
              </a:rPr>
              <a:t> valu je 1-2 mm nad zbylé zuby, </a:t>
            </a:r>
          </a:p>
          <a:p>
            <a:pPr>
              <a:buFont typeface="Arial" charset="0"/>
              <a:buNone/>
            </a:pPr>
            <a:r>
              <a:rPr lang="cs-CZ" u="sng" dirty="0" smtClean="0">
                <a:latin typeface="Arial" charset="0"/>
              </a:rPr>
              <a:t>šířka</a:t>
            </a:r>
            <a:r>
              <a:rPr lang="cs-CZ" dirty="0" smtClean="0">
                <a:latin typeface="Arial" charset="0"/>
              </a:rPr>
              <a:t> valu je ve frontálním úseku 4-6 mm,</a:t>
            </a:r>
          </a:p>
          <a:p>
            <a:pPr>
              <a:buFont typeface="Arial" charset="0"/>
              <a:buNone/>
            </a:pPr>
            <a:r>
              <a:rPr lang="cs-CZ" dirty="0" smtClean="0">
                <a:latin typeface="Arial" charset="0"/>
              </a:rPr>
              <a:t>laterálním úseku  8-10 mm,</a:t>
            </a:r>
          </a:p>
          <a:p>
            <a:pPr>
              <a:buFont typeface="Arial" charset="0"/>
              <a:buNone/>
            </a:pPr>
            <a:r>
              <a:rPr lang="cs-CZ" dirty="0" smtClean="0">
                <a:latin typeface="Arial" charset="0"/>
              </a:rPr>
              <a:t>voskový val končí v oblasti prvního moláru.</a:t>
            </a:r>
          </a:p>
        </p:txBody>
      </p:sp>
      <p:pic>
        <p:nvPicPr>
          <p:cNvPr id="34820" name="Picture 4" descr="bez náz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229225"/>
            <a:ext cx="1655762" cy="1323975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1188" y="5578475"/>
            <a:ext cx="108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/>
              <a:t>Obr. 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Zástupný symbol pro obsah 3" descr="P1060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16113"/>
            <a:ext cx="6607175" cy="4389437"/>
          </a:xfrm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692150"/>
            <a:ext cx="26638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652963"/>
            <a:ext cx="23749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971550" y="198913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/>
              <a:t>Obr. 14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659563" y="620713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solidFill>
                  <a:schemeClr val="bg1"/>
                </a:solidFill>
              </a:rPr>
              <a:t>Obr.15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877050" y="4570413"/>
            <a:ext cx="1366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/>
              <a:t>Obr. 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Zdroje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400" smtClean="0">
                <a:latin typeface="Times New Roman" pitchFamily="18" charset="0"/>
              </a:rPr>
              <a:t>Obr. 1,2,3,4,5,6, 7,8,9,10,14,15,16: Fotografie zhotovila, není-li uvedeno jinak, Mgr. Hana Chalupná.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Times New Roman" pitchFamily="18" charset="0"/>
              </a:rPr>
              <a:t>Obr. 11: KLAUS D. P. Wikimedia [online]. [cit. 03-11-2013]. Dostupné pod licencí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Times New Roman" pitchFamily="18" charset="0"/>
              </a:rPr>
              <a:t>Creative Commons z www:&lt;</a:t>
            </a:r>
            <a:r>
              <a:rPr lang="cs-CZ" sz="1400" smtClean="0">
                <a:latin typeface="Times New Roman" pitchFamily="18" charset="0"/>
                <a:hlinkClick r:id="rId2"/>
              </a:rPr>
              <a:t>http://commons.wikimedia.org/wiki/File:Frenulum_linguae02.jpg?uselang=cs</a:t>
            </a:r>
            <a:r>
              <a:rPr lang="cs-CZ" sz="1400" smtClean="0">
                <a:latin typeface="Times New Roman" pitchFamily="18" charset="0"/>
              </a:rPr>
              <a:t> &gt;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Times New Roman" pitchFamily="18" charset="0"/>
              </a:rPr>
              <a:t>Obr. 12: Asklepion, laserová frenulektomie [online]. ©2011. [cit. 03-11-2013]. Dostupné z 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Times New Roman" pitchFamily="18" charset="0"/>
              </a:rPr>
              <a:t>www:&lt;</a:t>
            </a:r>
            <a:r>
              <a:rPr lang="cs-CZ" sz="1400" smtClean="0">
                <a:latin typeface="Times New Roman" pitchFamily="18" charset="0"/>
                <a:hlinkClick r:id="rId3"/>
              </a:rPr>
              <a:t>http://www.asklepion.cz/anews/2011-12-06-675-1/laserova-frenulektomie</a:t>
            </a:r>
            <a:r>
              <a:rPr lang="cs-CZ" sz="1400" smtClean="0">
                <a:latin typeface="Times New Roman" pitchFamily="18" charset="0"/>
              </a:rPr>
              <a:t>&gt; autor neuveden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Times New Roman" pitchFamily="18" charset="0"/>
              </a:rPr>
              <a:t>Obr. 13. : Nákusné valy, Interdent [online]. [cit. 03-11-2013]. Dostupné z 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Times New Roman" pitchFamily="18" charset="0"/>
              </a:rPr>
              <a:t>www:&lt; </a:t>
            </a:r>
            <a:r>
              <a:rPr lang="cs-CZ" sz="1400" smtClean="0">
                <a:latin typeface="Arial" charset="0"/>
                <a:hlinkClick r:id="rId4"/>
              </a:rPr>
              <a:t>http://obchod.interdent.cz/skusove-sablony-stredni-ruzove-100-ks-6005673</a:t>
            </a:r>
            <a:r>
              <a:rPr lang="cs-CZ" sz="1400" smtClean="0">
                <a:latin typeface="Times New Roman" pitchFamily="18" charset="0"/>
              </a:rPr>
              <a:t>&gt; autor neuveden</a:t>
            </a:r>
          </a:p>
          <a:p>
            <a:pPr>
              <a:buFont typeface="Arial" charset="0"/>
              <a:buNone/>
            </a:pPr>
            <a:endParaRPr lang="cs-CZ" sz="140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z="1600" smtClean="0"/>
          </a:p>
          <a:p>
            <a:pPr>
              <a:buFont typeface="Arial" charset="0"/>
              <a:buNone/>
            </a:pPr>
            <a:r>
              <a:rPr lang="cs-CZ" sz="1600" smtClean="0"/>
              <a:t>Zdroj textu:</a:t>
            </a:r>
          </a:p>
          <a:p>
            <a:pPr>
              <a:buFont typeface="Arial" charset="0"/>
              <a:buNone/>
            </a:pPr>
            <a:r>
              <a:rPr lang="cs-CZ" sz="1600" smtClean="0"/>
              <a:t>DOSTÁLOVÁ, T. </a:t>
            </a:r>
            <a:r>
              <a:rPr lang="cs-CZ" sz="1600" i="1" smtClean="0"/>
              <a:t>Fixní a snímatelná protetika</a:t>
            </a:r>
            <a:r>
              <a:rPr lang="cs-CZ" sz="1600" smtClean="0"/>
              <a:t>. 1. vyd. Praha: Grada, 2004. ISBN 80-247-0655-5</a:t>
            </a:r>
          </a:p>
          <a:p>
            <a:pPr>
              <a:buFont typeface="Arial" charset="0"/>
              <a:buNone/>
            </a:pPr>
            <a:endParaRPr lang="cs-CZ" sz="16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accent6"/>
                </a:solidFill>
                <a:latin typeface="Arial" charset="0"/>
              </a:rPr>
              <a:t>II. třída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371600" y="3886200"/>
            <a:ext cx="6400800" cy="1198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6000" b="1" smtClean="0">
                <a:solidFill>
                  <a:srgbClr val="E46C0A"/>
                </a:solidFill>
                <a:latin typeface="Arial" charset="0"/>
              </a:rPr>
              <a:t>S</a:t>
            </a:r>
            <a:r>
              <a:rPr lang="cs-CZ" sz="6000" b="1" smtClean="0">
                <a:solidFill>
                  <a:srgbClr val="E46C0A"/>
                </a:solidFill>
              </a:rPr>
              <a:t>edlová náhrada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6"/>
                </a:solidFill>
              </a:rPr>
              <a:t>Sedlová náhrada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893175" cy="5068888"/>
          </a:xfrm>
        </p:spPr>
        <p:txBody>
          <a:bodyPr/>
          <a:lstStyle/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Zuby mají dobrý biologický faktor.</a:t>
            </a:r>
          </a:p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Přenos ŽT dentomukózní.</a:t>
            </a:r>
          </a:p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Tlak se přenáší přes zuby na sliznici, periost a alveolární kost.</a:t>
            </a:r>
          </a:p>
          <a:p>
            <a:endParaRPr lang="cs-CZ" smtClean="0"/>
          </a:p>
        </p:txBody>
      </p:sp>
      <p:pic>
        <p:nvPicPr>
          <p:cNvPr id="4101" name="Zástupný symbol pro obsah 3" descr="P10600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149725"/>
            <a:ext cx="3673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SC_2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437063"/>
            <a:ext cx="1979613" cy="1822450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508500"/>
            <a:ext cx="23749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11188" y="4005263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/>
              <a:t>Obr. 1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51275" y="3594100"/>
            <a:ext cx="792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/>
              <a:t>Obr. 2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164388" y="4138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/>
              <a:t>Obr.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6"/>
                </a:solidFill>
              </a:rPr>
              <a:t>Indikace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   Nahrazují rozsáhlé mezery nebo zkrácený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   zubní oblouk jednostranně nebo oboustranně,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- zhotovují se tam, kde nelze zhotovit fixní můstek,</a:t>
            </a:r>
          </a:p>
          <a:p>
            <a:pPr algn="just" eaLnBrk="1" hangingPunct="1">
              <a:buFontTx/>
              <a:buChar char="-"/>
            </a:pP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nevýhodou je delší doba návyku na náhradu </a:t>
            </a:r>
          </a:p>
          <a:p>
            <a:pPr algn="just" eaLnBrk="1" hangingPunct="1">
              <a:buFont typeface="Arial" charset="0"/>
              <a:buNone/>
            </a:pP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    a při opakovaném sundávání a nandávání se otírají plošky zbývajících zubů.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6"/>
                </a:solidFill>
              </a:rPr>
              <a:t>Zubní ordinace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Vyšetření pacienta: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- preparace kavit na okluzních ploškách zubů pro opěrné trny,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- otisky alginátovou otiskovací hmotou,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výběr barvy zubů.</a:t>
            </a:r>
          </a:p>
          <a:p>
            <a:endParaRPr lang="cs-CZ" smtClean="0"/>
          </a:p>
        </p:txBody>
      </p:sp>
      <p:pic>
        <p:nvPicPr>
          <p:cNvPr id="6148" name="Picture 2" descr="C:\Users\Chalupna\Desktop\180px-Konfektionierter_Abdruckloeffel_bezahnt_Unterkiefer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652963"/>
            <a:ext cx="23749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chalupna 043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>
          <a:xfrm>
            <a:off x="1569840" y="4588619"/>
            <a:ext cx="2664295" cy="190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35013" y="4940300"/>
            <a:ext cx="676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400"/>
          </a:p>
          <a:p>
            <a:r>
              <a:rPr lang="cs-CZ" sz="1400"/>
              <a:t>Obr. 4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43438" y="5299075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Obr.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6"/>
                </a:solidFill>
              </a:rPr>
              <a:t>Laboratorní fáze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b="1" i="1" smtClean="0">
                <a:latin typeface="Arial" charset="0"/>
              </a:rPr>
              <a:t>            </a:t>
            </a:r>
            <a:r>
              <a:rPr lang="cs-CZ" i="1" u="sng" smtClean="0">
                <a:latin typeface="Arial" charset="0"/>
              </a:rPr>
              <a:t>I</a:t>
            </a:r>
            <a:r>
              <a:rPr lang="cs-CZ" i="1" u="sng" smtClean="0"/>
              <a:t>ndividuální otiskovací lžíce</a:t>
            </a:r>
          </a:p>
          <a:p>
            <a:pPr>
              <a:buFont typeface="Arial" charset="0"/>
              <a:buNone/>
            </a:pPr>
            <a:endParaRPr lang="cs-CZ" i="1" u="sng" smtClean="0"/>
          </a:p>
          <a:p>
            <a:pPr>
              <a:buFont typeface="Arial" charset="0"/>
              <a:buNone/>
            </a:pPr>
            <a:r>
              <a:rPr lang="cs-CZ" i="1" smtClean="0"/>
              <a:t>Okraj lžičky leží, při svalové konfiguraci,2 mm </a:t>
            </a:r>
          </a:p>
          <a:p>
            <a:pPr>
              <a:buFont typeface="Arial" charset="0"/>
              <a:buNone/>
            </a:pPr>
            <a:r>
              <a:rPr lang="cs-CZ" i="1" smtClean="0"/>
              <a:t>od spodiny vestibula.</a:t>
            </a:r>
          </a:p>
          <a:p>
            <a:pPr>
              <a:buFont typeface="Arial" charset="0"/>
              <a:buNone/>
            </a:pPr>
            <a:r>
              <a:rPr lang="cs-CZ" i="1" smtClean="0"/>
              <a:t>Musí se vyhýbat všem </a:t>
            </a:r>
          </a:p>
          <a:p>
            <a:pPr>
              <a:buFont typeface="Arial" charset="0"/>
              <a:buNone/>
            </a:pPr>
            <a:r>
              <a:rPr lang="cs-CZ" i="1" smtClean="0"/>
              <a:t>úponům a uzdičkám.</a:t>
            </a:r>
          </a:p>
          <a:p>
            <a:pPr>
              <a:buFont typeface="Arial" charset="0"/>
              <a:buNone/>
            </a:pPr>
            <a:r>
              <a:rPr lang="cs-CZ" i="1" smtClean="0"/>
              <a:t>Lžička je vždy perforovaná, pro </a:t>
            </a:r>
          </a:p>
          <a:p>
            <a:pPr>
              <a:buFont typeface="Arial" charset="0"/>
              <a:buNone/>
            </a:pPr>
            <a:r>
              <a:rPr lang="cs-CZ" i="1" smtClean="0"/>
              <a:t>lepší retenci otiskovací hmoty.</a:t>
            </a:r>
          </a:p>
        </p:txBody>
      </p:sp>
      <p:pic>
        <p:nvPicPr>
          <p:cNvPr id="4" name="Picture 3" descr="G:\2010-10-12 hana Chalupná\hana Chalupná 04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5868144" y="3429000"/>
            <a:ext cx="2808312" cy="2339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767263" y="4148138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Obr. 6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659563" y="5229225"/>
            <a:ext cx="485775" cy="1152525"/>
          </a:xfrm>
          <a:prstGeom prst="upArrow">
            <a:avLst>
              <a:gd name="adj1" fmla="val 50000"/>
              <a:gd name="adj2" fmla="val 593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  <a:latin typeface="Arial" charset="0"/>
              </a:rPr>
              <a:t>Laboratorní fáze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dirty="0" smtClean="0">
                <a:latin typeface="Arial" charset="0"/>
              </a:rPr>
              <a:t>    </a:t>
            </a:r>
            <a:r>
              <a:rPr lang="cs-CZ" i="1" u="sng" dirty="0" smtClean="0">
                <a:latin typeface="Arial" charset="0"/>
              </a:rPr>
              <a:t>Zhotovení individuální otiskovací lžíce.</a:t>
            </a:r>
          </a:p>
          <a:p>
            <a:pPr>
              <a:buFont typeface="Arial" charset="0"/>
              <a:buNone/>
            </a:pPr>
            <a:r>
              <a:rPr lang="cs-CZ" sz="2800" dirty="0" smtClean="0">
                <a:latin typeface="Arial" charset="0"/>
              </a:rPr>
              <a:t>1. Vyblokovat všechny </a:t>
            </a:r>
            <a:r>
              <a:rPr lang="cs-CZ" sz="2800" dirty="0" err="1" smtClean="0">
                <a:latin typeface="Arial" charset="0"/>
              </a:rPr>
              <a:t>podsekřivé</a:t>
            </a:r>
            <a:r>
              <a:rPr lang="cs-CZ" sz="2800" dirty="0" smtClean="0">
                <a:latin typeface="Arial" charset="0"/>
              </a:rPr>
              <a:t> prostory.</a:t>
            </a:r>
          </a:p>
          <a:p>
            <a:pPr>
              <a:buFont typeface="Arial" charset="0"/>
              <a:buNone/>
            </a:pPr>
            <a:r>
              <a:rPr lang="cs-CZ" sz="2800" dirty="0" smtClean="0">
                <a:latin typeface="Arial" charset="0"/>
              </a:rPr>
              <a:t>2. Překrýt ozubené části chrupu a vytvořit z voskové destičky mezerník v celém rozsahu budoucí lžíce (prostor později vyplní rovnoměrná vrstva otiskovací hmoty).</a:t>
            </a:r>
          </a:p>
          <a:p>
            <a:pPr>
              <a:buFont typeface="Arial" charset="0"/>
              <a:buNone/>
            </a:pPr>
            <a:r>
              <a:rPr lang="cs-CZ" sz="2800" dirty="0" smtClean="0">
                <a:latin typeface="Arial" charset="0"/>
              </a:rPr>
              <a:t>3. Ve voskové destičce se vytvoří 4 výřezy, které slouží jako zarážky pro přesné centrování lžíce.</a:t>
            </a:r>
          </a:p>
        </p:txBody>
      </p:sp>
      <p:pic>
        <p:nvPicPr>
          <p:cNvPr id="30724" name="Picture 4" descr="100_1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300663"/>
            <a:ext cx="1727200" cy="1387475"/>
          </a:xfrm>
          <a:prstGeom prst="rect">
            <a:avLst/>
          </a:prstGeom>
          <a:noFill/>
        </p:spPr>
      </p:pic>
      <p:pic>
        <p:nvPicPr>
          <p:cNvPr id="30725" name="Picture 5" descr="100_1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5232400"/>
            <a:ext cx="1584325" cy="1477963"/>
          </a:xfrm>
          <a:prstGeom prst="rect">
            <a:avLst/>
          </a:prstGeom>
          <a:noFill/>
        </p:spPr>
      </p:pic>
      <p:pic>
        <p:nvPicPr>
          <p:cNvPr id="30726" name="Picture 6" descr="100_1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5259388"/>
            <a:ext cx="1800225" cy="1433512"/>
          </a:xfrm>
          <a:prstGeom prst="rect">
            <a:avLst/>
          </a:prstGeom>
          <a:noFill/>
        </p:spPr>
      </p:pic>
      <p:pic>
        <p:nvPicPr>
          <p:cNvPr id="30727" name="Picture 7" descr="DSC_27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300663"/>
            <a:ext cx="1727200" cy="1325562"/>
          </a:xfrm>
          <a:prstGeom prst="rect">
            <a:avLst/>
          </a:prstGeom>
          <a:noFill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92138" y="5275263"/>
            <a:ext cx="5349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/>
              <a:t>Obr. 7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411413" y="5300663"/>
            <a:ext cx="1154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/>
              <a:t>Obr. 8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427538" y="5300663"/>
            <a:ext cx="608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000"/>
              <a:t>Obr. 9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280150" y="5275263"/>
            <a:ext cx="604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/>
              <a:t>Obr. 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smtClean="0">
                <a:solidFill>
                  <a:srgbClr val="F79646"/>
                </a:solidFill>
              </a:rPr>
              <a:t>Laboratoř</a:t>
            </a:r>
            <a:endParaRPr lang="cs-CZ" b="1" smtClean="0">
              <a:solidFill>
                <a:srgbClr val="F79646"/>
              </a:solidFill>
              <a:latin typeface="Arial" charset="0"/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  </a:t>
            </a:r>
            <a:r>
              <a:rPr lang="cs-CZ" smtClean="0"/>
              <a:t> </a:t>
            </a:r>
            <a:r>
              <a:rPr lang="cs-CZ" i="1" u="sng" smtClean="0">
                <a:latin typeface="Arial" charset="0"/>
              </a:rPr>
              <a:t>Rozsah horní lžičky:</a:t>
            </a:r>
          </a:p>
          <a:p>
            <a:r>
              <a:rPr lang="cs-CZ" i="1" smtClean="0">
                <a:latin typeface="Arial" charset="0"/>
              </a:rPr>
              <a:t>retní úsek</a:t>
            </a:r>
            <a:r>
              <a:rPr lang="cs-CZ" smtClean="0">
                <a:latin typeface="Arial" charset="0"/>
              </a:rPr>
              <a:t> – vymezuje oblast mezi špičáky, zde je přítomno horní frenulum (uzdička).</a:t>
            </a:r>
          </a:p>
          <a:p>
            <a:r>
              <a:rPr lang="cs-CZ" i="1" smtClean="0">
                <a:latin typeface="Arial" charset="0"/>
              </a:rPr>
              <a:t>tvářový úsek</a:t>
            </a:r>
          </a:p>
          <a:p>
            <a:r>
              <a:rPr lang="cs-CZ" i="1" smtClean="0">
                <a:latin typeface="Arial" charset="0"/>
              </a:rPr>
              <a:t>alveolární úsek tuberu</a:t>
            </a:r>
          </a:p>
          <a:p>
            <a:r>
              <a:rPr lang="cs-CZ" i="1" smtClean="0">
                <a:latin typeface="Arial" charset="0"/>
              </a:rPr>
              <a:t>oblast zadní hráze</a:t>
            </a:r>
            <a:r>
              <a:rPr lang="cs-CZ" smtClean="0">
                <a:latin typeface="Arial" charset="0"/>
              </a:rPr>
              <a:t> – na přechodu tvrdého a měkkého patra mezi A a H linií.</a:t>
            </a:r>
            <a:r>
              <a:rPr lang="cs-CZ" smtClean="0"/>
              <a:t> </a:t>
            </a:r>
            <a:endParaRPr lang="cs-CZ" smtClean="0">
              <a:latin typeface="Arial" charset="0"/>
            </a:endParaRPr>
          </a:p>
          <a:p>
            <a:endParaRPr lang="cs-CZ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 </a:t>
            </a:r>
            <a:endParaRPr lang="cs-CZ" b="1" smtClean="0">
              <a:latin typeface="Arial" charset="0"/>
            </a:endParaRPr>
          </a:p>
        </p:txBody>
      </p:sp>
      <p:pic>
        <p:nvPicPr>
          <p:cNvPr id="9221" name="Picture 5" descr="1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88913"/>
            <a:ext cx="2006600" cy="1511300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11863" y="857250"/>
            <a:ext cx="792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/>
              <a:t>Obr. 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476250"/>
            <a:ext cx="8229600" cy="57213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cs-CZ" i="1" u="sng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i="1" u="sng" smtClean="0">
                <a:latin typeface="Arial" charset="0"/>
              </a:rPr>
              <a:t> Rozsah dolní lžičky:</a:t>
            </a:r>
            <a:endParaRPr lang="cs-CZ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retní úsek s přítomností dolního frenula,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úsek tvářový,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úsek masseterový,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sestupné rameno linquálního okraje,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horizontální část linguálního okraje,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střední podjazyková oblast.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b="1" smtClean="0">
                <a:solidFill>
                  <a:srgbClr val="FF0000"/>
                </a:solidFill>
                <a:latin typeface="Arial" charset="0"/>
              </a:rPr>
              <a:t>Ordinace</a:t>
            </a:r>
            <a:r>
              <a:rPr lang="cs-CZ" smtClean="0">
                <a:latin typeface="Arial" charset="0"/>
              </a:rPr>
              <a:t> – zhotovení otisku.</a:t>
            </a:r>
          </a:p>
          <a:p>
            <a:pPr>
              <a:lnSpc>
                <a:spcPct val="90000"/>
              </a:lnSpc>
            </a:pPr>
            <a:endParaRPr lang="cs-CZ" smtClean="0">
              <a:latin typeface="Arial" charset="0"/>
            </a:endParaRPr>
          </a:p>
        </p:txBody>
      </p:sp>
      <p:pic>
        <p:nvPicPr>
          <p:cNvPr id="31748" name="Picture 4" descr="785px-Frenulum_lingua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76250"/>
            <a:ext cx="2159000" cy="1651000"/>
          </a:xfrm>
          <a:prstGeom prst="rect">
            <a:avLst/>
          </a:prstGeom>
          <a:noFill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767263" y="763588"/>
            <a:ext cx="823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Obr.  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74AE5CF7-A3B8-41A8-BD27-0F630F8ED68F}"/>
</file>

<file path=customXml/itemProps2.xml><?xml version="1.0" encoding="utf-8"?>
<ds:datastoreItem xmlns:ds="http://schemas.openxmlformats.org/officeDocument/2006/customXml" ds:itemID="{AA11A7C1-CC3C-4082-A6C0-C9AA9747D6BD}"/>
</file>

<file path=customXml/itemProps3.xml><?xml version="1.0" encoding="utf-8"?>
<ds:datastoreItem xmlns:ds="http://schemas.openxmlformats.org/officeDocument/2006/customXml" ds:itemID="{4D132829-6F8A-4AC6-AB40-BB3FEF8F87F6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736</TotalTime>
  <Words>690</Words>
  <Application>Microsoft Office PowerPoint</Application>
  <PresentationFormat>Předvádění na obrazovce (4:3)</PresentationFormat>
  <Paragraphs>98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II. třída</vt:lpstr>
      <vt:lpstr>Sedlová náhrada</vt:lpstr>
      <vt:lpstr>Indikace</vt:lpstr>
      <vt:lpstr>Zubní ordinace</vt:lpstr>
      <vt:lpstr>Laboratorní fáze</vt:lpstr>
      <vt:lpstr>Laboratorní fáze</vt:lpstr>
      <vt:lpstr>Laboratoř</vt:lpstr>
      <vt:lpstr>Snímek 9</vt:lpstr>
      <vt:lpstr>Skusová šablona</vt:lpstr>
      <vt:lpstr>Rozsah skusové šablony</vt:lpstr>
      <vt:lpstr>Snímek 12</vt:lpstr>
      <vt:lpstr>Zdroje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Chalupna</cp:lastModifiedBy>
  <cp:revision>89</cp:revision>
  <dcterms:created xsi:type="dcterms:W3CDTF">2012-09-08T10:46:23Z</dcterms:created>
  <dcterms:modified xsi:type="dcterms:W3CDTF">2013-12-07T19:12:41Z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