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4" r:id="rId3"/>
    <p:sldId id="265" r:id="rId4"/>
    <p:sldId id="267" r:id="rId5"/>
    <p:sldId id="270" r:id="rId6"/>
    <p:sldId id="268" r:id="rId7"/>
    <p:sldId id="269" r:id="rId8"/>
    <p:sldId id="266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88C3C9-81C0-4346-8B05-BF9605C7B32D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B4661A-D213-4F4C-89A8-FDEC68B46C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89119-EBCB-45A3-A429-BE2FE7EEE482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992D8-E6D0-4530-B12D-D8D30E3E04A9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398A6-1590-42FB-BE86-A26624EFBB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82531-A8B6-46B7-ABBC-32D7E1DD24C3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EA805-334B-4A54-BA8E-F13A8D4EF6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C0AD7-A32E-4C62-974E-74B8B7CA9AFE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9902E-6BD2-4D55-BCF8-D7E6F9C30F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D68D3-3FAC-4C5E-B195-539FE4A312E5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B6F1-F0C8-48B1-897B-18C7104219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E0329-C496-4F35-AB90-E7CFB66D6F5A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25C64-4EA1-49CF-9D11-5C3F1EC6E3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3A98C-A56A-4278-A73C-044D64D11D38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D5529-8F8C-4421-BDCC-59993B769E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BA67B-E7F9-49B0-81FC-1D9FC9AA8A3C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C887D-0EAD-43CD-9853-B54BBE68EA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9016F-CE60-4CD0-BC3A-9E38B5AF4194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AC8C0-E273-4C66-8EAF-4A07DBFAB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07E7F-77A1-4160-BDA4-0EA8D8D8EAF7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4E819-0D91-46D5-A185-BDFE5B3164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EB1CF-F2F9-49A5-AD01-AC4933699027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B2AE2-4247-4674-BECD-1A71818BB9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DCC36-9303-4D52-A6ED-39D74C87C0BA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478B3-D1D0-4F61-9D69-4BEBF31BDB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80EF85-62B7-493D-9A6B-C5A76A65FDA5}" type="datetimeFigureOut">
              <a:rPr lang="cs-CZ"/>
              <a:pPr>
                <a:defRPr/>
              </a:pPr>
              <a:t>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7C95583-8668-4726-9333-75B59D611A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celysvet.cz/smajlici-ke-stazeni-smajlik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machan.cz/sluzby/osetreni-a-vysetreni-praktickym-lekarem/" TargetMode="External"/><Relationship Id="rId2" Type="http://schemas.openxmlformats.org/officeDocument/2006/relationships/hyperlink" Target="http://www.celysvet.cz/smajlici-ke-stazeni-smajli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arly.webgarden.cz/rubriky/homepage/foto-zuby/horni-castecna-snimateln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/>
          <a:lstStyle/>
          <a:p>
            <a:pPr eaLnBrk="1" hangingPunct="1"/>
            <a:r>
              <a:rPr lang="cs-CZ" sz="2400" smtClean="0"/>
              <a:t>Název školy: </a:t>
            </a:r>
            <a:r>
              <a:rPr lang="cs-CZ" sz="1800" smtClean="0"/>
              <a:t>Střední zdravotnická škola a vyšší odborná škola zdravotnická Karlovy Vary</a:t>
            </a:r>
          </a:p>
          <a:p>
            <a:pPr eaLnBrk="1" hangingPunct="1"/>
            <a:r>
              <a:rPr lang="cs-CZ" sz="1800" smtClean="0"/>
              <a:t>Číslo projektu: CZ.1.07/1.5.00/34.0953 </a:t>
            </a:r>
          </a:p>
          <a:p>
            <a:pPr eaLnBrk="1" hangingPunct="1"/>
            <a:r>
              <a:rPr lang="cs-CZ" sz="2400" smtClean="0"/>
              <a:t>Vzdělávací materiál: III. třída – desková náhrada</a:t>
            </a:r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1800" smtClean="0"/>
              <a:t>       Šablona III/2 Inovace a zkvalitnění výuky prostřednictvím ICT</a:t>
            </a:r>
          </a:p>
          <a:p>
            <a:pPr eaLnBrk="1" hangingPunct="1"/>
            <a:r>
              <a:rPr lang="cs-CZ" sz="2400" smtClean="0"/>
              <a:t>Název materiálu: </a:t>
            </a:r>
            <a:r>
              <a:rPr lang="cs-CZ" sz="1800" smtClean="0"/>
              <a:t>VY_32_INOVACE_ZSP.4.06</a:t>
            </a:r>
          </a:p>
          <a:p>
            <a:pPr eaLnBrk="1" hangingPunct="1"/>
            <a:r>
              <a:rPr lang="cs-CZ" sz="2400" smtClean="0"/>
              <a:t>Datum tvorby: 4. 11. 2013</a:t>
            </a:r>
            <a:endParaRPr lang="cs-CZ" sz="1800" smtClean="0"/>
          </a:p>
          <a:p>
            <a:pPr eaLnBrk="1" hangingPunct="1"/>
            <a:r>
              <a:rPr lang="cs-CZ" sz="1800" smtClean="0"/>
              <a:t>Vyučovací předmět, ročník, obor: Zhotovování stomatologických protéz, 4. ročník, Asistent zubního technika</a:t>
            </a:r>
          </a:p>
          <a:p>
            <a:pPr eaLnBrk="1" hangingPunct="1"/>
            <a:r>
              <a:rPr lang="cs-CZ" sz="2400" smtClean="0"/>
              <a:t>Autor: </a:t>
            </a:r>
            <a:r>
              <a:rPr lang="cs-CZ" sz="1800" smtClean="0"/>
              <a:t>Mgr. Martina Nová</a:t>
            </a:r>
          </a:p>
          <a:p>
            <a:pPr eaLnBrk="1" hangingPunct="1"/>
            <a:r>
              <a:rPr lang="cs-CZ" sz="2400" smtClean="0"/>
              <a:t>Anotace:</a:t>
            </a:r>
            <a:r>
              <a:rPr lang="cs-CZ" sz="1600" smtClean="0"/>
              <a:t> Vzdělávací materiál využívá ICT při výuce a tím inovuje výuku praktického vyučování, zároveň motivuje a aktivuje žáky. Seznamuje  s deskovou náhradou a jejími prvky.</a:t>
            </a: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650" y="277813"/>
            <a:ext cx="7489825" cy="15668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84213" y="1341438"/>
            <a:ext cx="7704137" cy="208756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cs-CZ" sz="6000" b="1" dirty="0" smtClean="0">
                <a:solidFill>
                  <a:schemeClr val="accent6">
                    <a:lumMod val="75000"/>
                  </a:schemeClr>
                </a:solidFill>
              </a:rPr>
              <a:t>III. třída – desková náhrada</a:t>
            </a:r>
          </a:p>
        </p:txBody>
      </p:sp>
      <p:pic>
        <p:nvPicPr>
          <p:cNvPr id="3077" name="Picture 5" descr="s7543">
            <a:hlinkClick r:id="rId2" tooltip="Vice smajliku na www.celysvet.cz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2420938"/>
            <a:ext cx="1300163" cy="1368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cs-CZ" b="1" dirty="0" smtClean="0">
                <a:solidFill>
                  <a:schemeClr val="accent6"/>
                </a:solidFill>
              </a:rPr>
              <a:t>Desková náhrada</a:t>
            </a:r>
            <a:endParaRPr lang="cs-CZ" b="1" dirty="0">
              <a:solidFill>
                <a:schemeClr val="accent6"/>
              </a:solidFill>
            </a:endParaRP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 smtClean="0">
                <a:latin typeface="Times New Roman" pitchFamily="18" charset="0"/>
              </a:rPr>
              <a:t>Zuby se sníženým biologickým faktorem.</a:t>
            </a:r>
          </a:p>
          <a:p>
            <a:r>
              <a:rPr lang="cs-CZ" sz="3600" dirty="0" smtClean="0">
                <a:latin typeface="Times New Roman" pitchFamily="18" charset="0"/>
              </a:rPr>
              <a:t>Přenos ŽT </a:t>
            </a:r>
            <a:r>
              <a:rPr lang="cs-CZ" sz="3600" dirty="0" err="1" smtClean="0">
                <a:latin typeface="Times New Roman" pitchFamily="18" charset="0"/>
              </a:rPr>
              <a:t>mukózně</a:t>
            </a:r>
            <a:r>
              <a:rPr lang="cs-CZ" sz="3600" dirty="0" smtClean="0">
                <a:latin typeface="Times New Roman" pitchFamily="18" charset="0"/>
              </a:rPr>
              <a:t> dentální.</a:t>
            </a:r>
          </a:p>
          <a:p>
            <a:r>
              <a:rPr lang="cs-CZ" sz="3600" dirty="0" smtClean="0">
                <a:latin typeface="Times New Roman" pitchFamily="18" charset="0"/>
              </a:rPr>
              <a:t>Deskové náhrady.</a:t>
            </a:r>
          </a:p>
          <a:p>
            <a:r>
              <a:rPr lang="cs-CZ" sz="3600" dirty="0" smtClean="0">
                <a:latin typeface="Times New Roman" pitchFamily="18" charset="0"/>
              </a:rPr>
              <a:t>Ojedinělé zuby nebo jejich skupiny.</a:t>
            </a:r>
          </a:p>
          <a:p>
            <a:r>
              <a:rPr lang="cs-CZ" sz="3600" dirty="0" smtClean="0">
                <a:latin typeface="Times New Roman" pitchFamily="18" charset="0"/>
              </a:rPr>
              <a:t>Do III. třídy patří i defekty vyřazené z I.a II. třídy, např. ztráta špičáku.</a:t>
            </a:r>
          </a:p>
          <a:p>
            <a:endParaRPr lang="cs-CZ" sz="36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b="1" dirty="0" smtClean="0">
                <a:solidFill>
                  <a:schemeClr val="accent6"/>
                </a:solidFill>
                <a:latin typeface="Arial" charset="0"/>
              </a:rPr>
              <a:t>Konstrukční prvky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Kotevní prvky – drátěné nebo </a:t>
            </a:r>
            <a:endParaRPr lang="cs-CZ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cs-CZ" sz="3600" dirty="0" err="1" smtClean="0">
                <a:latin typeface="Times New Roman" pitchFamily="18" charset="0"/>
                <a:cs typeface="Times New Roman" pitchFamily="18" charset="0"/>
              </a:rPr>
              <a:t>thermoplastické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spony.</a:t>
            </a:r>
          </a:p>
          <a:p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Stabilizační prvky – litá ramena umístěna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orálně.</a:t>
            </a:r>
            <a:endParaRPr lang="cs-CZ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Spojovací prvky – jejich funkci přebírá </a:t>
            </a:r>
            <a:endParaRPr lang="cs-CZ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deska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v horní čelisti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a baze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náhrady v </a:t>
            </a:r>
            <a:endParaRPr lang="cs-CZ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čelisti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dolní.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DOLN%2~1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620713"/>
            <a:ext cx="7848600" cy="5699125"/>
          </a:xfrm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950913" y="568325"/>
            <a:ext cx="81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Obr. 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b="1" dirty="0" smtClean="0">
                <a:solidFill>
                  <a:schemeClr val="accent6"/>
                </a:solidFill>
              </a:rPr>
              <a:t>Dočasná desková náhrada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Jedná se o nejjednodušší typ snímatelné 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náhrady, retenčním mechanismem jsou prosté 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drátěné spony, kterými drží vlastní protéza na 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zbývajících zubech. Pro řadu nevýhod jsou často 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používány jako provizorní řešení.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 smtClean="0"/>
          </a:p>
        </p:txBody>
      </p:sp>
      <p:pic>
        <p:nvPicPr>
          <p:cNvPr id="20484" name="Picture 4" descr="DSCN25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4652963"/>
            <a:ext cx="2520950" cy="1901825"/>
          </a:xfrm>
          <a:prstGeom prst="rect">
            <a:avLst/>
          </a:prstGeom>
          <a:noFill/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427538" y="5392738"/>
            <a:ext cx="865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/>
              <a:t>Obr. 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H%20SN~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92150"/>
            <a:ext cx="4160838" cy="4176713"/>
          </a:xfrm>
          <a:prstGeom prst="rect">
            <a:avLst/>
          </a:prstGeom>
          <a:noFill/>
        </p:spPr>
      </p:pic>
      <p:pic>
        <p:nvPicPr>
          <p:cNvPr id="21509" name="Picture 5" descr="SN%20S~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2349500"/>
            <a:ext cx="4537075" cy="4233863"/>
          </a:xfrm>
          <a:prstGeom prst="rect">
            <a:avLst/>
          </a:prstGeom>
          <a:noFill/>
        </p:spPr>
      </p:pic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403350" y="4600575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/>
              <a:t>Obr. 3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5632450" y="6256338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Obr. 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smtClean="0"/>
              <a:t>Zdroje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1200" dirty="0" err="1" smtClean="0">
                <a:latin typeface="Times New Roman" pitchFamily="18" charset="0"/>
              </a:rPr>
              <a:t>Smajlík</a:t>
            </a:r>
            <a:r>
              <a:rPr lang="cs-CZ" sz="1200" dirty="0" smtClean="0">
                <a:latin typeface="Times New Roman" pitchFamily="18" charset="0"/>
              </a:rPr>
              <a:t>. [online]. [cit. 04-11-2013]. Dostupné z www:&lt; </a:t>
            </a:r>
            <a:r>
              <a:rPr lang="cs-CZ" sz="1200" dirty="0" smtClean="0">
                <a:latin typeface="Times New Roman" pitchFamily="18" charset="0"/>
                <a:hlinkClick r:id="rId2"/>
              </a:rPr>
              <a:t>http://www.</a:t>
            </a:r>
            <a:r>
              <a:rPr lang="cs-CZ" sz="1200" dirty="0" err="1" smtClean="0">
                <a:latin typeface="Times New Roman" pitchFamily="18" charset="0"/>
                <a:hlinkClick r:id="rId2"/>
              </a:rPr>
              <a:t>celysvet.cz</a:t>
            </a:r>
            <a:r>
              <a:rPr lang="cs-CZ" sz="1200" dirty="0" smtClean="0">
                <a:latin typeface="Times New Roman" pitchFamily="18" charset="0"/>
                <a:hlinkClick r:id="rId2"/>
              </a:rPr>
              <a:t>/</a:t>
            </a:r>
            <a:r>
              <a:rPr lang="cs-CZ" sz="1200" dirty="0" err="1" smtClean="0">
                <a:latin typeface="Times New Roman" pitchFamily="18" charset="0"/>
                <a:hlinkClick r:id="rId2"/>
              </a:rPr>
              <a:t>smajlici</a:t>
            </a:r>
            <a:r>
              <a:rPr lang="cs-CZ" sz="1200" dirty="0" smtClean="0">
                <a:latin typeface="Times New Roman" pitchFamily="18" charset="0"/>
                <a:hlinkClick r:id="rId2"/>
              </a:rPr>
              <a:t>-ke-</a:t>
            </a:r>
            <a:r>
              <a:rPr lang="cs-CZ" sz="1200" dirty="0" err="1" smtClean="0">
                <a:latin typeface="Times New Roman" pitchFamily="18" charset="0"/>
                <a:hlinkClick r:id="rId2"/>
              </a:rPr>
              <a:t>stazeni</a:t>
            </a:r>
            <a:r>
              <a:rPr lang="cs-CZ" sz="1200" dirty="0" smtClean="0">
                <a:latin typeface="Times New Roman" pitchFamily="18" charset="0"/>
                <a:hlinkClick r:id="rId2"/>
              </a:rPr>
              <a:t>-</a:t>
            </a:r>
            <a:r>
              <a:rPr lang="cs-CZ" sz="1200" dirty="0" err="1" smtClean="0">
                <a:latin typeface="Times New Roman" pitchFamily="18" charset="0"/>
                <a:hlinkClick r:id="rId2"/>
              </a:rPr>
              <a:t>smajlik</a:t>
            </a:r>
            <a:r>
              <a:rPr lang="cs-CZ" sz="1200" dirty="0" smtClean="0">
                <a:latin typeface="Times New Roman" pitchFamily="18" charset="0"/>
                <a:hlinkClick r:id="rId2"/>
              </a:rPr>
              <a:t>/</a:t>
            </a:r>
            <a:r>
              <a:rPr lang="cs-CZ" sz="1200" dirty="0" smtClean="0">
                <a:latin typeface="Times New Roman" pitchFamily="18" charset="0"/>
              </a:rPr>
              <a:t> &gt; </a:t>
            </a:r>
          </a:p>
          <a:p>
            <a:pPr>
              <a:buFont typeface="Arial" charset="0"/>
              <a:buNone/>
            </a:pPr>
            <a:r>
              <a:rPr lang="cs-CZ" sz="1200" dirty="0" smtClean="0">
                <a:latin typeface="Times New Roman" pitchFamily="18" charset="0"/>
              </a:rPr>
              <a:t>autor neuveden</a:t>
            </a:r>
          </a:p>
          <a:p>
            <a:pPr>
              <a:buFont typeface="Arial" charset="0"/>
              <a:buNone/>
            </a:pPr>
            <a:r>
              <a:rPr lang="cs-CZ" sz="1200" dirty="0" smtClean="0">
                <a:latin typeface="Times New Roman" pitchFamily="18" charset="0"/>
              </a:rPr>
              <a:t>Obr. 2: MACHÁŇ J. Desková náhrada [online]. [cit. 04-11-2013]. Dostupné z </a:t>
            </a:r>
          </a:p>
          <a:p>
            <a:pPr>
              <a:buFont typeface="Arial" charset="0"/>
              <a:buNone/>
            </a:pPr>
            <a:r>
              <a:rPr lang="cs-CZ" sz="1200" dirty="0" smtClean="0">
                <a:latin typeface="Times New Roman" pitchFamily="18" charset="0"/>
              </a:rPr>
              <a:t>www:&lt; </a:t>
            </a:r>
            <a:r>
              <a:rPr lang="cs-CZ" sz="1200" dirty="0" smtClean="0">
                <a:latin typeface="Times New Roman" pitchFamily="18" charset="0"/>
                <a:hlinkClick r:id="rId3"/>
              </a:rPr>
              <a:t>http://www.</a:t>
            </a:r>
            <a:r>
              <a:rPr lang="cs-CZ" sz="1200" dirty="0" err="1" smtClean="0">
                <a:latin typeface="Times New Roman" pitchFamily="18" charset="0"/>
                <a:hlinkClick r:id="rId3"/>
              </a:rPr>
              <a:t>jmachan.cz</a:t>
            </a:r>
            <a:r>
              <a:rPr lang="cs-CZ" sz="1200" dirty="0" smtClean="0">
                <a:latin typeface="Times New Roman" pitchFamily="18" charset="0"/>
                <a:hlinkClick r:id="rId3"/>
              </a:rPr>
              <a:t>/</a:t>
            </a:r>
            <a:r>
              <a:rPr lang="cs-CZ" sz="1200" dirty="0" err="1" smtClean="0">
                <a:latin typeface="Times New Roman" pitchFamily="18" charset="0"/>
                <a:hlinkClick r:id="rId3"/>
              </a:rPr>
              <a:t>sluzby</a:t>
            </a:r>
            <a:r>
              <a:rPr lang="cs-CZ" sz="1200" dirty="0" smtClean="0">
                <a:latin typeface="Times New Roman" pitchFamily="18" charset="0"/>
                <a:hlinkClick r:id="rId3"/>
              </a:rPr>
              <a:t>/</a:t>
            </a:r>
            <a:r>
              <a:rPr lang="cs-CZ" sz="1200" dirty="0" err="1" smtClean="0">
                <a:latin typeface="Times New Roman" pitchFamily="18" charset="0"/>
                <a:hlinkClick r:id="rId3"/>
              </a:rPr>
              <a:t>osetreni</a:t>
            </a:r>
            <a:r>
              <a:rPr lang="cs-CZ" sz="1200" dirty="0" smtClean="0">
                <a:latin typeface="Times New Roman" pitchFamily="18" charset="0"/>
                <a:hlinkClick r:id="rId3"/>
              </a:rPr>
              <a:t>-a-</a:t>
            </a:r>
            <a:r>
              <a:rPr lang="cs-CZ" sz="1200" dirty="0" err="1" smtClean="0">
                <a:latin typeface="Times New Roman" pitchFamily="18" charset="0"/>
                <a:hlinkClick r:id="rId3"/>
              </a:rPr>
              <a:t>vysetreni</a:t>
            </a:r>
            <a:r>
              <a:rPr lang="cs-CZ" sz="1200" dirty="0" smtClean="0">
                <a:latin typeface="Times New Roman" pitchFamily="18" charset="0"/>
                <a:hlinkClick r:id="rId3"/>
              </a:rPr>
              <a:t>-</a:t>
            </a:r>
            <a:r>
              <a:rPr lang="cs-CZ" sz="1200" dirty="0" err="1" smtClean="0">
                <a:latin typeface="Times New Roman" pitchFamily="18" charset="0"/>
                <a:hlinkClick r:id="rId3"/>
              </a:rPr>
              <a:t>praktickym</a:t>
            </a:r>
            <a:r>
              <a:rPr lang="cs-CZ" sz="1200" dirty="0" smtClean="0">
                <a:latin typeface="Times New Roman" pitchFamily="18" charset="0"/>
                <a:hlinkClick r:id="rId3"/>
              </a:rPr>
              <a:t>-</a:t>
            </a:r>
            <a:r>
              <a:rPr lang="cs-CZ" sz="1200" dirty="0" err="1" smtClean="0">
                <a:latin typeface="Times New Roman" pitchFamily="18" charset="0"/>
                <a:hlinkClick r:id="rId3"/>
              </a:rPr>
              <a:t>lekarem</a:t>
            </a:r>
            <a:r>
              <a:rPr lang="cs-CZ" sz="1200" dirty="0" smtClean="0">
                <a:latin typeface="Times New Roman" pitchFamily="18" charset="0"/>
                <a:hlinkClick r:id="rId3"/>
              </a:rPr>
              <a:t>/</a:t>
            </a:r>
            <a:r>
              <a:rPr lang="cs-CZ" sz="1200" dirty="0" smtClean="0">
                <a:latin typeface="Times New Roman" pitchFamily="18" charset="0"/>
              </a:rPr>
              <a:t>&gt; autor neuveden</a:t>
            </a:r>
          </a:p>
          <a:p>
            <a:pPr>
              <a:buFont typeface="Arial" charset="0"/>
              <a:buNone/>
            </a:pPr>
            <a:r>
              <a:rPr lang="cs-CZ" sz="1200" dirty="0" smtClean="0">
                <a:latin typeface="Times New Roman" pitchFamily="18" charset="0"/>
              </a:rPr>
              <a:t>Obr. 1,3,4: SIBI </a:t>
            </a:r>
            <a:r>
              <a:rPr lang="cs-CZ" sz="1200" dirty="0" err="1" smtClean="0">
                <a:latin typeface="Times New Roman" pitchFamily="18" charset="0"/>
              </a:rPr>
              <a:t>dent</a:t>
            </a:r>
            <a:r>
              <a:rPr lang="cs-CZ" sz="1200" dirty="0" smtClean="0">
                <a:latin typeface="Times New Roman" pitchFamily="18" charset="0"/>
              </a:rPr>
              <a:t>. Desková náhrada [online]. [cit. 04-11-2013]. Dostupné z </a:t>
            </a:r>
          </a:p>
          <a:p>
            <a:pPr>
              <a:buFont typeface="Arial" charset="0"/>
              <a:buNone/>
            </a:pPr>
            <a:r>
              <a:rPr lang="cs-CZ" sz="1200" dirty="0" smtClean="0">
                <a:latin typeface="Times New Roman" pitchFamily="18" charset="0"/>
              </a:rPr>
              <a:t>www:&lt;</a:t>
            </a:r>
            <a:r>
              <a:rPr lang="cs-CZ" sz="1200" dirty="0" smtClean="0">
                <a:latin typeface="Times New Roman" pitchFamily="18" charset="0"/>
                <a:hlinkClick r:id="rId4"/>
              </a:rPr>
              <a:t>http://harly.webgarden.cz/rubriky/homepage/foto-zuby/horni-castecna-snimatelna</a:t>
            </a:r>
            <a:r>
              <a:rPr lang="cs-CZ" sz="1200" dirty="0" smtClean="0">
                <a:latin typeface="Times New Roman" pitchFamily="18" charset="0"/>
              </a:rPr>
              <a:t>&gt; autor neuveden</a:t>
            </a:r>
          </a:p>
          <a:p>
            <a:pPr>
              <a:buFont typeface="Arial" charset="0"/>
              <a:buNone/>
            </a:pPr>
            <a:endParaRPr lang="cs-CZ" sz="1200" dirty="0" smtClean="0">
              <a:latin typeface="Times New Roman" pitchFamily="18" charset="0"/>
            </a:endParaRPr>
          </a:p>
          <a:p>
            <a:endParaRPr lang="cs-CZ" sz="1200" dirty="0" smtClean="0"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cs-CZ" sz="1600" dirty="0" smtClean="0"/>
              <a:t>Zdroj textu:</a:t>
            </a:r>
          </a:p>
          <a:p>
            <a:pPr>
              <a:buFont typeface="Arial" charset="0"/>
              <a:buNone/>
            </a:pPr>
            <a:r>
              <a:rPr lang="cs-CZ" sz="1600" dirty="0" smtClean="0"/>
              <a:t>DOSTÁLOVÁ, T. </a:t>
            </a:r>
            <a:r>
              <a:rPr lang="cs-CZ" sz="1600" i="1" dirty="0" smtClean="0"/>
              <a:t>Fixní a snímatelná protetika</a:t>
            </a:r>
            <a:r>
              <a:rPr lang="cs-CZ" sz="1600" dirty="0" smtClean="0"/>
              <a:t>. 1. vyd. Praha: </a:t>
            </a:r>
            <a:r>
              <a:rPr lang="cs-CZ" sz="1600" dirty="0" err="1" smtClean="0"/>
              <a:t>Grada</a:t>
            </a:r>
            <a:r>
              <a:rPr lang="cs-CZ" sz="1600" dirty="0" smtClean="0"/>
              <a:t>, 2004. ISBN 80-247-0655-5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DCA9FA1-5399-4503-A17F-55466C5BD663}"/>
</file>

<file path=customXml/itemProps2.xml><?xml version="1.0" encoding="utf-8"?>
<ds:datastoreItem xmlns:ds="http://schemas.openxmlformats.org/officeDocument/2006/customXml" ds:itemID="{EAF75BD8-00A0-474E-8D1B-DAB28FBAE84A}"/>
</file>

<file path=customXml/itemProps3.xml><?xml version="1.0" encoding="utf-8"?>
<ds:datastoreItem xmlns:ds="http://schemas.openxmlformats.org/officeDocument/2006/customXml" ds:itemID="{E438F99B-CE83-429E-BA39-1E6A9B8A4C81}"/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386</TotalTime>
  <Words>334</Words>
  <Application>Microsoft Office PowerPoint</Application>
  <PresentationFormat>Předvádění na obrazovce (4:3)</PresentationFormat>
  <Paragraphs>45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Snímek 2</vt:lpstr>
      <vt:lpstr>Desková náhrada</vt:lpstr>
      <vt:lpstr>Konstrukční prvky</vt:lpstr>
      <vt:lpstr>Snímek 5</vt:lpstr>
      <vt:lpstr>Dočasná desková náhrada</vt:lpstr>
      <vt:lpstr>Snímek 7</vt:lpstr>
      <vt:lpstr>Zdroje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Hana Chalupná</dc:creator>
  <cp:lastModifiedBy>Chalupna</cp:lastModifiedBy>
  <cp:revision>61</cp:revision>
  <dcterms:created xsi:type="dcterms:W3CDTF">2012-09-08T10:46:23Z</dcterms:created>
  <dcterms:modified xsi:type="dcterms:W3CDTF">2013-12-07T19:17:40Z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