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6" r:id="rId3"/>
    <p:sldId id="266" r:id="rId4"/>
    <p:sldId id="267" r:id="rId5"/>
    <p:sldId id="274" r:id="rId6"/>
    <p:sldId id="275" r:id="rId7"/>
    <p:sldId id="276" r:id="rId8"/>
    <p:sldId id="278" r:id="rId9"/>
    <p:sldId id="273" r:id="rId10"/>
    <p:sldId id="279" r:id="rId11"/>
    <p:sldId id="280" r:id="rId12"/>
    <p:sldId id="281" r:id="rId13"/>
    <p:sldId id="282" r:id="rId14"/>
    <p:sldId id="264" r:id="rId15"/>
    <p:sldId id="28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3519-A972-4FFB-9EC3-DA1F0B754212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72D2-0E78-486F-9FCA-3BCE725C3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kakv.cz/vyuka/chemie/Analyticka_chemie_oborova_2011/AN_oborova/3_rocnik/spektrometrie/Spektrometrie_Cu_stand_pridavky.htm" TargetMode="External"/><Relationship Id="rId2" Type="http://schemas.openxmlformats.org/officeDocument/2006/relationships/hyperlink" Target="http://old.lf3.cuni.cz/chemie/cesky/praktika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a.unas.cz/biosenzory/index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chaelis-Menten_saturation_curve_of_an_enzyme_reaction.svg" TargetMode="External"/><Relationship Id="rId2" Type="http://schemas.openxmlformats.org/officeDocument/2006/relationships/hyperlink" Target="http://commons.wikimedia.org/wiki/File:GLO1_Homo_sapiens_small_fast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s.wikipedia.org/wiki/Soubor:Michaelis-Menten_saturation_curve_of_an_enzyme_reaction.s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36504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r>
              <a:rPr lang="cs-CZ" dirty="0" smtClean="0"/>
              <a:t>Číslo projektu: CZ.1.07/1.5.00/34.0953 </a:t>
            </a:r>
          </a:p>
          <a:p>
            <a:r>
              <a:rPr lang="cs-CZ" sz="4000" dirty="0" smtClean="0"/>
              <a:t>Vzdělávací materiál: 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Kinetika enzymatické reakce</a:t>
            </a:r>
            <a:endParaRPr lang="cs-CZ" sz="4500" dirty="0" smtClean="0"/>
          </a:p>
          <a:p>
            <a:pPr>
              <a:buNone/>
            </a:pPr>
            <a:r>
              <a:rPr lang="cs-CZ" dirty="0" smtClean="0"/>
              <a:t>       Šablona III/2 Inovace a zkvalitnění výuky prostřednictvím ICT</a:t>
            </a:r>
          </a:p>
          <a:p>
            <a:r>
              <a:rPr lang="cs-CZ" sz="4000" dirty="0" smtClean="0"/>
              <a:t>Název materiálu: </a:t>
            </a:r>
            <a:r>
              <a:rPr lang="cs-CZ" dirty="0" smtClean="0"/>
              <a:t>VY_32_INOVACE_CKB.3.03</a:t>
            </a:r>
          </a:p>
          <a:p>
            <a:r>
              <a:rPr lang="cs-CZ" sz="4000" dirty="0" smtClean="0"/>
              <a:t>Datum tvorby</a:t>
            </a:r>
            <a:r>
              <a:rPr lang="cs-CZ" sz="4000" smtClean="0"/>
              <a:t>: </a:t>
            </a:r>
            <a:r>
              <a:rPr lang="cs-CZ" sz="4000" smtClean="0"/>
              <a:t>30</a:t>
            </a:r>
            <a:r>
              <a:rPr lang="cs-CZ" sz="4000" smtClean="0"/>
              <a:t>.01.2013</a:t>
            </a:r>
            <a:endParaRPr lang="cs-CZ" dirty="0" smtClean="0"/>
          </a:p>
          <a:p>
            <a:r>
              <a:rPr lang="cs-CZ" dirty="0" smtClean="0"/>
              <a:t>Vyučovací předmět, ročník, obor: Cvičení klinické biochemie, 3. ročník, Laboratorní asistent </a:t>
            </a:r>
          </a:p>
          <a:p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</a:t>
            </a:r>
            <a:r>
              <a:rPr lang="cs-CZ" sz="2900" dirty="0" smtClean="0"/>
              <a:t>. Inovuje výuku cvičení klinické biochemie na střední škole. Materiál je věnován kinetickému stanovení prostřednictvím aktivity enzymu.</a:t>
            </a:r>
          </a:p>
          <a:p>
            <a:endParaRPr lang="cs-CZ" sz="2800" dirty="0" smtClean="0"/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489825" cy="1566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absorbance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proběhnutí </a:t>
            </a:r>
            <a:r>
              <a:rPr lang="cs-CZ" dirty="0" err="1" smtClean="0"/>
              <a:t>lag</a:t>
            </a:r>
            <a:r>
              <a:rPr lang="cs-CZ" dirty="0" smtClean="0"/>
              <a:t> fáze (vyznačené v grafu).</a:t>
            </a:r>
          </a:p>
          <a:p>
            <a:r>
              <a:rPr lang="cs-CZ" dirty="0" smtClean="0"/>
              <a:t>Měří se po dobu, kdy křivka stoupá.</a:t>
            </a:r>
          </a:p>
          <a:p>
            <a:r>
              <a:rPr lang="cs-CZ" dirty="0" smtClean="0"/>
              <a:t>Po tu dobu dochází k zvyšování koncentrace substrátu, která je měřena.</a:t>
            </a:r>
          </a:p>
          <a:p>
            <a:r>
              <a:rPr lang="cs-CZ" dirty="0" smtClean="0"/>
              <a:t>Tedy  měříme absorbanci v 60. sec.</a:t>
            </a:r>
          </a:p>
          <a:p>
            <a:r>
              <a:rPr lang="cs-CZ" dirty="0" smtClean="0"/>
              <a:t>Dále pak dle metodiky např. v 120., 180, 240. sec. </a:t>
            </a:r>
          </a:p>
          <a:p>
            <a:r>
              <a:rPr lang="cs-CZ" dirty="0" smtClean="0"/>
              <a:t>Vzájemně tyto hodnoty odečteme.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rozdílu absorbancí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Spočítejte  ΔA/min., jako rozdíl počáteční a konečné absorbance </a:t>
            </a:r>
          </a:p>
          <a:p>
            <a:r>
              <a:rPr lang="cs-CZ" dirty="0" smtClean="0"/>
              <a:t>Standard </a:t>
            </a:r>
            <a:r>
              <a:rPr lang="cs-CZ" dirty="0" err="1" smtClean="0"/>
              <a:t>ΔA</a:t>
            </a:r>
            <a:r>
              <a:rPr lang="cs-CZ" baseline="-25000" dirty="0" err="1" smtClean="0"/>
              <a:t>st</a:t>
            </a:r>
            <a:r>
              <a:rPr lang="cs-CZ" dirty="0" smtClean="0"/>
              <a:t>/min.= A</a:t>
            </a:r>
            <a:r>
              <a:rPr lang="cs-CZ" baseline="-25000" dirty="0" smtClean="0"/>
              <a:t>1st </a:t>
            </a:r>
            <a:r>
              <a:rPr lang="cs-CZ" dirty="0" smtClean="0"/>
              <a:t>-  A</a:t>
            </a:r>
            <a:r>
              <a:rPr lang="cs-CZ" baseline="-25000" dirty="0" smtClean="0"/>
              <a:t>2st…………………………………………………………………………………………………………..</a:t>
            </a:r>
            <a:endParaRPr lang="cs-CZ" dirty="0" smtClean="0"/>
          </a:p>
          <a:p>
            <a:r>
              <a:rPr lang="cs-CZ" dirty="0" smtClean="0"/>
              <a:t>Vzorek  </a:t>
            </a:r>
            <a:r>
              <a:rPr lang="cs-CZ" dirty="0" err="1" smtClean="0"/>
              <a:t>ΔA</a:t>
            </a:r>
            <a:r>
              <a:rPr lang="cs-CZ" baseline="-25000" dirty="0" err="1" smtClean="0"/>
              <a:t>vz</a:t>
            </a:r>
            <a:r>
              <a:rPr lang="cs-CZ" dirty="0" smtClean="0"/>
              <a:t>/min.= A</a:t>
            </a:r>
            <a:r>
              <a:rPr lang="cs-CZ" baseline="-25000" dirty="0" smtClean="0"/>
              <a:t>1vz </a:t>
            </a:r>
            <a:r>
              <a:rPr lang="cs-CZ" dirty="0" smtClean="0"/>
              <a:t>-  A</a:t>
            </a:r>
            <a:r>
              <a:rPr lang="cs-CZ" baseline="-25000" dirty="0" smtClean="0"/>
              <a:t>2vz…………………………………………………………………………………………………………</a:t>
            </a:r>
            <a:endParaRPr lang="cs-CZ" dirty="0" smtClean="0"/>
          </a:p>
          <a:p>
            <a:r>
              <a:rPr lang="cs-CZ" dirty="0" err="1" smtClean="0"/>
              <a:t>Blank</a:t>
            </a:r>
            <a:r>
              <a:rPr lang="cs-CZ" dirty="0" smtClean="0"/>
              <a:t>    </a:t>
            </a:r>
            <a:r>
              <a:rPr lang="cs-CZ" dirty="0" err="1" smtClean="0"/>
              <a:t>ΔA</a:t>
            </a:r>
            <a:r>
              <a:rPr lang="cs-CZ" baseline="-25000" dirty="0" err="1" smtClean="0"/>
              <a:t>bl</a:t>
            </a:r>
            <a:r>
              <a:rPr lang="cs-CZ" dirty="0" smtClean="0"/>
              <a:t>/min.= A</a:t>
            </a:r>
            <a:r>
              <a:rPr lang="cs-CZ" baseline="-25000" dirty="0" smtClean="0"/>
              <a:t>1bl </a:t>
            </a:r>
            <a:r>
              <a:rPr lang="cs-CZ" dirty="0" smtClean="0"/>
              <a:t>-  A</a:t>
            </a:r>
            <a:r>
              <a:rPr lang="cs-CZ" baseline="-25000" dirty="0" smtClean="0"/>
              <a:t>2bl……………………………………………………………………………………………………………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koncentrace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Rozdíl absorbancí za min. standardu a blanku,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násobeno koncentrací standardu.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Vypočítáme koncentraci vzorku.</a:t>
            </a:r>
          </a:p>
          <a:p>
            <a:pPr lvl="0">
              <a:buNone/>
            </a:pPr>
            <a:r>
              <a:rPr lang="cs-CZ" dirty="0" smtClean="0"/>
              <a:t>                </a:t>
            </a:r>
            <a:r>
              <a:rPr lang="cs-CZ" dirty="0" err="1" smtClean="0"/>
              <a:t>C</a:t>
            </a:r>
            <a:r>
              <a:rPr lang="cs-CZ" sz="1800" dirty="0" err="1" smtClean="0"/>
              <a:t>vz</a:t>
            </a:r>
            <a:r>
              <a:rPr lang="cs-CZ" sz="1800" dirty="0" smtClean="0"/>
              <a:t> </a:t>
            </a:r>
            <a:r>
              <a:rPr lang="cs-CZ" dirty="0" smtClean="0"/>
              <a:t>=   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s</a:t>
            </a:r>
            <a:r>
              <a:rPr lang="cs-CZ" dirty="0" smtClean="0"/>
              <a:t> . (</a:t>
            </a:r>
            <a:r>
              <a:rPr lang="cs-CZ" dirty="0" err="1" smtClean="0"/>
              <a:t>ΔA</a:t>
            </a:r>
            <a:r>
              <a:rPr lang="cs-CZ" baseline="-25000" dirty="0" err="1" smtClean="0"/>
              <a:t>s</a:t>
            </a:r>
            <a:r>
              <a:rPr lang="cs-CZ" dirty="0" smtClean="0"/>
              <a:t>/min – </a:t>
            </a:r>
            <a:r>
              <a:rPr lang="cs-CZ" dirty="0" err="1" smtClean="0"/>
              <a:t>ΔA</a:t>
            </a:r>
            <a:r>
              <a:rPr lang="cs-CZ" baseline="-25000" dirty="0" err="1" smtClean="0"/>
              <a:t>bl</a:t>
            </a:r>
            <a:r>
              <a:rPr lang="cs-CZ" dirty="0" smtClean="0"/>
              <a:t>/min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stanovení enzymů jsou uváděny jako hodnotě katalytické </a:t>
            </a:r>
            <a:r>
              <a:rPr lang="cs-CZ" dirty="0" err="1" smtClean="0"/>
              <a:t>koncetrace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µkat/l.</a:t>
            </a:r>
          </a:p>
          <a:p>
            <a:r>
              <a:rPr lang="cs-CZ" dirty="0" smtClean="0"/>
              <a:t>Nebo u enzymatických reakcí pro stanovení </a:t>
            </a:r>
            <a:r>
              <a:rPr lang="cs-CZ" dirty="0" err="1" smtClean="0"/>
              <a:t>analytu</a:t>
            </a:r>
            <a:r>
              <a:rPr lang="cs-CZ" dirty="0" smtClean="0"/>
              <a:t> pak </a:t>
            </a:r>
          </a:p>
          <a:p>
            <a:pPr>
              <a:buNone/>
            </a:pPr>
            <a:r>
              <a:rPr lang="cs-CZ" dirty="0" smtClean="0"/>
              <a:t>    µmol/l.</a:t>
            </a:r>
          </a:p>
          <a:p>
            <a:r>
              <a:rPr lang="cs-CZ" dirty="0" smtClean="0"/>
              <a:t>V anglosaské literatuře je uváděna jednotka UI/l 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BALÍNOVÁ, P., KVASNICOVÁ, V. </a:t>
            </a:r>
            <a:r>
              <a:rPr lang="cs-CZ" sz="6400" i="1" dirty="0" smtClean="0"/>
              <a:t>Praktická cvičení z lékařské chemie a biochemie. </a:t>
            </a:r>
            <a:r>
              <a:rPr lang="cs-CZ" sz="6400" i="1" dirty="0" smtClean="0">
                <a:cs typeface="Times New Roman" pitchFamily="18" charset="0"/>
              </a:rPr>
              <a:t>UK 3. lékařská fakulta: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i="1" dirty="0" smtClean="0">
                <a:cs typeface="Times New Roman" pitchFamily="18" charset="0"/>
              </a:rPr>
              <a:t>Ústav biochemie, buněčné a molekulární biologie</a:t>
            </a:r>
            <a:r>
              <a:rPr lang="cs-CZ" sz="6400" dirty="0" smtClean="0">
                <a:cs typeface="Times New Roman" pitchFamily="18" charset="0"/>
              </a:rPr>
              <a:t> [online]. 2006. [cit. 2013-02-19]. Dostupné z www: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hlinkClick r:id="rId2"/>
              </a:rPr>
              <a:t>http://old.lf3.cuni.cz/chemie/</a:t>
            </a:r>
            <a:r>
              <a:rPr lang="cs-CZ" sz="6400" dirty="0" err="1" smtClean="0">
                <a:hlinkClick r:id="rId2"/>
              </a:rPr>
              <a:t>cesky</a:t>
            </a:r>
            <a:r>
              <a:rPr lang="cs-CZ" sz="6400" dirty="0" smtClean="0">
                <a:hlinkClick r:id="rId2"/>
              </a:rPr>
              <a:t>/praktika/index.</a:t>
            </a:r>
            <a:r>
              <a:rPr lang="cs-CZ" sz="6400" dirty="0" err="1" smtClean="0">
                <a:hlinkClick r:id="rId2"/>
              </a:rPr>
              <a:t>htm</a:t>
            </a:r>
            <a:endParaRPr lang="cs-CZ" sz="64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DOLEŽALOVÁ, V. </a:t>
            </a:r>
            <a:r>
              <a:rPr lang="cs-CZ" sz="6400" i="1" dirty="0" smtClean="0">
                <a:cs typeface="Times New Roman" pitchFamily="18" charset="0"/>
              </a:rPr>
              <a:t>Laboratorní technika v klinické biochemii. </a:t>
            </a:r>
            <a:r>
              <a:rPr lang="cs-CZ" sz="6400" dirty="0" smtClean="0">
                <a:cs typeface="Times New Roman" pitchFamily="18" charset="0"/>
              </a:rPr>
              <a:t>Brno: Skripta IDVPZ, 1995.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DOLEŽALOVÁ, V.  </a:t>
            </a:r>
            <a:r>
              <a:rPr lang="cs-CZ" sz="6400" i="1" dirty="0" smtClean="0">
                <a:cs typeface="Times New Roman" pitchFamily="18" charset="0"/>
              </a:rPr>
              <a:t>Principy klinických biochemických vyšetřovacích metod I. a II. díl. </a:t>
            </a:r>
            <a:r>
              <a:rPr lang="cs-CZ" sz="6400" dirty="0" smtClean="0">
                <a:cs typeface="Times New Roman" pitchFamily="18" charset="0"/>
              </a:rPr>
              <a:t>Brno: Skripta IDVPZ, 1995.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RACEK, J. </a:t>
            </a:r>
            <a:r>
              <a:rPr lang="cs-CZ" sz="6400" i="1" dirty="0" smtClean="0">
                <a:cs typeface="Times New Roman" pitchFamily="18" charset="0"/>
              </a:rPr>
              <a:t>Klinická biochemie</a:t>
            </a:r>
            <a:r>
              <a:rPr lang="cs-CZ" sz="6400" dirty="0" smtClean="0">
                <a:cs typeface="Times New Roman" pitchFamily="18" charset="0"/>
              </a:rPr>
              <a:t>. 1. vyd. Praha: Galén, 2006. ISBN 80-7262-324-9.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LEVKOVÁ, T. </a:t>
            </a:r>
            <a:r>
              <a:rPr lang="cs-CZ" sz="6400" i="1" dirty="0" smtClean="0">
                <a:cs typeface="Times New Roman" pitchFamily="18" charset="0"/>
              </a:rPr>
              <a:t>Cvičení z Klinické biochemie</a:t>
            </a:r>
            <a:r>
              <a:rPr lang="cs-CZ" sz="6400" dirty="0" smtClean="0">
                <a:cs typeface="Times New Roman" pitchFamily="18" charset="0"/>
              </a:rPr>
              <a:t>. 1. vyd. Hradec Králové: SZŠ a VOŠZ Hradec Králové, 2005.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SCHNEIDEROVÁ, D.</a:t>
            </a:r>
            <a:r>
              <a:rPr lang="cs-CZ" sz="6400" i="1" dirty="0" smtClean="0">
                <a:cs typeface="Times New Roman" pitchFamily="18" charset="0"/>
              </a:rPr>
              <a:t> SZŠ a VOŠZ Karlovy vary. 2011 </a:t>
            </a:r>
            <a:r>
              <a:rPr lang="cs-CZ" sz="6400" dirty="0" smtClean="0">
                <a:cs typeface="Times New Roman" pitchFamily="18" charset="0"/>
              </a:rPr>
              <a:t>[online]. [cit. 2013-02-20]. Dostupné </a:t>
            </a:r>
            <a:r>
              <a:rPr lang="cs-CZ" sz="6400" dirty="0" smtClean="0"/>
              <a:t>z www: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hlinkClick r:id="rId3"/>
              </a:rPr>
              <a:t>http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://www.</a:t>
            </a:r>
            <a:r>
              <a:rPr lang="cs-CZ" sz="6400" u="sng" dirty="0" err="1" smtClean="0">
                <a:cs typeface="Times New Roman" pitchFamily="18" charset="0"/>
                <a:hlinkClick r:id="rId3"/>
              </a:rPr>
              <a:t>zdravkakv.cz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/</a:t>
            </a:r>
            <a:r>
              <a:rPr lang="cs-CZ" sz="6400" u="sng" dirty="0" err="1" smtClean="0">
                <a:cs typeface="Times New Roman" pitchFamily="18" charset="0"/>
                <a:hlinkClick r:id="rId3"/>
              </a:rPr>
              <a:t>vyuka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/chemie/</a:t>
            </a:r>
            <a:r>
              <a:rPr lang="cs-CZ" sz="6400" u="sng" dirty="0" err="1" smtClean="0">
                <a:cs typeface="Times New Roman" pitchFamily="18" charset="0"/>
                <a:hlinkClick r:id="rId3"/>
              </a:rPr>
              <a:t>Analyticka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_chemie_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u="sng" dirty="0" err="1" smtClean="0">
                <a:cs typeface="Times New Roman" pitchFamily="18" charset="0"/>
                <a:hlinkClick r:id="rId3"/>
              </a:rPr>
              <a:t>oborova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_2011/AN_</a:t>
            </a:r>
            <a:r>
              <a:rPr lang="cs-CZ" sz="6400" u="sng" dirty="0" err="1" smtClean="0">
                <a:cs typeface="Times New Roman" pitchFamily="18" charset="0"/>
                <a:hlinkClick r:id="rId3"/>
              </a:rPr>
              <a:t>oborova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/3_</a:t>
            </a:r>
            <a:r>
              <a:rPr lang="cs-CZ" sz="6400" u="sng" dirty="0" err="1" smtClean="0">
                <a:cs typeface="Times New Roman" pitchFamily="18" charset="0"/>
                <a:hlinkClick r:id="rId3"/>
              </a:rPr>
              <a:t>rocnik</a:t>
            </a:r>
            <a:r>
              <a:rPr lang="cs-CZ" sz="6400" u="sng" dirty="0" smtClean="0">
                <a:cs typeface="Times New Roman" pitchFamily="18" charset="0"/>
                <a:hlinkClick r:id="rId3"/>
              </a:rPr>
              <a:t>/spektrometrie/Spektrometrie_Cu_</a:t>
            </a:r>
            <a:r>
              <a:rPr lang="cs-CZ" sz="6400" u="sng" dirty="0" err="1" smtClean="0">
                <a:cs typeface="Times New Roman" pitchFamily="18" charset="0"/>
                <a:hlinkClick r:id="rId3"/>
              </a:rPr>
              <a:t>stand</a:t>
            </a:r>
            <a:endParaRPr lang="cs-CZ" sz="6400" u="sng" dirty="0" smtClean="0">
              <a:cs typeface="Times New Roman" pitchFamily="18" charset="0"/>
              <a:hlinkClick r:id="rId3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u="sng" dirty="0" err="1" smtClean="0">
                <a:cs typeface="Times New Roman" pitchFamily="18" charset="0"/>
                <a:hlinkClick r:id="rId3"/>
              </a:rPr>
              <a:t>pridavky.htm</a:t>
            </a:r>
            <a:endParaRPr lang="cs-CZ" sz="6400" u="sng" dirty="0" smtClean="0"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MASOPUST, J. </a:t>
            </a:r>
            <a:r>
              <a:rPr lang="cs-CZ" sz="6400" i="1" dirty="0" smtClean="0">
                <a:cs typeface="Times New Roman" pitchFamily="18" charset="0"/>
              </a:rPr>
              <a:t>Klinická biochemie - požadování a hodnocení biochemických vyšetření, část I. a II.,</a:t>
            </a:r>
            <a:r>
              <a:rPr lang="cs-CZ" sz="6400" dirty="0" smtClean="0">
                <a:cs typeface="Times New Roman" pitchFamily="18" charset="0"/>
              </a:rPr>
              <a:t> 832 stran, Praha: </a:t>
            </a:r>
            <a:r>
              <a:rPr lang="cs-CZ" sz="6400" dirty="0" err="1" smtClean="0">
                <a:cs typeface="Times New Roman" pitchFamily="18" charset="0"/>
              </a:rPr>
              <a:t>Karolinium</a:t>
            </a:r>
            <a:r>
              <a:rPr lang="cs-CZ" sz="6400" dirty="0" smtClean="0">
                <a:cs typeface="Times New Roman" pitchFamily="18" charset="0"/>
              </a:rPr>
              <a:t> UK, 1998. ISBN 80-7184-649-3.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 smtClean="0">
                <a:cs typeface="Times New Roman" pitchFamily="18" charset="0"/>
              </a:rPr>
              <a:t>KOTZIAN, Petr. </a:t>
            </a:r>
            <a:r>
              <a:rPr lang="cs-CZ" sz="6400" i="1" dirty="0" smtClean="0">
                <a:cs typeface="Times New Roman" pitchFamily="18" charset="0"/>
              </a:rPr>
              <a:t>Elektrochemické </a:t>
            </a:r>
            <a:r>
              <a:rPr lang="cs-CZ" sz="6400" i="1" dirty="0" err="1" smtClean="0">
                <a:cs typeface="Times New Roman" pitchFamily="18" charset="0"/>
              </a:rPr>
              <a:t>biosenzory</a:t>
            </a:r>
            <a:r>
              <a:rPr lang="cs-CZ" sz="6400" i="1" dirty="0" smtClean="0">
                <a:cs typeface="Times New Roman" pitchFamily="18" charset="0"/>
              </a:rPr>
              <a:t>.</a:t>
            </a:r>
            <a:r>
              <a:rPr lang="cs-CZ" sz="6400" dirty="0" smtClean="0">
                <a:cs typeface="Times New Roman" pitchFamily="18" charset="0"/>
              </a:rPr>
              <a:t> [online] 2007. [cit. 2013-02-20]. Dostupné z www:</a:t>
            </a:r>
            <a:r>
              <a:rPr lang="cs-CZ" sz="6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cs-CZ" sz="6400" dirty="0" smtClean="0">
                <a:hlinkClick r:id="rId4"/>
              </a:rPr>
              <a:t>http://www.</a:t>
            </a:r>
            <a:r>
              <a:rPr lang="cs-CZ" sz="6400" dirty="0" err="1" smtClean="0">
                <a:hlinkClick r:id="rId4"/>
              </a:rPr>
              <a:t>peta.unas.cz</a:t>
            </a:r>
            <a:r>
              <a:rPr lang="cs-CZ" sz="6400" dirty="0" smtClean="0">
                <a:hlinkClick r:id="rId4"/>
              </a:rPr>
              <a:t>/</a:t>
            </a:r>
            <a:r>
              <a:rPr lang="cs-CZ" sz="6400" dirty="0" err="1" smtClean="0">
                <a:hlinkClick r:id="rId4"/>
              </a:rPr>
              <a:t>biosenzory</a:t>
            </a:r>
            <a:r>
              <a:rPr lang="cs-CZ" sz="6400" dirty="0" smtClean="0">
                <a:hlinkClick r:id="rId4"/>
              </a:rPr>
              <a:t>/index.</a:t>
            </a:r>
            <a:r>
              <a:rPr lang="cs-CZ" sz="6400" dirty="0" err="1" smtClean="0">
                <a:hlinkClick r:id="rId4"/>
              </a:rPr>
              <a:t>htm</a:t>
            </a:r>
            <a:endParaRPr lang="cs-CZ" sz="6400" dirty="0" smtClean="0"/>
          </a:p>
          <a:p>
            <a:pPr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Obr. 1: </a:t>
            </a:r>
            <a:r>
              <a:rPr lang="cs-CZ" sz="1800" dirty="0" err="1" smtClean="0"/>
              <a:t>WillowW</a:t>
            </a:r>
            <a:r>
              <a:rPr lang="cs-CZ" sz="1800" dirty="0" smtClean="0"/>
              <a:t>. </a:t>
            </a:r>
            <a:r>
              <a:rPr lang="cs-CZ" sz="1800" i="1" dirty="0" smtClean="0"/>
              <a:t>Enzym, </a:t>
            </a:r>
            <a:r>
              <a:rPr lang="cs-CZ" sz="1800" i="1" dirty="0" err="1" smtClean="0"/>
              <a:t>Wikimedia</a:t>
            </a:r>
            <a:r>
              <a:rPr lang="cs-CZ" sz="1800" dirty="0" smtClean="0"/>
              <a:t> [online]. 8.3.2013. [cit. 2013-03-18].</a:t>
            </a:r>
          </a:p>
          <a:p>
            <a:pPr>
              <a:buNone/>
            </a:pPr>
            <a:r>
              <a:rPr lang="cs-CZ" sz="1800" dirty="0" smtClean="0"/>
              <a:t>Dostupné pod licencí 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z www:</a:t>
            </a:r>
          </a:p>
          <a:p>
            <a:pPr>
              <a:buNone/>
            </a:pPr>
            <a:r>
              <a:rPr lang="cs-CZ" sz="1800" dirty="0" smtClean="0">
                <a:latin typeface="Times New Roman"/>
                <a:cs typeface="Times New Roman"/>
              </a:rPr>
              <a:t>&lt;</a:t>
            </a:r>
            <a:r>
              <a:rPr lang="cs-CZ" sz="1800" dirty="0" smtClean="0">
                <a:hlinkClick r:id="rId2"/>
              </a:rPr>
              <a:t>http://commons.wikimedia.org/wiki/File:GLO1_Homo_sapiens_small_</a:t>
            </a:r>
          </a:p>
          <a:p>
            <a:pPr>
              <a:buNone/>
            </a:pPr>
            <a:r>
              <a:rPr lang="cs-CZ" sz="1800" dirty="0" err="1" smtClean="0">
                <a:hlinkClick r:id="rId2"/>
              </a:rPr>
              <a:t>ast.gif</a:t>
            </a:r>
            <a:r>
              <a:rPr lang="cs-CZ" sz="1800" dirty="0" smtClean="0">
                <a:latin typeface="Times New Roman"/>
                <a:cs typeface="Times New Roman"/>
              </a:rPr>
              <a:t>&gt;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Obr. 2: </a:t>
            </a:r>
            <a:r>
              <a:rPr lang="cs-CZ" sz="1800" dirty="0" err="1" smtClean="0"/>
              <a:t>Fullostar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Substrate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concentration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Wikimedia</a:t>
            </a:r>
            <a:r>
              <a:rPr lang="cs-CZ" sz="1800" i="1" dirty="0" smtClean="0"/>
              <a:t> </a:t>
            </a:r>
            <a:r>
              <a:rPr lang="cs-CZ" sz="1800" dirty="0" smtClean="0"/>
              <a:t>[online]. 2007. [cit. 2013-03-18]. </a:t>
            </a:r>
          </a:p>
          <a:p>
            <a:pPr>
              <a:buNone/>
            </a:pPr>
            <a:r>
              <a:rPr lang="cs-CZ" sz="1800" dirty="0" smtClean="0"/>
              <a:t>Dostupné pod licencí 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z www:</a:t>
            </a:r>
          </a:p>
          <a:p>
            <a:pPr>
              <a:buNone/>
            </a:pPr>
            <a:r>
              <a:rPr lang="cs-CZ" sz="1800" dirty="0" smtClean="0">
                <a:latin typeface="Times New Roman"/>
                <a:cs typeface="Times New Roman"/>
              </a:rPr>
              <a:t>&lt;</a:t>
            </a:r>
            <a:r>
              <a:rPr lang="cs-CZ" sz="1800" dirty="0" smtClean="0">
                <a:hlinkClick r:id="rId3"/>
              </a:rPr>
              <a:t>http://commons.wikimedia.org/wiki/File:Michaelis </a:t>
            </a:r>
          </a:p>
          <a:p>
            <a:pPr>
              <a:buNone/>
            </a:pPr>
            <a:r>
              <a:rPr lang="cs-CZ" sz="1800" dirty="0" err="1" smtClean="0">
                <a:hlinkClick r:id="rId3"/>
              </a:rPr>
              <a:t>Menten</a:t>
            </a:r>
            <a:r>
              <a:rPr lang="cs-CZ" sz="1800" dirty="0" smtClean="0">
                <a:hlinkClick r:id="rId3"/>
              </a:rPr>
              <a:t>_</a:t>
            </a:r>
            <a:r>
              <a:rPr lang="cs-CZ" sz="1800" dirty="0" err="1" smtClean="0">
                <a:hlinkClick r:id="rId3"/>
              </a:rPr>
              <a:t>saturation</a:t>
            </a:r>
            <a:r>
              <a:rPr lang="cs-CZ" sz="1800" dirty="0" smtClean="0">
                <a:hlinkClick r:id="rId3"/>
              </a:rPr>
              <a:t>_</a:t>
            </a:r>
            <a:r>
              <a:rPr lang="cs-CZ" sz="1800" dirty="0" err="1" smtClean="0">
                <a:hlinkClick r:id="rId3"/>
              </a:rPr>
              <a:t>curve</a:t>
            </a:r>
            <a:r>
              <a:rPr lang="cs-CZ" sz="1800" dirty="0" smtClean="0">
                <a:hlinkClick r:id="rId3"/>
              </a:rPr>
              <a:t>_of_</a:t>
            </a:r>
            <a:r>
              <a:rPr lang="cs-CZ" sz="1800" dirty="0" err="1" smtClean="0">
                <a:hlinkClick r:id="rId3"/>
              </a:rPr>
              <a:t>an</a:t>
            </a:r>
            <a:r>
              <a:rPr lang="cs-CZ" sz="1800" dirty="0" smtClean="0">
                <a:hlinkClick r:id="rId3"/>
              </a:rPr>
              <a:t>_enzyme_</a:t>
            </a:r>
            <a:r>
              <a:rPr lang="cs-CZ" sz="1800" dirty="0" err="1" smtClean="0">
                <a:hlinkClick r:id="rId3"/>
              </a:rPr>
              <a:t>reaction.svg</a:t>
            </a:r>
            <a:r>
              <a:rPr lang="cs-CZ" sz="1800" dirty="0" smtClean="0">
                <a:latin typeface="Times New Roman"/>
                <a:cs typeface="Times New Roman"/>
              </a:rPr>
              <a:t>&gt;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Kinetika enzymatické reakce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Enzym – bílkovina = biokatalyzátor.</a:t>
            </a:r>
          </a:p>
          <a:p>
            <a:endParaRPr lang="cs-CZ" dirty="0" smtClean="0"/>
          </a:p>
          <a:p>
            <a:r>
              <a:rPr lang="cs-CZ" dirty="0" smtClean="0"/>
              <a:t>Určuje povahu i rychlost chemických reakcí. </a:t>
            </a:r>
          </a:p>
          <a:p>
            <a:endParaRPr lang="cs-CZ" dirty="0" smtClean="0"/>
          </a:p>
          <a:p>
            <a:r>
              <a:rPr lang="cs-CZ" dirty="0" smtClean="0"/>
              <a:t>Řídí většinu biochemických procesů v těle všech živých organismů včetně člověka. 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enzymu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Bílkovina</a:t>
            </a:r>
          </a:p>
          <a:p>
            <a:pPr>
              <a:lnSpc>
                <a:spcPct val="200000"/>
              </a:lnSpc>
            </a:pPr>
            <a:r>
              <a:rPr lang="cs-CZ" dirty="0" err="1" smtClean="0"/>
              <a:t>Prostetická</a:t>
            </a:r>
            <a:r>
              <a:rPr lang="cs-CZ" dirty="0" smtClean="0"/>
              <a:t> skupina </a:t>
            </a:r>
          </a:p>
          <a:p>
            <a:pPr>
              <a:lnSpc>
                <a:spcPct val="200000"/>
              </a:lnSpc>
            </a:pPr>
            <a:r>
              <a:rPr lang="cs-CZ" dirty="0" err="1" smtClean="0"/>
              <a:t>Kofaktor</a:t>
            </a: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dirty="0" smtClean="0"/>
              <a:t> (fialová – ionty Zinku)</a:t>
            </a:r>
            <a:endParaRPr lang="cs-CZ" dirty="0"/>
          </a:p>
        </p:txBody>
      </p:sp>
      <p:pic>
        <p:nvPicPr>
          <p:cNvPr id="5" name="Zástupný symbol pro obsah 4" descr="GLO1_Homo_sapiens[1]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643050"/>
            <a:ext cx="4071966" cy="3500462"/>
          </a:xfrm>
        </p:spPr>
      </p:pic>
      <p:sp>
        <p:nvSpPr>
          <p:cNvPr id="7" name="TextovéPole 6"/>
          <p:cNvSpPr txBox="1"/>
          <p:nvPr/>
        </p:nvSpPr>
        <p:spPr>
          <a:xfrm>
            <a:off x="5940152" y="5301208"/>
            <a:ext cx="17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Kinetika enzymatické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Reakční rychlost (v).</a:t>
            </a:r>
          </a:p>
          <a:p>
            <a:r>
              <a:rPr lang="cs-CZ" dirty="0" smtClean="0"/>
              <a:t>Rovnovážná konstanta (K).</a:t>
            </a:r>
          </a:p>
          <a:p>
            <a:r>
              <a:rPr lang="cs-CZ" dirty="0" smtClean="0"/>
              <a:t>Obvykle se vychází ze zjednodušující představy, že enzymem katalyzovaná reakce probíhá ve dvou krocích:</a:t>
            </a:r>
          </a:p>
          <a:p>
            <a:pPr>
              <a:buNone/>
            </a:pPr>
            <a:r>
              <a:rPr lang="cs-CZ" dirty="0" smtClean="0"/>
              <a:t>„</a:t>
            </a:r>
            <a:r>
              <a:rPr lang="cs-CZ" b="1" dirty="0" smtClean="0"/>
              <a:t>E“ je enzym +  „S“ je substrát =„P“ je produkt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Kinetická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Závislost reakční rychlosti na koncentraci substrátu má tvar hyperboly.</a:t>
            </a:r>
          </a:p>
          <a:p>
            <a:r>
              <a:rPr lang="cs-CZ" dirty="0" smtClean="0"/>
              <a:t> Při postupném zvyšování koncentrace substrátu se po určité době téměř přestane zvyšovat reakční rychlost a limitně se blíží maximální rychlosti.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&#10; E + S \overset{k_1}{\underset{k_{-1}}{\begin{smallmatrix}\displaystyle\longrightarrow\\\displaystyle\longleftarrow\end{smallmatrix}}}&#10; ES&#10;   \overset{k_2}&#10;    {\longrightarrow} &#10; E + P 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643" y="1857364"/>
            <a:ext cx="5663361" cy="1285884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3129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</a:p>
        </p:txBody>
      </p:sp>
      <p:pic>
        <p:nvPicPr>
          <p:cNvPr id="30724" name="Picture 4" descr="v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5675" y="-549275"/>
            <a:ext cx="152400" cy="114300"/>
          </a:xfrm>
          <a:prstGeom prst="rect">
            <a:avLst/>
          </a:prstGeom>
          <a:noFill/>
        </p:spPr>
      </p:pic>
      <p:pic>
        <p:nvPicPr>
          <p:cNvPr id="30725" name="Picture 5" descr="v_\m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7175" y="-549275"/>
            <a:ext cx="342900" cy="123825"/>
          </a:xfrm>
          <a:prstGeom prst="rect">
            <a:avLst/>
          </a:prstGeom>
          <a:noFill/>
        </p:spPr>
      </p:pic>
      <p:pic>
        <p:nvPicPr>
          <p:cNvPr id="30726" name="Picture 6" descr="K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8275" y="-274638"/>
            <a:ext cx="304800" cy="161925"/>
          </a:xfrm>
          <a:prstGeom prst="rect">
            <a:avLst/>
          </a:prstGeom>
          <a:noFill/>
        </p:spPr>
      </p:pic>
      <p:pic>
        <p:nvPicPr>
          <p:cNvPr id="30727" name="Picture 7" descr="{[}S{]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00" y="-274638"/>
            <a:ext cx="190500" cy="190500"/>
          </a:xfrm>
          <a:prstGeom prst="rect">
            <a:avLst/>
          </a:prstGeom>
          <a:noFill/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Rovnice </a:t>
            </a:r>
            <a:r>
              <a:rPr lang="cs-CZ" dirty="0" err="1" smtClean="0"/>
              <a:t>Michaelise</a:t>
            </a:r>
            <a:r>
              <a:rPr lang="cs-CZ" dirty="0" smtClean="0"/>
              <a:t> a </a:t>
            </a:r>
            <a:r>
              <a:rPr lang="cs-CZ" dirty="0" err="1" smtClean="0"/>
              <a:t>Mentenové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>
              <a:latin typeface="Arial" charset="0"/>
              <a:cs typeface="Arial" charset="0"/>
            </a:endParaRPr>
          </a:p>
          <a:p>
            <a:pPr lvl="0"/>
            <a:endParaRPr lang="cs-CZ" dirty="0" smtClean="0">
              <a:latin typeface="Arial" charset="0"/>
              <a:cs typeface="Arial" charset="0"/>
            </a:endParaRPr>
          </a:p>
          <a:p>
            <a:pPr lvl="0"/>
            <a:endParaRPr lang="cs-CZ" dirty="0" smtClean="0">
              <a:latin typeface="Arial" charset="0"/>
              <a:cs typeface="Arial" charset="0"/>
            </a:endParaRPr>
          </a:p>
          <a:p>
            <a:pPr lvl="0"/>
            <a:r>
              <a:rPr lang="cs-CZ" dirty="0" smtClean="0">
                <a:latin typeface="Arial" charset="0"/>
                <a:cs typeface="Arial" charset="0"/>
              </a:rPr>
              <a:t>Základní rovnice enzymové kinetiky </a:t>
            </a:r>
          </a:p>
          <a:p>
            <a:pPr lvl="0"/>
            <a:r>
              <a:rPr lang="cs-CZ" dirty="0" smtClean="0">
                <a:latin typeface="Arial" charset="0"/>
                <a:cs typeface="Arial" charset="0"/>
              </a:rPr>
              <a:t>počáteční rychlost reakce,</a:t>
            </a:r>
          </a:p>
          <a:p>
            <a:pPr lvl="0"/>
            <a:r>
              <a:rPr lang="cs-CZ" dirty="0" smtClean="0">
                <a:latin typeface="Arial" charset="0"/>
                <a:cs typeface="Arial" charset="0"/>
              </a:rPr>
              <a:t> mezní rychlost reakce (při nadbytku substrátu a 100% nasycení enzymů).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rial" charset="0"/>
                <a:cs typeface="Arial" charset="0"/>
              </a:rPr>
              <a:t>Michaelisova</a:t>
            </a:r>
            <a:r>
              <a:rPr lang="cs-CZ" dirty="0" smtClean="0">
                <a:latin typeface="Arial" charset="0"/>
                <a:cs typeface="Arial" charset="0"/>
              </a:rPr>
              <a:t> konstanta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>
                <a:latin typeface="Arial" charset="0"/>
                <a:cs typeface="Arial" charset="0"/>
              </a:rPr>
              <a:t>K</a:t>
            </a:r>
            <a:r>
              <a:rPr lang="cs-CZ" baseline="-30000" dirty="0" smtClean="0">
                <a:latin typeface="Arial" charset="0"/>
                <a:cs typeface="Arial" charset="0"/>
              </a:rPr>
              <a:t>M</a:t>
            </a:r>
            <a:r>
              <a:rPr lang="cs-CZ" dirty="0" smtClean="0">
                <a:latin typeface="Arial" charset="0"/>
                <a:cs typeface="Arial" charset="0"/>
              </a:rPr>
              <a:t> = (k</a:t>
            </a:r>
            <a:r>
              <a:rPr lang="cs-CZ" baseline="-30000" dirty="0" smtClean="0">
                <a:latin typeface="Arial" charset="0"/>
                <a:cs typeface="Arial" charset="0"/>
              </a:rPr>
              <a:t>-1</a:t>
            </a:r>
            <a:r>
              <a:rPr lang="cs-CZ" dirty="0" smtClean="0">
                <a:latin typeface="Arial" charset="0"/>
                <a:cs typeface="Arial" charset="0"/>
              </a:rPr>
              <a:t> + k</a:t>
            </a:r>
            <a:r>
              <a:rPr lang="cs-CZ" baseline="-30000" dirty="0" smtClean="0">
                <a:latin typeface="Arial" charset="0"/>
                <a:cs typeface="Arial" charset="0"/>
              </a:rPr>
              <a:t>2</a:t>
            </a:r>
            <a:r>
              <a:rPr lang="cs-CZ" dirty="0" smtClean="0">
                <a:latin typeface="Arial" charset="0"/>
                <a:cs typeface="Arial" charset="0"/>
              </a:rPr>
              <a:t>) / k</a:t>
            </a:r>
            <a:r>
              <a:rPr lang="cs-CZ" baseline="-30000" dirty="0" smtClean="0">
                <a:latin typeface="Arial" charset="0"/>
                <a:cs typeface="Arial" charset="0"/>
              </a:rPr>
              <a:t>1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</a:p>
          <a:p>
            <a:pPr lvl="0">
              <a:lnSpc>
                <a:spcPct val="20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Koncentrace substrátu, při níž je reakční rychlost rovna polovině maximální rychlosti.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Podle uvedené rovnice má závislost reakční rychlosti na koncentraci substrátu má tvar hyperboly.</a:t>
            </a:r>
          </a:p>
          <a:p>
            <a:pPr lvl="0">
              <a:lnSpc>
                <a:spcPct val="20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 lvl="0">
              <a:lnSpc>
                <a:spcPct val="20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9/99/Michaelis-Menten_saturation_curve_of_an_enzyme_reaction.svg/330px-Michaelis-Menten_saturation_curve_of_an_enzyme_react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71465"/>
            <a:ext cx="7101432" cy="497100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139952" y="55721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8390758-E13A-4356-998C-AD30CBAB4A8F}"/>
</file>

<file path=customXml/itemProps2.xml><?xml version="1.0" encoding="utf-8"?>
<ds:datastoreItem xmlns:ds="http://schemas.openxmlformats.org/officeDocument/2006/customXml" ds:itemID="{F946A4EB-8F69-49B9-B733-5C0B9AC290A5}"/>
</file>

<file path=customXml/itemProps3.xml><?xml version="1.0" encoding="utf-8"?>
<ds:datastoreItem xmlns:ds="http://schemas.openxmlformats.org/officeDocument/2006/customXml" ds:itemID="{4D5F07A8-D4E0-4112-BF7B-7E3F1D79BC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721</Words>
  <Application>Microsoft Office PowerPoint</Application>
  <PresentationFormat>Předvádění na obrazovce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Kinetika enzymatické reakce</vt:lpstr>
      <vt:lpstr>Enzym</vt:lpstr>
      <vt:lpstr>Složení enzymu</vt:lpstr>
      <vt:lpstr>Kinetika enzymatické reakce</vt:lpstr>
      <vt:lpstr>Kinetická reakce</vt:lpstr>
      <vt:lpstr>Rovnice Michaelise a Mentenové</vt:lpstr>
      <vt:lpstr>Michaelisova konstanta</vt:lpstr>
      <vt:lpstr>Snímek 9</vt:lpstr>
      <vt:lpstr>Měření absorbance</vt:lpstr>
      <vt:lpstr>Výpočet rozdílu absorbancí</vt:lpstr>
      <vt:lpstr>Výpočet koncentrace</vt:lpstr>
      <vt:lpstr>Výsledky </vt:lpstr>
      <vt:lpstr>Zdroje</vt:lpstr>
      <vt:lpstr>Zdroje obrázků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mesinka</dc:creator>
  <cp:lastModifiedBy>Chalupna</cp:lastModifiedBy>
  <cp:revision>131</cp:revision>
  <dcterms:created xsi:type="dcterms:W3CDTF">2013-02-19T10:19:01Z</dcterms:created>
  <dcterms:modified xsi:type="dcterms:W3CDTF">2013-03-25T16:04:41Z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