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2" r:id="rId5"/>
    <p:sldId id="258" r:id="rId6"/>
    <p:sldId id="259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citr%C3%A1t+sodn%C3%BD&amp;source=images&amp;cd=&amp;cad=rja&amp;docid=UJe9tbHG9GepgM&amp;tbnid=jAVmSYOw58-PMM:&amp;ved=0CAUQjRw&amp;url=http://www.pulimedical.sk/produkty/detail/zakladne-informacie-o-odberovom-systeme-bd-vacutainer/&amp;ei=YhIQUbO4FcTLtAa2wIHYDw&amp;psig=AFQjCNFhEtt_xLFM22KM0twysD9axJh0hA&amp;ust=136009415258671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2000240"/>
            <a:ext cx="8964488" cy="4536504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</a:t>
            </a:r>
            <a:r>
              <a:rPr lang="cs-CZ" sz="4000" dirty="0" smtClean="0">
                <a:latin typeface="Calibri" pitchFamily="34" charset="0"/>
              </a:rPr>
              <a:t>Koagulační testy – </a:t>
            </a:r>
            <a:r>
              <a:rPr lang="cs-CZ" sz="4000" dirty="0" err="1" smtClean="0">
                <a:latin typeface="Calibri" pitchFamily="34" charset="0"/>
              </a:rPr>
              <a:t>preanalytická</a:t>
            </a:r>
            <a:r>
              <a:rPr lang="cs-CZ" sz="4000" dirty="0" smtClean="0">
                <a:latin typeface="Calibri" pitchFamily="34" charset="0"/>
              </a:rPr>
              <a:t> doporučení</a:t>
            </a:r>
          </a:p>
          <a:p>
            <a:pPr>
              <a:buNone/>
            </a:pPr>
            <a:r>
              <a:rPr lang="cs-CZ" dirty="0" smtClean="0"/>
              <a:t>    Šablona 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VY_32_INOVACE_CHTS.3.07</a:t>
            </a:r>
          </a:p>
          <a:p>
            <a:r>
              <a:rPr lang="cs-CZ" sz="4000" dirty="0" smtClean="0"/>
              <a:t>Datum tvorby: 16.01.2013</a:t>
            </a:r>
            <a:endParaRPr lang="cs-CZ" dirty="0" smtClean="0"/>
          </a:p>
          <a:p>
            <a:r>
              <a:rPr lang="cs-CZ" dirty="0" smtClean="0"/>
              <a:t>Vyučovací předmět, ročník, obor: Cvičení hematologie a </a:t>
            </a:r>
            <a:r>
              <a:rPr lang="cs-CZ" dirty="0" err="1" smtClean="0"/>
              <a:t>transfúzní</a:t>
            </a:r>
            <a:r>
              <a:rPr lang="cs-CZ" dirty="0" smtClean="0"/>
              <a:t> služby,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 praktického </a:t>
            </a:r>
            <a:r>
              <a:rPr lang="cs-CZ" sz="2800" dirty="0" smtClean="0"/>
              <a:t>vyučování. Seznamuje žáky s </a:t>
            </a:r>
            <a:r>
              <a:rPr lang="cs-CZ" sz="2800" smtClean="0"/>
              <a:t>koagulačními testy.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489825" cy="1566862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Koagulační testy – </a:t>
            </a:r>
            <a:r>
              <a:rPr lang="cs-CZ" dirty="0" err="1" smtClean="0"/>
              <a:t>preanalytická</a:t>
            </a:r>
            <a:r>
              <a:rPr lang="cs-CZ" dirty="0" smtClean="0"/>
              <a:t> doporučení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Provést </a:t>
            </a:r>
            <a:r>
              <a:rPr lang="cs-CZ" dirty="0" err="1" smtClean="0"/>
              <a:t>atraumaticky</a:t>
            </a:r>
            <a:r>
              <a:rPr lang="cs-CZ" dirty="0" smtClean="0"/>
              <a:t>  (vytékání ze žíly musí být plynulé)</a:t>
            </a:r>
          </a:p>
          <a:p>
            <a:r>
              <a:rPr lang="cs-CZ" dirty="0" smtClean="0"/>
              <a:t>Všechen materiál musí být chemicky i mechanicky čistý!</a:t>
            </a:r>
          </a:p>
          <a:p>
            <a:r>
              <a:rPr lang="cs-CZ" dirty="0" smtClean="0"/>
              <a:t>Kontrolní vzorek odebrat  do stejného protisrážlivého roztoku, jako krev vyšetřovaného.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krve pro koagulaci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krve - pomůcky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                                             Obr. 1</a:t>
            </a:r>
            <a:endParaRPr lang="cs-CZ" sz="1800" dirty="0"/>
          </a:p>
        </p:txBody>
      </p:sp>
      <p:pic>
        <p:nvPicPr>
          <p:cNvPr id="6" name="Zástupný symbol pro obsah 3" descr="odběr kr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411087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Plazma vyšetřovaného stejně zpracována jako plazma kontrolní</a:t>
            </a:r>
          </a:p>
          <a:p>
            <a:r>
              <a:rPr lang="cs-CZ" dirty="0" smtClean="0"/>
              <a:t>Zpracování do 2 hod.po odběru</a:t>
            </a:r>
          </a:p>
          <a:p>
            <a:r>
              <a:rPr lang="cs-CZ" dirty="0" smtClean="0"/>
              <a:t>Není-li to možné, nutné zmrazit na -20 </a:t>
            </a:r>
            <a:r>
              <a:rPr lang="cs-CZ" sz="2400" dirty="0" err="1" smtClean="0"/>
              <a:t>o</a:t>
            </a:r>
            <a:r>
              <a:rPr lang="cs-CZ" dirty="0" err="1" smtClean="0"/>
              <a:t>C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 krve pro koagulaci</a:t>
            </a:r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7500958" y="235743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Úloha – vázat ionty kalcia přítomné v krvi.</a:t>
            </a:r>
          </a:p>
          <a:p>
            <a:r>
              <a:rPr lang="cs-CZ" dirty="0" smtClean="0"/>
              <a:t>Bez nich nemůže proběhnout koagulační kaskáda.</a:t>
            </a:r>
          </a:p>
          <a:p>
            <a:r>
              <a:rPr lang="cs-CZ" dirty="0" smtClean="0"/>
              <a:t>Citronan sodný (citrát sodný)</a:t>
            </a:r>
          </a:p>
          <a:p>
            <a:r>
              <a:rPr lang="cs-CZ" dirty="0" smtClean="0"/>
              <a:t>Poměr 1 díl citrátu sodného a 9 dílů krve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Antikoagulanční</a:t>
            </a:r>
            <a:r>
              <a:rPr lang="cs-CZ" dirty="0" smtClean="0"/>
              <a:t> roztok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                                           Obr. 2</a:t>
            </a:r>
            <a:endParaRPr lang="cs-CZ" sz="1800" dirty="0"/>
          </a:p>
        </p:txBody>
      </p:sp>
      <p:pic>
        <p:nvPicPr>
          <p:cNvPr id="7" name="Picture 2" descr="http://www.pulimedical.sk/images/articles/webPULI_2010_Page_03_Image_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81292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Quickův</a:t>
            </a:r>
            <a:r>
              <a:rPr lang="cs-CZ" dirty="0" smtClean="0"/>
              <a:t> test</a:t>
            </a:r>
          </a:p>
          <a:p>
            <a:r>
              <a:rPr lang="cs-CZ" dirty="0" smtClean="0"/>
              <a:t>INR</a:t>
            </a:r>
          </a:p>
          <a:p>
            <a:r>
              <a:rPr lang="cs-CZ" dirty="0" smtClean="0"/>
              <a:t>APTT</a:t>
            </a:r>
          </a:p>
          <a:p>
            <a:r>
              <a:rPr lang="cs-CZ" dirty="0" smtClean="0"/>
              <a:t>Vyšetření koagulačních faktorů</a:t>
            </a:r>
          </a:p>
          <a:p>
            <a:r>
              <a:rPr lang="cs-CZ" dirty="0" smtClean="0"/>
              <a:t>Tato vyšetření jsou rutinně v laboratorní hematologické praxi prováděna.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koagulační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 smtClean="0">
                <a:latin typeface="Calibri" pitchFamily="34" charset="0"/>
              </a:rPr>
              <a:t>NETOUŠEK, M. </a:t>
            </a:r>
            <a:r>
              <a:rPr lang="cs-CZ" sz="2000" i="1" dirty="0" smtClean="0">
                <a:latin typeface="Calibri" pitchFamily="34" charset="0"/>
              </a:rPr>
              <a:t>Nauka o krvi</a:t>
            </a:r>
            <a:r>
              <a:rPr lang="cs-CZ" sz="2000" dirty="0" smtClean="0">
                <a:latin typeface="Calibri" pitchFamily="34" charset="0"/>
              </a:rPr>
              <a:t>. 2.vyd. Praha: Zdravotnické nakladatelství, 1957.</a:t>
            </a:r>
          </a:p>
          <a:p>
            <a:r>
              <a:rPr lang="cs-CZ" sz="2000" dirty="0" smtClean="0">
                <a:latin typeface="Calibri" pitchFamily="34" charset="0"/>
              </a:rPr>
              <a:t> HRUBIŠKO, M. </a:t>
            </a:r>
            <a:r>
              <a:rPr lang="cs-CZ" sz="2000" i="1" dirty="0" smtClean="0">
                <a:latin typeface="Calibri" pitchFamily="34" charset="0"/>
              </a:rPr>
              <a:t>Hematologie a krevní transfúze. Učebnice pro střední zdravotnické školy1.díl.</a:t>
            </a:r>
            <a:r>
              <a:rPr lang="cs-CZ" sz="2000" dirty="0" smtClean="0">
                <a:latin typeface="Calibri" pitchFamily="34" charset="0"/>
              </a:rPr>
              <a:t> 1. vyd. Praha: Avicenum, 1983.</a:t>
            </a:r>
          </a:p>
          <a:p>
            <a:r>
              <a:rPr lang="cs-CZ" sz="2000" dirty="0" smtClean="0">
                <a:latin typeface="Calibri" pitchFamily="34" charset="0"/>
              </a:rPr>
              <a:t> PECKA, M., MALÝ, J. </a:t>
            </a:r>
            <a:r>
              <a:rPr lang="cs-CZ" sz="2000" i="1" dirty="0" smtClean="0">
                <a:latin typeface="Calibri" pitchFamily="34" charset="0"/>
              </a:rPr>
              <a:t>Laboratorní hematologie. </a:t>
            </a:r>
            <a:r>
              <a:rPr lang="cs-CZ" sz="2000" dirty="0" smtClean="0">
                <a:latin typeface="Calibri" pitchFamily="34" charset="0"/>
              </a:rPr>
              <a:t>Hradec Králové: HK </a:t>
            </a:r>
            <a:r>
              <a:rPr lang="cs-CZ" sz="2000" dirty="0" err="1" smtClean="0">
                <a:latin typeface="Calibri" pitchFamily="34" charset="0"/>
              </a:rPr>
              <a:t>Credit</a:t>
            </a:r>
            <a:r>
              <a:rPr lang="cs-CZ" sz="2000" dirty="0" smtClean="0">
                <a:latin typeface="Calibri" pitchFamily="34" charset="0"/>
              </a:rPr>
              <a:t>, 2002.</a:t>
            </a:r>
          </a:p>
          <a:p>
            <a:r>
              <a:rPr lang="cs-CZ" sz="2000" dirty="0" smtClean="0">
                <a:latin typeface="Calibri" pitchFamily="34" charset="0"/>
              </a:rPr>
              <a:t> PECKA, M. </a:t>
            </a:r>
            <a:r>
              <a:rPr lang="cs-CZ" sz="2000" i="1" dirty="0" smtClean="0">
                <a:latin typeface="Calibri" pitchFamily="34" charset="0"/>
              </a:rPr>
              <a:t>Laboratorní hematologie v přehledu. Díl 1.: Buňka a krvetvorba. </a:t>
            </a:r>
            <a:r>
              <a:rPr lang="cs-CZ" sz="2000" dirty="0" smtClean="0">
                <a:latin typeface="Calibri" pitchFamily="34" charset="0"/>
              </a:rPr>
              <a:t>Český Těšín: </a:t>
            </a:r>
            <a:r>
              <a:rPr lang="cs-CZ" sz="2000" dirty="0" err="1" smtClean="0">
                <a:latin typeface="Calibri" pitchFamily="34" charset="0"/>
              </a:rPr>
              <a:t>Finidr</a:t>
            </a:r>
            <a:r>
              <a:rPr lang="cs-CZ" sz="2000" dirty="0" smtClean="0">
                <a:latin typeface="Calibri" pitchFamily="34" charset="0"/>
              </a:rPr>
              <a:t>, 2002. ISBN 80-86682-01-3.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Zdroje obrázků:</a:t>
            </a:r>
          </a:p>
          <a:p>
            <a:pPr>
              <a:buNone/>
            </a:pPr>
            <a:r>
              <a:rPr lang="cs-CZ" sz="2000" dirty="0" smtClean="0">
                <a:latin typeface="Calibri" pitchFamily="34" charset="0"/>
              </a:rPr>
              <a:t>     Obr. 1, 2:Fotografie zhotovila, není-li uvedeno jinak, Mgr. Helena </a:t>
            </a:r>
            <a:r>
              <a:rPr lang="cs-CZ" sz="2000" dirty="0" err="1" smtClean="0">
                <a:latin typeface="Calibri" pitchFamily="34" charset="0"/>
              </a:rPr>
              <a:t>Pěnkavová</a:t>
            </a:r>
            <a:r>
              <a:rPr lang="cs-CZ" sz="2000" dirty="0" smtClean="0">
                <a:latin typeface="Calibri" pitchFamily="34" charset="0"/>
              </a:rPr>
              <a:t>.</a:t>
            </a:r>
          </a:p>
          <a:p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6E928EC8-89BD-4783-9721-D5C7D2640C5F}"/>
</file>

<file path=customXml/itemProps2.xml><?xml version="1.0" encoding="utf-8"?>
<ds:datastoreItem xmlns:ds="http://schemas.openxmlformats.org/officeDocument/2006/customXml" ds:itemID="{63430CAA-B812-44AF-90DA-FC7523E677AB}"/>
</file>

<file path=customXml/itemProps3.xml><?xml version="1.0" encoding="utf-8"?>
<ds:datastoreItem xmlns:ds="http://schemas.openxmlformats.org/officeDocument/2006/customXml" ds:itemID="{1F5BAFDE-604D-469E-A9E2-5958E17E714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</TotalTime>
  <Words>235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Snímek 1</vt:lpstr>
      <vt:lpstr>Koagulační testy – preanalytická doporučení</vt:lpstr>
      <vt:lpstr>Odběr krve pro koagulaci</vt:lpstr>
      <vt:lpstr>Odběr krve - pomůcky</vt:lpstr>
      <vt:lpstr>Odběr krve pro koagulaci</vt:lpstr>
      <vt:lpstr>Antikoagulanční roztok</vt:lpstr>
      <vt:lpstr>Snímek 7</vt:lpstr>
      <vt:lpstr>Vyšetření koagulační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Koagulační testy – preanalytická doporučení</dc:title>
  <dc:creator>mesinka</dc:creator>
  <cp:lastModifiedBy>Chalupna</cp:lastModifiedBy>
  <cp:revision>17</cp:revision>
  <dcterms:created xsi:type="dcterms:W3CDTF">2013-02-04T18:26:36Z</dcterms:created>
  <dcterms:modified xsi:type="dcterms:W3CDTF">2013-03-26T18:47:36Z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