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5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18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04" autoAdjust="0"/>
  </p:normalViewPr>
  <p:slideViewPr>
    <p:cSldViewPr>
      <p:cViewPr varScale="1">
        <p:scale>
          <a:sx n="85" d="100"/>
          <a:sy n="85" d="100"/>
        </p:scale>
        <p:origin x="106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81DEFB-F3F2-4603-95EE-5F4C10B321BC}" type="datetimeFigureOut">
              <a:rPr lang="cs-CZ" smtClean="0"/>
              <a:pPr/>
              <a:t>26.05.2013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5EC67-5A1F-4C4D-BE1E-7A8A96CC369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6079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 txBox="1"/>
          <p:nvPr/>
        </p:nvSpPr>
        <p:spPr>
          <a:xfrm>
            <a:off x="4278313" y="10156826"/>
            <a:ext cx="3276596" cy="53022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49263" rtl="0" fontAlgn="auto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71" algn="l"/>
                <a:tab pos="896934" algn="l"/>
                <a:tab pos="1346197" algn="l"/>
                <a:tab pos="1795460" algn="l"/>
                <a:tab pos="2244723" algn="l"/>
                <a:tab pos="2693986" algn="l"/>
                <a:tab pos="3143250" algn="l"/>
                <a:tab pos="3592513" algn="l"/>
                <a:tab pos="4041776" algn="l"/>
                <a:tab pos="4491039" algn="l"/>
                <a:tab pos="4940302" algn="l"/>
                <a:tab pos="5389565" algn="l"/>
                <a:tab pos="5838828" algn="l"/>
                <a:tab pos="6288091" algn="l"/>
                <a:tab pos="6737354" algn="l"/>
                <a:tab pos="7186617" algn="l"/>
                <a:tab pos="7635870" algn="l"/>
                <a:tab pos="8085133" algn="l"/>
                <a:tab pos="8534396" algn="l"/>
                <a:tab pos="8983659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B2826AD-EC30-4EBB-BE3C-C6FCB2AFB497}" type="slidenum">
              <a:t>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Microsoft YaHei" pitchFamily="34"/>
              <a:cs typeface=""/>
            </a:endParaRPr>
          </a:p>
        </p:txBody>
      </p:sp>
      <p:sp>
        <p:nvSpPr>
          <p:cNvPr id="3" name="Text Box 1"/>
          <p:cNvSpPr txBox="1"/>
          <p:nvPr/>
        </p:nvSpPr>
        <p:spPr>
          <a:xfrm>
            <a:off x="4278313" y="10156826"/>
            <a:ext cx="3279779" cy="53339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49263" rtl="0" fontAlgn="auto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71" algn="l"/>
                <a:tab pos="896934" algn="l"/>
                <a:tab pos="1346197" algn="l"/>
                <a:tab pos="1795460" algn="l"/>
                <a:tab pos="2244723" algn="l"/>
                <a:tab pos="2693986" algn="l"/>
                <a:tab pos="3143250" algn="l"/>
                <a:tab pos="3592513" algn="l"/>
                <a:tab pos="4041776" algn="l"/>
                <a:tab pos="4491039" algn="l"/>
                <a:tab pos="4940302" algn="l"/>
                <a:tab pos="5389565" algn="l"/>
                <a:tab pos="5838828" algn="l"/>
                <a:tab pos="6288091" algn="l"/>
                <a:tab pos="6737354" algn="l"/>
                <a:tab pos="7186617" algn="l"/>
                <a:tab pos="7635870" algn="l"/>
                <a:tab pos="8085133" algn="l"/>
                <a:tab pos="8534396" algn="l"/>
                <a:tab pos="8983659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0C68028-D594-485C-A318-A290B5120DDE}" type="slidenum">
              <a:t>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Microsoft YaHei" pitchFamily="34"/>
              <a:cs typeface=""/>
            </a:endParaRPr>
          </a:p>
        </p:txBody>
      </p:sp>
      <p:sp>
        <p:nvSpPr>
          <p:cNvPr id="4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 w="9528">
            <a:solidFill>
              <a:srgbClr val="000000"/>
            </a:solidFill>
            <a:prstDash val="solid"/>
            <a:miter/>
          </a:ln>
        </p:spPr>
      </p:sp>
      <p:sp>
        <p:nvSpPr>
          <p:cNvPr id="5" name="Rectangle 3"/>
          <p:cNvSpPr txBox="1">
            <a:spLocks noGrp="1"/>
          </p:cNvSpPr>
          <p:nvPr>
            <p:ph type="body" sz="quarter" idx="1"/>
          </p:nvPr>
        </p:nvSpPr>
        <p:spPr>
          <a:xfrm>
            <a:off x="755651" y="5078413"/>
            <a:ext cx="6048371" cy="4811709"/>
          </a:xfrm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82991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5EC67-5A1F-4C4D-BE1E-7A8A96CC369F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28404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5EC67-5A1F-4C4D-BE1E-7A8A96CC369F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73471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5EC67-5A1F-4C4D-BE1E-7A8A96CC369F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11344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5EC67-5A1F-4C4D-BE1E-7A8A96CC369F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44685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5EC67-5A1F-4C4D-BE1E-7A8A96CC369F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46260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5EC67-5A1F-4C4D-BE1E-7A8A96CC369F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96211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5EC67-5A1F-4C4D-BE1E-7A8A96CC369F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8136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5EC67-5A1F-4C4D-BE1E-7A8A96CC369F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65291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5EC67-5A1F-4C4D-BE1E-7A8A96CC369F}" type="slidenum">
              <a:rPr lang="cs-CZ" smtClean="0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51807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5EC67-5A1F-4C4D-BE1E-7A8A96CC369F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8867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5EC67-5A1F-4C4D-BE1E-7A8A96CC369F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16480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5EC67-5A1F-4C4D-BE1E-7A8A96CC369F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52609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5EC67-5A1F-4C4D-BE1E-7A8A96CC369F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9023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5EC67-5A1F-4C4D-BE1E-7A8A96CC369F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97882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5EC67-5A1F-4C4D-BE1E-7A8A96CC369F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45464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5EC67-5A1F-4C4D-BE1E-7A8A96CC369F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32984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5EC67-5A1F-4C4D-BE1E-7A8A96CC369F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36375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5EC67-5A1F-4C4D-BE1E-7A8A96CC369F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1442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0EDB-B78C-4137-BCCB-10F1C64C12C1}" type="datetimeFigureOut">
              <a:rPr lang="cs-CZ" smtClean="0"/>
              <a:pPr/>
              <a:t>26.05.2013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39D6-0BFB-4202-88DA-673DC6DFF7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0EDB-B78C-4137-BCCB-10F1C64C12C1}" type="datetimeFigureOut">
              <a:rPr lang="cs-CZ" smtClean="0"/>
              <a:pPr/>
              <a:t>26.05.2013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39D6-0BFB-4202-88DA-673DC6DFF7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0EDB-B78C-4137-BCCB-10F1C64C12C1}" type="datetimeFigureOut">
              <a:rPr lang="cs-CZ" smtClean="0"/>
              <a:pPr/>
              <a:t>26.05.2013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39D6-0BFB-4202-88DA-673DC6DFF7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0EDB-B78C-4137-BCCB-10F1C64C12C1}" type="datetimeFigureOut">
              <a:rPr lang="cs-CZ" smtClean="0"/>
              <a:pPr/>
              <a:t>26.05.2013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39D6-0BFB-4202-88DA-673DC6DFF7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0EDB-B78C-4137-BCCB-10F1C64C12C1}" type="datetimeFigureOut">
              <a:rPr lang="cs-CZ" smtClean="0"/>
              <a:pPr/>
              <a:t>26.05.2013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39D6-0BFB-4202-88DA-673DC6DFF7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0EDB-B78C-4137-BCCB-10F1C64C12C1}" type="datetimeFigureOut">
              <a:rPr lang="cs-CZ" smtClean="0"/>
              <a:pPr/>
              <a:t>26.05.2013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39D6-0BFB-4202-88DA-673DC6DFF7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0EDB-B78C-4137-BCCB-10F1C64C12C1}" type="datetimeFigureOut">
              <a:rPr lang="cs-CZ" smtClean="0"/>
              <a:pPr/>
              <a:t>26.05.2013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39D6-0BFB-4202-88DA-673DC6DFF7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0EDB-B78C-4137-BCCB-10F1C64C12C1}" type="datetimeFigureOut">
              <a:rPr lang="cs-CZ" smtClean="0"/>
              <a:pPr/>
              <a:t>26.05.2013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39D6-0BFB-4202-88DA-673DC6DFF7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0EDB-B78C-4137-BCCB-10F1C64C12C1}" type="datetimeFigureOut">
              <a:rPr lang="cs-CZ" smtClean="0"/>
              <a:pPr/>
              <a:t>26.05.2013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39D6-0BFB-4202-88DA-673DC6DFF7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0EDB-B78C-4137-BCCB-10F1C64C12C1}" type="datetimeFigureOut">
              <a:rPr lang="cs-CZ" smtClean="0"/>
              <a:pPr/>
              <a:t>26.05.2013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39D6-0BFB-4202-88DA-673DC6DFF7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0EDB-B78C-4137-BCCB-10F1C64C12C1}" type="datetimeFigureOut">
              <a:rPr lang="cs-CZ" smtClean="0"/>
              <a:pPr/>
              <a:t>26.05.2013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39D6-0BFB-4202-88DA-673DC6DFF7B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D0EDB-B78C-4137-BCCB-10F1C64C12C1}" type="datetimeFigureOut">
              <a:rPr lang="cs-CZ" smtClean="0"/>
              <a:pPr/>
              <a:t>26.05.2013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939D6-0BFB-4202-88DA-673DC6DFF7B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/>
          <p:nvPr/>
        </p:nvSpPr>
        <p:spPr>
          <a:xfrm>
            <a:off x="456483" y="1604523"/>
            <a:ext cx="8228161" cy="452592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25472" rIns="0" bIns="0" anchor="t" anchorCtr="0" compatLnSpc="1">
            <a:noAutofit/>
          </a:bodyPr>
          <a:lstStyle/>
          <a:p>
            <a:pPr algn="ctr" defTabSz="829452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903" dirty="0">
                <a:solidFill>
                  <a:srgbClr val="000000"/>
                </a:solidFill>
                <a:latin typeface="Arial" pitchFamily="34"/>
                <a:ea typeface="Times New Roman" pitchFamily="18"/>
                <a:cs typeface=""/>
              </a:rPr>
              <a:t>Autorem materiálu a všech jeho částí, není-li uvedeno jinak, je </a:t>
            </a:r>
            <a:r>
              <a:rPr lang="cs-CZ" sz="2903" dirty="0" smtClean="0">
                <a:solidFill>
                  <a:srgbClr val="000000"/>
                </a:solidFill>
                <a:latin typeface="Arial" pitchFamily="34"/>
                <a:ea typeface="Times New Roman" pitchFamily="18"/>
                <a:cs typeface=""/>
              </a:rPr>
              <a:t>Dušek Jan.</a:t>
            </a:r>
            <a:endParaRPr lang="cs-CZ" sz="2903" dirty="0">
              <a:solidFill>
                <a:srgbClr val="000000"/>
              </a:solidFill>
              <a:latin typeface="Arial" pitchFamily="34"/>
              <a:ea typeface="Times New Roman" pitchFamily="18"/>
              <a:cs typeface=""/>
            </a:endParaRPr>
          </a:p>
          <a:p>
            <a:pPr defTabSz="829452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903" dirty="0">
              <a:solidFill>
                <a:srgbClr val="000000"/>
              </a:solidFill>
              <a:latin typeface="Arial" pitchFamily="34"/>
              <a:ea typeface="宋体" pitchFamily="2"/>
              <a:cs typeface=""/>
            </a:endParaRPr>
          </a:p>
          <a:p>
            <a:pPr algn="ctr" defTabSz="829452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903" dirty="0">
                <a:solidFill>
                  <a:srgbClr val="000000"/>
                </a:solidFill>
                <a:latin typeface="Arial" pitchFamily="34"/>
                <a:ea typeface="Times New Roman" pitchFamily="18"/>
                <a:cs typeface=""/>
              </a:rPr>
              <a:t>Dostupné ze Školského portálu Karlovarského kraje www.kvkskoly.cz, materiál vznikl v rámci projektu Gymnázia Cheb s názvem Rozvoj školského portálu Karlovarského kraj</a:t>
            </a:r>
            <a:endParaRPr lang="cs-CZ" sz="2903" dirty="0">
              <a:solidFill>
                <a:srgbClr val="000000"/>
              </a:solidFill>
              <a:latin typeface="Arial"/>
              <a:ea typeface="Microsoft YaHei" pitchFamily="34"/>
              <a:cs typeface="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" y="40200"/>
            <a:ext cx="167573" cy="33504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82944" tIns="41472" rIns="82944" bIns="41472" anchor="ctr" anchorCtr="0" compatLnSpc="1">
            <a:spAutoFit/>
          </a:bodyPr>
          <a:lstStyle/>
          <a:p>
            <a:pPr defTabSz="82945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633">
              <a:solidFill>
                <a:srgbClr val="000000"/>
              </a:solidFill>
              <a:latin typeface="Calibri"/>
              <a:ea typeface=""/>
              <a:cs typeface=""/>
            </a:endParaRPr>
          </a:p>
        </p:txBody>
      </p:sp>
      <p:pic>
        <p:nvPicPr>
          <p:cNvPr id="4" name="obrázky1"/>
          <p:cNvPicPr>
            <a:picLocks noChangeAspect="1"/>
          </p:cNvPicPr>
          <p:nvPr/>
        </p:nvPicPr>
        <p:blipFill>
          <a:blip r:embed="rId3">
            <a:lum bright="-50000"/>
          </a:blip>
          <a:srcRect/>
          <a:stretch>
            <a:fillRect/>
          </a:stretch>
        </p:blipFill>
        <p:spPr>
          <a:xfrm>
            <a:off x="3350092" y="622440"/>
            <a:ext cx="2707201" cy="681119"/>
          </a:xfrm>
          <a:prstGeom prst="rect">
            <a:avLst/>
          </a:prstGeom>
          <a:solidFill>
            <a:srgbClr val="FFFFFF"/>
          </a:solidFill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705898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Kostra trupu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Páteř: tvoří osu těla</a:t>
            </a:r>
          </a:p>
          <a:p>
            <a:pPr lvl="1"/>
            <a:r>
              <a:rPr lang="cs-CZ" dirty="0" smtClean="0"/>
              <a:t>2x esovitě prohnutá (lordóza a kyfóza) uvnitř páteře je kanál pro uloženi </a:t>
            </a:r>
            <a:r>
              <a:rPr lang="cs-CZ" dirty="0" err="1" smtClean="0"/>
              <a:t>mýchy</a:t>
            </a:r>
            <a:endParaRPr lang="cs-CZ" dirty="0" smtClean="0"/>
          </a:p>
          <a:p>
            <a:pPr lvl="1"/>
            <a:r>
              <a:rPr lang="cs-CZ" dirty="0" smtClean="0"/>
              <a:t>Skládá z 33 – 34 obratlů </a:t>
            </a:r>
          </a:p>
          <a:p>
            <a:pPr lvl="1"/>
            <a:r>
              <a:rPr lang="cs-CZ" dirty="0" smtClean="0"/>
              <a:t>Složeni obratle: tělo obratle</a:t>
            </a:r>
          </a:p>
          <a:p>
            <a:pPr lvl="1">
              <a:buNone/>
            </a:pPr>
            <a:r>
              <a:rPr lang="cs-CZ" dirty="0"/>
              <a:t>	</a:t>
            </a:r>
            <a:r>
              <a:rPr lang="cs-CZ" dirty="0" smtClean="0"/>
              <a:t>			    obratlový oblouk</a:t>
            </a:r>
          </a:p>
          <a:p>
            <a:pPr lvl="1">
              <a:buNone/>
            </a:pPr>
            <a:r>
              <a:rPr lang="cs-CZ" dirty="0"/>
              <a:t>	</a:t>
            </a:r>
            <a:r>
              <a:rPr lang="cs-CZ" dirty="0" smtClean="0"/>
              <a:t>			    obratlový výběžek</a:t>
            </a:r>
          </a:p>
          <a:p>
            <a:pPr lvl="1">
              <a:buNone/>
            </a:pPr>
            <a:r>
              <a:rPr lang="cs-CZ" dirty="0" smtClean="0"/>
              <a:t>Složeni páteře: 7 obratlů krčních 1) nosič – atlas</a:t>
            </a:r>
          </a:p>
          <a:p>
            <a:pPr lvl="1">
              <a:buNone/>
            </a:pPr>
            <a:r>
              <a:rPr lang="cs-CZ" dirty="0"/>
              <a:t>	</a:t>
            </a:r>
            <a:r>
              <a:rPr lang="cs-CZ" dirty="0" smtClean="0"/>
              <a:t>					    2) čepovec - axis </a:t>
            </a:r>
          </a:p>
          <a:p>
            <a:pPr lvl="1">
              <a:buNone/>
            </a:pPr>
            <a:r>
              <a:rPr lang="cs-CZ" dirty="0"/>
              <a:t>	</a:t>
            </a:r>
            <a:r>
              <a:rPr lang="cs-CZ" dirty="0" smtClean="0"/>
              <a:t>					          </a:t>
            </a:r>
            <a:endParaRPr lang="cs-CZ" dirty="0"/>
          </a:p>
          <a:p>
            <a:pPr lvl="1"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Složení páteře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cs-CZ" dirty="0" smtClean="0"/>
              <a:t>7 obratlů krčních 1) nosič – atlas</a:t>
            </a:r>
          </a:p>
          <a:p>
            <a:pPr lvl="1">
              <a:buNone/>
            </a:pPr>
            <a:r>
              <a:rPr lang="cs-CZ" dirty="0" smtClean="0"/>
              <a:t>			</a:t>
            </a:r>
            <a:r>
              <a:rPr lang="cs-CZ" dirty="0"/>
              <a:t>	</a:t>
            </a:r>
            <a:r>
              <a:rPr lang="cs-CZ" dirty="0" smtClean="0"/>
              <a:t>   2) čepovec - axis 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12 obratlů hrudních – nesou 12 párů žeber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5 obratlů bederních – jsou největší, nesou největší váhu těla 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5 křížových – při narození jsou samostatné, později do 25 let srostou v kost křížovou</a:t>
            </a:r>
          </a:p>
          <a:p>
            <a:pPr lvl="1">
              <a:buFont typeface="Arial" pitchFamily="34" charset="0"/>
              <a:buChar char="•"/>
            </a:pPr>
            <a:r>
              <a:rPr lang="cs-CZ" dirty="0" smtClean="0"/>
              <a:t>4-5 kostrčních obratlů zakrnělé, srostlé v kost kostrční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Stavba hrudníku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12 párů žeber: 1-7pár- pravá žebra připojeny ke kosti hrudní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			 8-10pár- nepravá žebra – připojeny chrupavkami na předcházející  žebra</a:t>
            </a:r>
          </a:p>
          <a:p>
            <a:pPr>
              <a:buNone/>
            </a:pPr>
            <a:r>
              <a:rPr lang="cs-CZ" dirty="0" smtClean="0"/>
              <a:t>				 11-12pár- jsou volná žebra končí volně v dutině břišní</a:t>
            </a:r>
          </a:p>
          <a:p>
            <a:r>
              <a:rPr lang="cs-CZ" dirty="0" smtClean="0"/>
              <a:t>Kost hrudní – prsní </a:t>
            </a:r>
          </a:p>
          <a:p>
            <a:r>
              <a:rPr lang="cs-CZ" dirty="0" smtClean="0"/>
              <a:t>12 hrudních obratlů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Lebka – kostra hlavy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Část obličejová:</a:t>
            </a:r>
          </a:p>
          <a:p>
            <a:pPr lvl="1"/>
            <a:r>
              <a:rPr lang="cs-CZ" dirty="0" smtClean="0"/>
              <a:t>Horní čelist – maxila – je to párová kost</a:t>
            </a:r>
          </a:p>
          <a:p>
            <a:pPr lvl="1"/>
            <a:r>
              <a:rPr lang="cs-CZ" dirty="0" smtClean="0"/>
              <a:t>Dolní čelist – </a:t>
            </a:r>
            <a:r>
              <a:rPr lang="cs-CZ" dirty="0" err="1" smtClean="0"/>
              <a:t>madibula</a:t>
            </a:r>
            <a:endParaRPr lang="cs-CZ" dirty="0"/>
          </a:p>
          <a:p>
            <a:pPr lvl="1"/>
            <a:r>
              <a:rPr lang="cs-CZ" dirty="0" smtClean="0"/>
              <a:t>Kost lícní – párová kost</a:t>
            </a:r>
          </a:p>
          <a:p>
            <a:pPr lvl="1"/>
            <a:r>
              <a:rPr lang="cs-CZ" dirty="0" smtClean="0"/>
              <a:t>Kost slzní – párová kost</a:t>
            </a:r>
          </a:p>
          <a:p>
            <a:pPr lvl="1"/>
            <a:r>
              <a:rPr lang="cs-CZ" dirty="0" smtClean="0"/>
              <a:t>Kost nosní – párová kost</a:t>
            </a:r>
          </a:p>
          <a:p>
            <a:pPr lvl="1"/>
            <a:r>
              <a:rPr lang="cs-CZ" dirty="0" smtClean="0"/>
              <a:t>Kost radličná - nepárová – tvoří nosní přepážky</a:t>
            </a:r>
          </a:p>
          <a:p>
            <a:pPr lvl="1"/>
            <a:r>
              <a:rPr lang="cs-CZ" dirty="0" smtClean="0"/>
              <a:t>Kost patrová – párová </a:t>
            </a:r>
          </a:p>
          <a:p>
            <a:pPr lvl="1"/>
            <a:r>
              <a:rPr lang="cs-CZ" dirty="0" smtClean="0"/>
              <a:t>Jazylka – nepárová – je pod dolní čelistí, visí na ni hrtan</a:t>
            </a:r>
          </a:p>
          <a:p>
            <a:pPr lvl="1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dirty="0" smtClean="0"/>
              <a:t>Část mozková – </a:t>
            </a:r>
            <a:r>
              <a:rPr lang="cs-CZ" sz="3600" dirty="0" smtClean="0"/>
              <a:t>tvoří kostěné pouzdro mozku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dirty="0" smtClean="0"/>
              <a:t>Kost týlní – nepárová – má týlní otvor pro páteř</a:t>
            </a:r>
          </a:p>
          <a:p>
            <a:pPr lvl="1"/>
            <a:r>
              <a:rPr lang="cs-CZ" dirty="0" smtClean="0"/>
              <a:t>Kost temenní – párová</a:t>
            </a:r>
          </a:p>
          <a:p>
            <a:pPr lvl="1"/>
            <a:r>
              <a:rPr lang="cs-CZ" dirty="0" smtClean="0"/>
              <a:t>Kost čelní – nepárová</a:t>
            </a:r>
          </a:p>
          <a:p>
            <a:pPr lvl="1"/>
            <a:r>
              <a:rPr lang="cs-CZ" dirty="0" smtClean="0"/>
              <a:t>Kosti klínové -  párové </a:t>
            </a:r>
          </a:p>
          <a:p>
            <a:pPr lvl="1"/>
            <a:r>
              <a:rPr lang="cs-CZ" dirty="0" smtClean="0"/>
              <a:t>Kosti spánkové – párové – je tam zavěšena jazylka a hrtan</a:t>
            </a:r>
          </a:p>
          <a:p>
            <a:pPr lvl="1"/>
            <a:r>
              <a:rPr lang="cs-CZ" dirty="0" smtClean="0"/>
              <a:t> Kost čichová – členěna skořepinami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Kostra horní končetiny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dirty="0" smtClean="0"/>
              <a:t>Pletenec lopatkový – z lopatky a klíční kosti</a:t>
            </a:r>
          </a:p>
          <a:p>
            <a:pPr lvl="1"/>
            <a:r>
              <a:rPr lang="cs-CZ" dirty="0" smtClean="0"/>
              <a:t>Pažní kost </a:t>
            </a:r>
          </a:p>
          <a:p>
            <a:pPr lvl="1"/>
            <a:r>
              <a:rPr lang="cs-CZ" dirty="0" smtClean="0"/>
              <a:t>Vřetenní kost – na palcové straně ruky</a:t>
            </a:r>
          </a:p>
          <a:p>
            <a:pPr lvl="1"/>
            <a:r>
              <a:rPr lang="cs-CZ" dirty="0" smtClean="0"/>
              <a:t>Loketní kost – na malíkové straně ruky</a:t>
            </a:r>
          </a:p>
          <a:p>
            <a:pPr lvl="1"/>
            <a:r>
              <a:rPr lang="cs-CZ" dirty="0" smtClean="0"/>
              <a:t>Zápěstní kůstky – 8 kostí ve dvou řadách po 4</a:t>
            </a:r>
          </a:p>
          <a:p>
            <a:pPr lvl="1"/>
            <a:r>
              <a:rPr lang="cs-CZ" dirty="0" smtClean="0"/>
              <a:t>Záprstní kůstky – 5 kostí- tvoří dlaň</a:t>
            </a:r>
          </a:p>
          <a:p>
            <a:pPr lvl="1"/>
            <a:r>
              <a:rPr lang="cs-CZ" dirty="0" smtClean="0"/>
              <a:t>Prstní články – celkem 14 článků palec má dva články ostatní tři </a:t>
            </a:r>
          </a:p>
          <a:p>
            <a:pPr lvl="1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Kostra dolní končetiny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cs-CZ" dirty="0" smtClean="0"/>
              <a:t>Pletenec pánevní – připojuje dolní končetinu ke kostře trupu </a:t>
            </a:r>
          </a:p>
          <a:p>
            <a:pPr lvl="1"/>
            <a:r>
              <a:rPr lang="cs-CZ" dirty="0" smtClean="0"/>
              <a:t>Pánevní kost – vzniká srůstem kosti kyčelní stydké a sedací</a:t>
            </a:r>
          </a:p>
          <a:p>
            <a:pPr lvl="1"/>
            <a:r>
              <a:rPr lang="cs-CZ" dirty="0" smtClean="0"/>
              <a:t>Stehenní kost – dolní konec tvoří hlavici kolenního kloubu</a:t>
            </a:r>
          </a:p>
          <a:p>
            <a:pPr lvl="1"/>
            <a:r>
              <a:rPr lang="cs-CZ" dirty="0" smtClean="0"/>
              <a:t>Holení kost -na palcové straně </a:t>
            </a:r>
          </a:p>
          <a:p>
            <a:pPr lvl="1"/>
            <a:r>
              <a:rPr lang="cs-CZ" dirty="0" smtClean="0"/>
              <a:t>Lýtková kost-na malíkové straně </a:t>
            </a:r>
          </a:p>
          <a:p>
            <a:pPr lvl="1"/>
            <a:r>
              <a:rPr lang="cs-CZ" dirty="0" smtClean="0"/>
              <a:t>Zánártní kůstky – 7 kostí </a:t>
            </a:r>
          </a:p>
          <a:p>
            <a:pPr lvl="1"/>
            <a:r>
              <a:rPr lang="cs-CZ" dirty="0" smtClean="0"/>
              <a:t>Nártní kůstky – 5kostí – tvoří klenbu nohy</a:t>
            </a:r>
          </a:p>
          <a:p>
            <a:pPr lvl="1"/>
            <a:r>
              <a:rPr lang="cs-CZ" dirty="0" smtClean="0"/>
              <a:t>Prstní články – 14 článků palec 2 články ostatní 3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Druhotné pohlavní znaky na kostře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Ženská kostra</a:t>
            </a:r>
          </a:p>
          <a:p>
            <a:pPr lvl="1"/>
            <a:r>
              <a:rPr lang="cs-CZ" dirty="0" smtClean="0"/>
              <a:t>Menší místa pro úpon svalů</a:t>
            </a:r>
          </a:p>
          <a:p>
            <a:pPr lvl="1"/>
            <a:r>
              <a:rPr lang="cs-CZ" dirty="0" smtClean="0"/>
              <a:t>Širší pánev</a:t>
            </a:r>
          </a:p>
          <a:p>
            <a:pPr lvl="1"/>
            <a:r>
              <a:rPr lang="cs-CZ" dirty="0" smtClean="0"/>
              <a:t>Vzdálenější kloubní jamky – větší pohyb kloubů</a:t>
            </a:r>
          </a:p>
          <a:p>
            <a:pPr lvl="1"/>
            <a:r>
              <a:rPr lang="cs-CZ" dirty="0" smtClean="0"/>
              <a:t>Drobné rozdíly na lebce – jemnější </a:t>
            </a:r>
            <a:r>
              <a:rPr lang="cs-CZ" dirty="0"/>
              <a:t>ú</a:t>
            </a:r>
            <a:r>
              <a:rPr lang="cs-CZ" dirty="0" smtClean="0"/>
              <a:t>tvary</a:t>
            </a:r>
          </a:p>
          <a:p>
            <a:pPr lvl="1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Nemoci kostry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/>
            <a:r>
              <a:rPr lang="cs-CZ" dirty="0" smtClean="0"/>
              <a:t>Vady páteře:</a:t>
            </a:r>
          </a:p>
          <a:p>
            <a:pPr lvl="1"/>
            <a:r>
              <a:rPr lang="cs-CZ" dirty="0" smtClean="0"/>
              <a:t>Kulatá záda</a:t>
            </a:r>
          </a:p>
          <a:p>
            <a:pPr lvl="1"/>
            <a:r>
              <a:rPr lang="cs-CZ" dirty="0" smtClean="0"/>
              <a:t>Vybočená páteř</a:t>
            </a:r>
          </a:p>
          <a:p>
            <a:pPr lvl="1"/>
            <a:r>
              <a:rPr lang="cs-CZ" dirty="0" smtClean="0"/>
              <a:t>Rozštěpy páteře</a:t>
            </a:r>
          </a:p>
          <a:p>
            <a:r>
              <a:rPr lang="cs-CZ" dirty="0" smtClean="0"/>
              <a:t>Poruchy kloubních chrupavek</a:t>
            </a:r>
          </a:p>
          <a:p>
            <a:pPr lvl="1"/>
            <a:r>
              <a:rPr lang="cs-CZ" dirty="0" smtClean="0"/>
              <a:t>Meniskus</a:t>
            </a:r>
          </a:p>
          <a:p>
            <a:pPr lvl="1"/>
            <a:r>
              <a:rPr lang="cs-CZ" dirty="0" smtClean="0"/>
              <a:t>Ischias</a:t>
            </a:r>
          </a:p>
          <a:p>
            <a:pPr lvl="1"/>
            <a:r>
              <a:rPr lang="cs-CZ" dirty="0" smtClean="0"/>
              <a:t>Houser</a:t>
            </a:r>
          </a:p>
          <a:p>
            <a:r>
              <a:rPr lang="cs-CZ" dirty="0" smtClean="0"/>
              <a:t>Záněty kloubů </a:t>
            </a:r>
          </a:p>
          <a:p>
            <a:r>
              <a:rPr lang="cs-CZ" dirty="0" smtClean="0"/>
              <a:t>Řídnutí kostí – osteoporóza </a:t>
            </a:r>
          </a:p>
          <a:p>
            <a:r>
              <a:rPr lang="cs-CZ" dirty="0" smtClean="0"/>
              <a:t>Porucha nožní klenby – příčně a podélně plochá noha</a:t>
            </a:r>
          </a:p>
          <a:p>
            <a:r>
              <a:rPr lang="cs-CZ" dirty="0" smtClean="0"/>
              <a:t>Dna – podagra – špatná výživa</a:t>
            </a:r>
          </a:p>
          <a:p>
            <a:r>
              <a:rPr lang="cs-CZ" dirty="0" smtClean="0"/>
              <a:t>Artróza kloubů </a:t>
            </a:r>
          </a:p>
          <a:p>
            <a:r>
              <a:rPr lang="cs-CZ" dirty="0" smtClean="0"/>
              <a:t>Výrůstky na kostře </a:t>
            </a:r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pPr lvl="1">
              <a:buNone/>
            </a:pPr>
            <a:endParaRPr lang="cs-CZ" dirty="0" smtClean="0"/>
          </a:p>
          <a:p>
            <a:pPr lvl="1">
              <a:buFont typeface="Arial" pitchFamily="34" charset="0"/>
              <a:buChar char="•"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Úrazy kostry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Vymknutí kloubu – distorze</a:t>
            </a:r>
          </a:p>
          <a:p>
            <a:r>
              <a:rPr lang="cs-CZ" dirty="0" smtClean="0"/>
              <a:t>Vykloubení kloubu – luxace</a:t>
            </a:r>
          </a:p>
          <a:p>
            <a:r>
              <a:rPr lang="cs-CZ" dirty="0" smtClean="0"/>
              <a:t>Zlomenina kosti – fraktura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Kosterní soustava </a:t>
            </a:r>
            <a:endParaRPr lang="cs-CZ" dirty="0"/>
          </a:p>
        </p:txBody>
      </p:sp>
      <p:pic>
        <p:nvPicPr>
          <p:cNvPr id="3" name="obrázek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05248" y="312068"/>
            <a:ext cx="46990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4800" b="1" dirty="0" smtClean="0"/>
              <a:t>Funkce</a:t>
            </a:r>
            <a:r>
              <a:rPr lang="cs-CZ" b="1" dirty="0" smtClean="0"/>
              <a:t> - pevná,ale </a:t>
            </a:r>
            <a:r>
              <a:rPr lang="cs-CZ" b="1" dirty="0"/>
              <a:t>pohyblivá opora těla </a:t>
            </a:r>
            <a:endParaRPr lang="cs-CZ" dirty="0"/>
          </a:p>
          <a:p>
            <a:pPr>
              <a:buNone/>
            </a:pPr>
            <a:r>
              <a:rPr lang="cs-CZ" b="1" dirty="0"/>
              <a:t>                     </a:t>
            </a:r>
            <a:r>
              <a:rPr lang="cs-CZ" b="1" dirty="0" smtClean="0"/>
              <a:t>- ochrana </a:t>
            </a:r>
            <a:r>
              <a:rPr lang="cs-CZ" b="1" dirty="0"/>
              <a:t>vnitřních </a:t>
            </a:r>
            <a:r>
              <a:rPr lang="cs-CZ" b="1" dirty="0" smtClean="0"/>
              <a:t>orgánů</a:t>
            </a:r>
          </a:p>
          <a:p>
            <a:pPr>
              <a:buNone/>
            </a:pPr>
            <a:r>
              <a:rPr lang="cs-CZ" sz="4400" b="1" dirty="0" smtClean="0"/>
              <a:t>Původ</a:t>
            </a:r>
            <a:r>
              <a:rPr lang="cs-CZ" sz="4800" b="1" dirty="0" smtClean="0"/>
              <a:t> </a:t>
            </a:r>
            <a:r>
              <a:rPr lang="cs-CZ" b="1" dirty="0" smtClean="0"/>
              <a:t>– tvořena pojivovou tkání - kost</a:t>
            </a:r>
          </a:p>
          <a:p>
            <a:pPr>
              <a:buNone/>
            </a:pPr>
            <a:r>
              <a:rPr lang="cs-CZ" b="1" dirty="0" smtClean="0"/>
              <a:t>							      - chrupavka</a:t>
            </a:r>
          </a:p>
          <a:p>
            <a:pPr>
              <a:buNone/>
            </a:pPr>
            <a:r>
              <a:rPr lang="cs-CZ" b="1" dirty="0"/>
              <a:t>	</a:t>
            </a:r>
            <a:r>
              <a:rPr lang="cs-CZ" b="1" dirty="0" smtClean="0"/>
              <a:t>						      - vazivo</a:t>
            </a:r>
          </a:p>
          <a:p>
            <a:pPr>
              <a:buNone/>
            </a:pPr>
            <a:r>
              <a:rPr lang="cs-CZ" b="1" dirty="0"/>
              <a:t>	</a:t>
            </a:r>
            <a:r>
              <a:rPr lang="cs-CZ" b="1" dirty="0" smtClean="0"/>
              <a:t>							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Stavba kosti – příčný řez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Okostice – vazivový obal protkaný cévami a nervy, zajišťuje výživu kosti, upínají se zde svaly</a:t>
            </a:r>
          </a:p>
          <a:p>
            <a:pPr>
              <a:buNone/>
            </a:pPr>
            <a:r>
              <a:rPr lang="cs-CZ" dirty="0" smtClean="0"/>
              <a:t>Kostní tkáň – houbovitá – spongiózní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		  - kompaktní – hutná tkáň</a:t>
            </a:r>
          </a:p>
          <a:p>
            <a:pPr>
              <a:buNone/>
            </a:pPr>
            <a:r>
              <a:rPr lang="cs-CZ" dirty="0" smtClean="0"/>
              <a:t>Kostní dřeň – vyplňuje vnitřek dlouhých kostí, vznikají zde červené a bíle krvinky, v mládí je červená a s věkem žloutne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dirty="0" smtClean="0"/>
              <a:t>Vývoj a růst kostí- osifikace - kostnatění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Vznikají z vaziva nebo z chrupavky</a:t>
            </a:r>
          </a:p>
          <a:p>
            <a:r>
              <a:rPr lang="cs-CZ" dirty="0" smtClean="0"/>
              <a:t>Růst kostí do šířky zajišťuje okostice</a:t>
            </a:r>
          </a:p>
          <a:p>
            <a:r>
              <a:rPr lang="cs-CZ" dirty="0" smtClean="0"/>
              <a:t>Růst kostí do délky se děje prostřednictvím růstových chrupavek – jsou uloženy mezi epifýzami (konce kostí) a diafýzou (střední část kosti)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779686"/>
          </a:xfrm>
        </p:spPr>
        <p:txBody>
          <a:bodyPr>
            <a:noAutofit/>
          </a:bodyPr>
          <a:lstStyle/>
          <a:p>
            <a:r>
              <a:rPr lang="cs-CZ" sz="4000" dirty="0" smtClean="0"/>
              <a:t>Stavba kosti</a:t>
            </a:r>
            <a:endParaRPr lang="cs-CZ" sz="4000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AutoNum type="romanUcPeriod"/>
            </a:pPr>
            <a:r>
              <a:rPr lang="cs-CZ" sz="2000" dirty="0" smtClean="0"/>
              <a:t>Epifýzy</a:t>
            </a:r>
          </a:p>
          <a:p>
            <a:pPr marL="514350" indent="-514350">
              <a:buAutoNum type="romanUcPeriod"/>
            </a:pPr>
            <a:r>
              <a:rPr lang="cs-CZ" sz="2000" dirty="0" smtClean="0"/>
              <a:t>Chrupavka</a:t>
            </a:r>
          </a:p>
          <a:p>
            <a:pPr marL="514350" indent="-514350">
              <a:buAutoNum type="romanUcPeriod"/>
            </a:pPr>
            <a:r>
              <a:rPr lang="cs-CZ" sz="2000" dirty="0" smtClean="0"/>
              <a:t>Diafýza</a:t>
            </a:r>
          </a:p>
          <a:p>
            <a:pPr marL="514350" indent="-514350">
              <a:buAutoNum type="romanUcPeriod"/>
            </a:pPr>
            <a:endParaRPr lang="cs-CZ" sz="2000" dirty="0" smtClean="0"/>
          </a:p>
          <a:p>
            <a:pPr marL="514350" indent="-514350">
              <a:buAutoNum type="romanUcPeriod"/>
            </a:pPr>
            <a:endParaRPr lang="cs-CZ" sz="2000" dirty="0" smtClean="0"/>
          </a:p>
          <a:p>
            <a:pPr marL="514350" indent="-514350"/>
            <a:endParaRPr lang="cs-CZ" sz="2000" dirty="0" smtClean="0"/>
          </a:p>
          <a:p>
            <a:pPr marL="514350" indent="-514350"/>
            <a:endParaRPr lang="cs-CZ" sz="2000" dirty="0" smtClean="0"/>
          </a:p>
          <a:p>
            <a:pPr marL="514350" indent="-514350"/>
            <a:endParaRPr lang="cs-CZ" sz="2000" dirty="0"/>
          </a:p>
        </p:txBody>
      </p:sp>
      <p:pic>
        <p:nvPicPr>
          <p:cNvPr id="9" name="Zástupný symbol pro obsah 8" descr="Kost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575050" y="1547174"/>
            <a:ext cx="5101406" cy="330486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dirty="0" smtClean="0"/>
              <a:t>Spojení kostí - Pevné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r>
              <a:rPr lang="cs-CZ" u="sng" dirty="0" smtClean="0"/>
              <a:t>Pomocí chrupavky </a:t>
            </a:r>
            <a:r>
              <a:rPr lang="cs-CZ" dirty="0" smtClean="0"/>
              <a:t>(stydká spona – spojuje ve předu pánevní kosti)</a:t>
            </a:r>
          </a:p>
          <a:p>
            <a:r>
              <a:rPr lang="cs-CZ" u="sng" dirty="0" smtClean="0"/>
              <a:t>pomocí vaziva </a:t>
            </a:r>
            <a:r>
              <a:rPr lang="cs-CZ" dirty="0" smtClean="0"/>
              <a:t>– jsou to švy – lebeční kosti</a:t>
            </a:r>
          </a:p>
          <a:p>
            <a:r>
              <a:rPr lang="cs-CZ" u="sng" dirty="0" smtClean="0"/>
              <a:t>pomocí kostní tkáně </a:t>
            </a:r>
            <a:r>
              <a:rPr lang="cs-CZ" dirty="0" smtClean="0"/>
              <a:t>–  srůst kostí sedací, stydké a kyčelní v kost pánevní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Spojení kostí - pohyblivé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Pomocí kloubu</a:t>
            </a:r>
          </a:p>
          <a:p>
            <a:pPr lvl="1"/>
            <a:r>
              <a:rPr lang="cs-CZ" dirty="0" smtClean="0"/>
              <a:t>Složení kloubu: Kloubní hlavice</a:t>
            </a:r>
          </a:p>
          <a:p>
            <a:pPr lvl="1">
              <a:buNone/>
            </a:pPr>
            <a:r>
              <a:rPr lang="cs-CZ" dirty="0" smtClean="0"/>
              <a:t>				   Kloubní jamka</a:t>
            </a:r>
          </a:p>
          <a:p>
            <a:pPr lvl="1">
              <a:buNone/>
            </a:pPr>
            <a:r>
              <a:rPr lang="cs-CZ" dirty="0"/>
              <a:t>	</a:t>
            </a:r>
            <a:r>
              <a:rPr lang="cs-CZ" dirty="0" smtClean="0"/>
              <a:t>			   Kloubní pouzdro – uvnitř pouzdra je synoviální vrstva, která produkuje tekutinu, která zmírňuje tření a vyživuje chrupavky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Rozdělení kostry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Kostra trupu</a:t>
            </a:r>
          </a:p>
          <a:p>
            <a:r>
              <a:rPr lang="cs-CZ" dirty="0" smtClean="0"/>
              <a:t>Kostra hlavy – lebka </a:t>
            </a:r>
          </a:p>
          <a:p>
            <a:r>
              <a:rPr lang="cs-CZ" dirty="0" smtClean="0"/>
              <a:t>Kostra končetin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B371D25F-5BDE-49D6-8C4B-3016C31FE0A2}"/>
</file>

<file path=customXml/itemProps2.xml><?xml version="1.0" encoding="utf-8"?>
<ds:datastoreItem xmlns:ds="http://schemas.openxmlformats.org/officeDocument/2006/customXml" ds:itemID="{87FF7CFF-B365-4235-BAB7-81C91A211947}"/>
</file>

<file path=customXml/itemProps3.xml><?xml version="1.0" encoding="utf-8"?>
<ds:datastoreItem xmlns:ds="http://schemas.openxmlformats.org/officeDocument/2006/customXml" ds:itemID="{EBBEA03A-3970-4AB8-B14A-15E6A56F88EB}"/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570</Words>
  <Application>Microsoft Office PowerPoint</Application>
  <PresentationFormat>Předvádění na obrazovce (4:3)</PresentationFormat>
  <Paragraphs>143</Paragraphs>
  <Slides>19</Slides>
  <Notes>19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5" baseType="lpstr">
      <vt:lpstr>Microsoft YaHei</vt:lpstr>
      <vt:lpstr>宋体</vt:lpstr>
      <vt:lpstr>Arial</vt:lpstr>
      <vt:lpstr>Calibri</vt:lpstr>
      <vt:lpstr>Times New Roman</vt:lpstr>
      <vt:lpstr>Motiv sady Office</vt:lpstr>
      <vt:lpstr>Prezentace aplikace PowerPoint</vt:lpstr>
      <vt:lpstr>Kosterní soustava </vt:lpstr>
      <vt:lpstr>Prezentace aplikace PowerPoint</vt:lpstr>
      <vt:lpstr>Stavba kosti – příčný řez</vt:lpstr>
      <vt:lpstr>Vývoj a růst kostí- osifikace - kostnatění</vt:lpstr>
      <vt:lpstr>Stavba kosti</vt:lpstr>
      <vt:lpstr>Spojení kostí - Pevné</vt:lpstr>
      <vt:lpstr>Spojení kostí - pohyblivé</vt:lpstr>
      <vt:lpstr>Rozdělení kostry</vt:lpstr>
      <vt:lpstr>Kostra trupu</vt:lpstr>
      <vt:lpstr>Složení páteře</vt:lpstr>
      <vt:lpstr>Stavba hrudníku</vt:lpstr>
      <vt:lpstr>Lebka – kostra hlavy</vt:lpstr>
      <vt:lpstr>Část mozková – tvoří kostěné pouzdro mozku</vt:lpstr>
      <vt:lpstr>Kostra horní končetiny</vt:lpstr>
      <vt:lpstr>Kostra dolní končetiny</vt:lpstr>
      <vt:lpstr>Druhotné pohlavní znaky na kostře</vt:lpstr>
      <vt:lpstr>Nemoci kostry</vt:lpstr>
      <vt:lpstr>Úrazy kostry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vova</dc:creator>
  <cp:lastModifiedBy>Petr Svatoň Nemcina.org</cp:lastModifiedBy>
  <cp:revision>21</cp:revision>
  <dcterms:created xsi:type="dcterms:W3CDTF">2012-10-10T16:07:23Z</dcterms:created>
  <dcterms:modified xsi:type="dcterms:W3CDTF">2013-05-26T13:18:43Z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