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56" r:id="rId3"/>
    <p:sldId id="259" r:id="rId4"/>
    <p:sldId id="260" r:id="rId5"/>
    <p:sldId id="284" r:id="rId6"/>
    <p:sldId id="283" r:id="rId7"/>
    <p:sldId id="262" r:id="rId8"/>
    <p:sldId id="263" r:id="rId9"/>
    <p:sldId id="261" r:id="rId10"/>
    <p:sldId id="264" r:id="rId11"/>
    <p:sldId id="265" r:id="rId12"/>
    <p:sldId id="277" r:id="rId13"/>
    <p:sldId id="27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266C2C2-6D15-413F-8ED3-0782864C8F8F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2C07D12-4A97-41A0-9DEF-EA49B31F471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99592" y="2060848"/>
            <a:ext cx="8244408" cy="4536504"/>
          </a:xfrm>
        </p:spPr>
        <p:txBody>
          <a:bodyPr>
            <a:normAutofit fontScale="62500" lnSpcReduction="20000"/>
          </a:bodyPr>
          <a:lstStyle/>
          <a:p>
            <a:r>
              <a:rPr lang="cs-CZ" sz="4000" dirty="0" smtClean="0"/>
              <a:t>Název školy: </a:t>
            </a:r>
            <a:r>
              <a:rPr lang="cs-CZ" dirty="0" smtClean="0"/>
              <a:t>Střední zdravotnická škola a vyšší odborná škola zdravotnická Karlovy Vary</a:t>
            </a:r>
          </a:p>
          <a:p>
            <a:r>
              <a:rPr lang="cs-CZ" dirty="0" smtClean="0"/>
              <a:t>Číslo projektu: CZ.1.07/1.5.00/34.0953 </a:t>
            </a:r>
          </a:p>
          <a:p>
            <a:r>
              <a:rPr lang="cs-CZ" sz="4000" dirty="0" smtClean="0"/>
              <a:t>Vzdělávací materiál: </a:t>
            </a:r>
            <a:r>
              <a:rPr lang="cs-CZ" sz="3800" dirty="0" smtClean="0"/>
              <a:t>Monitoring vnitřní cesty srážení  APTT </a:t>
            </a:r>
          </a:p>
          <a:p>
            <a:pPr>
              <a:buNone/>
            </a:pPr>
            <a:r>
              <a:rPr lang="cs-CZ" dirty="0" smtClean="0"/>
              <a:t>     Šablona III/2 Inovace a zkvalitnění výuky prostřednictvím ICT</a:t>
            </a:r>
          </a:p>
          <a:p>
            <a:r>
              <a:rPr lang="cs-CZ" sz="4000" dirty="0" smtClean="0"/>
              <a:t>Název materiálu: </a:t>
            </a:r>
            <a:r>
              <a:rPr lang="cs-CZ" dirty="0" smtClean="0"/>
              <a:t>VY_32_INOVACE_CHTS.3.06</a:t>
            </a:r>
          </a:p>
          <a:p>
            <a:r>
              <a:rPr lang="cs-CZ" sz="4000" dirty="0" smtClean="0"/>
              <a:t>Datum tvorby: 15.1.2013</a:t>
            </a:r>
            <a:endParaRPr lang="cs-CZ" dirty="0" smtClean="0"/>
          </a:p>
          <a:p>
            <a:r>
              <a:rPr lang="cs-CZ" dirty="0" smtClean="0"/>
              <a:t>Vyučovací předmět, ročník, obor: Cvičení hematologie a </a:t>
            </a:r>
            <a:r>
              <a:rPr lang="cs-CZ" dirty="0" err="1" smtClean="0"/>
              <a:t>transfúzní</a:t>
            </a:r>
            <a:r>
              <a:rPr lang="cs-CZ" dirty="0" smtClean="0"/>
              <a:t> služby, 3. ročník, Laboratorní asistent </a:t>
            </a:r>
          </a:p>
          <a:p>
            <a:r>
              <a:rPr lang="cs-CZ" sz="4000" dirty="0" smtClean="0"/>
              <a:t>Autor: </a:t>
            </a:r>
            <a:r>
              <a:rPr lang="cs-CZ" dirty="0" smtClean="0"/>
              <a:t>Mgr. Helena </a:t>
            </a:r>
            <a:r>
              <a:rPr lang="cs-CZ" dirty="0" err="1" smtClean="0"/>
              <a:t>Pěnkavová</a:t>
            </a:r>
            <a:endParaRPr lang="cs-CZ" dirty="0" smtClean="0"/>
          </a:p>
          <a:p>
            <a:r>
              <a:rPr lang="cs-CZ" sz="4000" dirty="0" smtClean="0"/>
              <a:t>Anotace:</a:t>
            </a:r>
            <a:r>
              <a:rPr lang="cs-CZ" sz="2800" dirty="0" smtClean="0"/>
              <a:t> Vzdělávací materiál využívá ICT při výuce a tím inovuje výuku praktického </a:t>
            </a:r>
            <a:r>
              <a:rPr lang="cs-CZ" sz="2800" dirty="0" smtClean="0"/>
              <a:t>vyučování. Seznamuje </a:t>
            </a:r>
            <a:r>
              <a:rPr lang="cs-CZ" sz="2800" dirty="0" smtClean="0"/>
              <a:t>žáky s </a:t>
            </a:r>
            <a:r>
              <a:rPr lang="cs-CZ" sz="2800" dirty="0" smtClean="0"/>
              <a:t>monitoringem </a:t>
            </a:r>
            <a:r>
              <a:rPr lang="cs-CZ" sz="2800" dirty="0" smtClean="0"/>
              <a:t>vnitřní cesty srážení  </a:t>
            </a:r>
            <a:r>
              <a:rPr lang="cs-CZ" sz="2800" dirty="0" smtClean="0"/>
              <a:t>APTT. </a:t>
            </a:r>
            <a:endParaRPr lang="cs-CZ" sz="2800" dirty="0" smtClean="0"/>
          </a:p>
          <a:p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260648"/>
            <a:ext cx="7489825" cy="1566862"/>
          </a:xfr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Výsledky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Výsledek a PTT je čas sražení plazmy.</a:t>
            </a:r>
          </a:p>
          <a:p>
            <a:endParaRPr lang="cs-CZ" dirty="0" smtClean="0"/>
          </a:p>
          <a:p>
            <a:r>
              <a:rPr lang="cs-CZ" dirty="0" smtClean="0"/>
              <a:t>U normálního vzorku je doba 35-45 sec.</a:t>
            </a:r>
          </a:p>
          <a:p>
            <a:r>
              <a:rPr lang="cs-CZ" dirty="0" smtClean="0"/>
              <a:t>Patologie je prodloužení o více než 10 sec. ve srovnání se standardní plasmou.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Interpretace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214422"/>
            <a:ext cx="7355160" cy="491174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cs-CZ" dirty="0" smtClean="0"/>
          </a:p>
          <a:p>
            <a:r>
              <a:rPr lang="cs-CZ" dirty="0" smtClean="0"/>
              <a:t>Hemofilie 150 – 180 sec.</a:t>
            </a:r>
          </a:p>
          <a:p>
            <a:r>
              <a:rPr lang="cs-CZ" dirty="0" smtClean="0"/>
              <a:t>Prodloužení </a:t>
            </a:r>
            <a:r>
              <a:rPr lang="cs-CZ" dirty="0" err="1" smtClean="0"/>
              <a:t>aPTT</a:t>
            </a:r>
            <a:r>
              <a:rPr lang="cs-CZ" dirty="0" smtClean="0"/>
              <a:t> – nedostatečná aktivita faktorů XII, XI, IX, VIII, </a:t>
            </a:r>
            <a:r>
              <a:rPr lang="cs-CZ" dirty="0" err="1" smtClean="0"/>
              <a:t>prekalikrein</a:t>
            </a:r>
            <a:r>
              <a:rPr lang="cs-CZ" dirty="0" smtClean="0"/>
              <a:t>, </a:t>
            </a:r>
            <a:r>
              <a:rPr lang="cs-CZ" dirty="0" err="1" smtClean="0"/>
              <a:t>kininogen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Interpretace – prodloužení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Vrozená hemofilie</a:t>
            </a:r>
          </a:p>
          <a:p>
            <a:r>
              <a:rPr lang="cs-CZ" dirty="0" smtClean="0"/>
              <a:t>Otrava </a:t>
            </a:r>
            <a:r>
              <a:rPr lang="cs-CZ" dirty="0" err="1" smtClean="0"/>
              <a:t>warfarinem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DIC(</a:t>
            </a:r>
            <a:r>
              <a:rPr lang="cs-CZ" dirty="0" err="1" smtClean="0"/>
              <a:t>diseminovaná</a:t>
            </a:r>
            <a:r>
              <a:rPr lang="cs-CZ" dirty="0" smtClean="0"/>
              <a:t> intravaskulární koagulace)</a:t>
            </a:r>
          </a:p>
          <a:p>
            <a:endParaRPr lang="cs-CZ" dirty="0" smtClean="0"/>
          </a:p>
          <a:p>
            <a:r>
              <a:rPr lang="cs-CZ" dirty="0" smtClean="0"/>
              <a:t>Přítomnost inhibitorů u Lupus </a:t>
            </a:r>
            <a:r>
              <a:rPr lang="cs-CZ" dirty="0" err="1" smtClean="0"/>
              <a:t>antikoagulans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447800"/>
            <a:ext cx="8034096" cy="4800600"/>
          </a:xfrm>
        </p:spPr>
        <p:txBody>
          <a:bodyPr>
            <a:normAutofit/>
          </a:bodyPr>
          <a:lstStyle/>
          <a:p>
            <a:pPr lvl="0"/>
            <a:r>
              <a:rPr lang="cs-CZ" sz="2000" dirty="0" smtClean="0">
                <a:latin typeface="Calibri" pitchFamily="34" charset="0"/>
              </a:rPr>
              <a:t>NETOUŠEK, M. </a:t>
            </a:r>
            <a:r>
              <a:rPr lang="cs-CZ" sz="2000" i="1" dirty="0" smtClean="0">
                <a:latin typeface="Calibri" pitchFamily="34" charset="0"/>
              </a:rPr>
              <a:t>Nauka o krvi</a:t>
            </a:r>
            <a:r>
              <a:rPr lang="cs-CZ" sz="2000" dirty="0" smtClean="0">
                <a:latin typeface="Calibri" pitchFamily="34" charset="0"/>
              </a:rPr>
              <a:t>. 2.vyd. Praha: Zdravotnické nakladatelství, 1957.</a:t>
            </a:r>
          </a:p>
          <a:p>
            <a:r>
              <a:rPr lang="cs-CZ" sz="2000" dirty="0" smtClean="0">
                <a:latin typeface="Calibri" pitchFamily="34" charset="0"/>
              </a:rPr>
              <a:t> HRUBIŠKO, M. </a:t>
            </a:r>
            <a:r>
              <a:rPr lang="cs-CZ" sz="2000" i="1" dirty="0" smtClean="0">
                <a:latin typeface="Calibri" pitchFamily="34" charset="0"/>
              </a:rPr>
              <a:t>Hematologie a krevní transfúze. Učebnice pro střední zdravotnické školy1.díl.</a:t>
            </a:r>
            <a:r>
              <a:rPr lang="cs-CZ" sz="2000" dirty="0" smtClean="0">
                <a:latin typeface="Calibri" pitchFamily="34" charset="0"/>
              </a:rPr>
              <a:t> 1. vyd. Praha: Avicenum, 1983.</a:t>
            </a:r>
          </a:p>
          <a:p>
            <a:r>
              <a:rPr lang="cs-CZ" sz="2000" dirty="0" smtClean="0">
                <a:latin typeface="Calibri" pitchFamily="34" charset="0"/>
              </a:rPr>
              <a:t> PECKA, M., MALÝ, J. </a:t>
            </a:r>
            <a:r>
              <a:rPr lang="cs-CZ" sz="2000" i="1" dirty="0" smtClean="0">
                <a:latin typeface="Calibri" pitchFamily="34" charset="0"/>
              </a:rPr>
              <a:t>Laboratorní hematologie. </a:t>
            </a:r>
            <a:r>
              <a:rPr lang="cs-CZ" sz="2000" dirty="0" smtClean="0">
                <a:latin typeface="Calibri" pitchFamily="34" charset="0"/>
              </a:rPr>
              <a:t>Hradec Králové: HK </a:t>
            </a:r>
            <a:r>
              <a:rPr lang="cs-CZ" sz="2000" dirty="0" err="1" smtClean="0">
                <a:latin typeface="Calibri" pitchFamily="34" charset="0"/>
              </a:rPr>
              <a:t>Credit</a:t>
            </a:r>
            <a:r>
              <a:rPr lang="cs-CZ" sz="2000" dirty="0" smtClean="0">
                <a:latin typeface="Calibri" pitchFamily="34" charset="0"/>
              </a:rPr>
              <a:t>, 2002.</a:t>
            </a:r>
          </a:p>
          <a:p>
            <a:r>
              <a:rPr lang="cs-CZ" sz="2000" dirty="0" smtClean="0">
                <a:latin typeface="Calibri" pitchFamily="34" charset="0"/>
              </a:rPr>
              <a:t> PECKA, M. </a:t>
            </a:r>
            <a:r>
              <a:rPr lang="cs-CZ" sz="2000" i="1" dirty="0" smtClean="0">
                <a:latin typeface="Calibri" pitchFamily="34" charset="0"/>
              </a:rPr>
              <a:t>Laboratorní hematologie v přehledu. Díl 1.: Buňka a krvetvorba. </a:t>
            </a:r>
            <a:r>
              <a:rPr lang="cs-CZ" sz="2000" dirty="0" smtClean="0">
                <a:latin typeface="Calibri" pitchFamily="34" charset="0"/>
              </a:rPr>
              <a:t>Český Těšín: </a:t>
            </a:r>
            <a:r>
              <a:rPr lang="cs-CZ" sz="2000" dirty="0" err="1" smtClean="0">
                <a:latin typeface="Calibri" pitchFamily="34" charset="0"/>
              </a:rPr>
              <a:t>Finidr</a:t>
            </a:r>
            <a:r>
              <a:rPr lang="cs-CZ" sz="2000" dirty="0" smtClean="0">
                <a:latin typeface="Calibri" pitchFamily="34" charset="0"/>
              </a:rPr>
              <a:t>, 2002. ISBN 80-86682-01-3.</a:t>
            </a:r>
          </a:p>
          <a:p>
            <a:endParaRPr lang="cs-CZ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357166"/>
            <a:ext cx="7406640" cy="1472184"/>
          </a:xfrm>
        </p:spPr>
        <p:txBody>
          <a:bodyPr>
            <a:normAutofit/>
          </a:bodyPr>
          <a:lstStyle/>
          <a:p>
            <a:r>
              <a:rPr lang="cs-CZ" dirty="0" smtClean="0"/>
              <a:t>Monitoring vnitřní cesty srážení </a:t>
            </a:r>
            <a:br>
              <a:rPr lang="cs-CZ" dirty="0" smtClean="0"/>
            </a:br>
            <a:r>
              <a:rPr lang="cs-CZ" dirty="0" smtClean="0"/>
              <a:t>APTT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Mgr. Helena </a:t>
            </a:r>
            <a:r>
              <a:rPr lang="cs-CZ" dirty="0" err="1" smtClean="0"/>
              <a:t>Pěnkavová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Antikoagulant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Obsahuje </a:t>
            </a:r>
            <a:r>
              <a:rPr lang="cs-CZ" dirty="0"/>
              <a:t>antikoagulant natrium </a:t>
            </a:r>
            <a:r>
              <a:rPr lang="cs-CZ" dirty="0" err="1"/>
              <a:t>citricum</a:t>
            </a:r>
            <a:r>
              <a:rPr lang="cs-CZ" dirty="0"/>
              <a:t> (citrát sodný</a:t>
            </a:r>
            <a:r>
              <a:rPr lang="cs-CZ" dirty="0" smtClean="0"/>
              <a:t>).</a:t>
            </a:r>
          </a:p>
          <a:p>
            <a:r>
              <a:rPr lang="cs-CZ" dirty="0" smtClean="0"/>
              <a:t>Poměr 1 díl citrátu sodného + 9 dílů krve.</a:t>
            </a:r>
          </a:p>
          <a:p>
            <a:r>
              <a:rPr lang="cs-CZ" dirty="0" smtClean="0"/>
              <a:t>Řádně, ale jemně promíchat.</a:t>
            </a:r>
          </a:p>
          <a:p>
            <a:r>
              <a:rPr lang="cs-CZ" dirty="0" smtClean="0"/>
              <a:t>Odebrat přesně po rysku na zkumavce, aby byl dodržen poměr látek.</a:t>
            </a:r>
          </a:p>
          <a:p>
            <a:r>
              <a:rPr lang="cs-CZ" dirty="0" smtClean="0"/>
              <a:t>Do 2 hod. provést vyšetření plasmy. 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APTT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Aktivovaný tromboplastinový čas</a:t>
            </a:r>
          </a:p>
          <a:p>
            <a:r>
              <a:rPr lang="cs-CZ" dirty="0" err="1" smtClean="0"/>
              <a:t>Angl</a:t>
            </a:r>
            <a:r>
              <a:rPr lang="cs-CZ" dirty="0" smtClean="0"/>
              <a:t>. </a:t>
            </a:r>
            <a:r>
              <a:rPr lang="cs-CZ" dirty="0" err="1" smtClean="0"/>
              <a:t>Actived</a:t>
            </a:r>
            <a:r>
              <a:rPr lang="cs-CZ" dirty="0" smtClean="0"/>
              <a:t> </a:t>
            </a:r>
            <a:r>
              <a:rPr lang="cs-CZ" dirty="0" err="1" smtClean="0"/>
              <a:t>parcial</a:t>
            </a:r>
            <a:r>
              <a:rPr lang="cs-CZ" dirty="0" smtClean="0"/>
              <a:t> tromboplastine </a:t>
            </a:r>
            <a:r>
              <a:rPr lang="cs-CZ" dirty="0" err="1" smtClean="0"/>
              <a:t>time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a PTT.</a:t>
            </a:r>
          </a:p>
          <a:p>
            <a:r>
              <a:rPr lang="cs-CZ" dirty="0" smtClean="0"/>
              <a:t>Monitoring vnitřní cesty srážení.</a:t>
            </a:r>
          </a:p>
          <a:p>
            <a:endParaRPr lang="cs-CZ" dirty="0"/>
          </a:p>
          <a:p>
            <a:r>
              <a:rPr lang="cs-CZ" dirty="0" smtClean="0"/>
              <a:t>Využití </a:t>
            </a:r>
            <a:r>
              <a:rPr lang="cs-CZ" dirty="0"/>
              <a:t>-kontrola při léčbě </a:t>
            </a:r>
            <a:r>
              <a:rPr lang="cs-CZ" dirty="0" smtClean="0"/>
              <a:t>heparinem.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 testu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Přítomnost Ca aktivuje parciální    tromboplastin.</a:t>
            </a:r>
          </a:p>
          <a:p>
            <a:r>
              <a:rPr lang="cs-CZ" dirty="0" smtClean="0"/>
              <a:t>Tím se aktivují koagulační faktory v plasmě.</a:t>
            </a:r>
          </a:p>
          <a:p>
            <a:r>
              <a:rPr lang="cs-CZ" dirty="0" smtClean="0"/>
              <a:t>Zahajuje se vnitřní koagulační kaskáda.</a:t>
            </a:r>
          </a:p>
          <a:p>
            <a:r>
              <a:rPr lang="cs-CZ" dirty="0" smtClean="0"/>
              <a:t>Aktivátor zrychluje reakci.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aPTT</a:t>
            </a:r>
            <a:r>
              <a:rPr lang="cs-CZ" dirty="0" smtClean="0"/>
              <a:t> postup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Plazmu vytemperujeme na 37 °C.</a:t>
            </a:r>
          </a:p>
          <a:p>
            <a:r>
              <a:rPr lang="cs-CZ" dirty="0" smtClean="0"/>
              <a:t>Přidat  0,1 ml CaCl</a:t>
            </a:r>
            <a:r>
              <a:rPr lang="cs-CZ" sz="1600" b="1" dirty="0" smtClean="0"/>
              <a:t>2.</a:t>
            </a:r>
          </a:p>
          <a:p>
            <a:r>
              <a:rPr lang="cs-CZ" dirty="0" smtClean="0"/>
              <a:t>Dále přidat 0,1 ml kaolinu a fosfolipid kefalinu = parciální tromboplastin.</a:t>
            </a:r>
          </a:p>
          <a:p>
            <a:r>
              <a:rPr lang="cs-CZ" dirty="0" smtClean="0"/>
              <a:t>Při 37 °C se protahuje plasma skleněným háčkem.</a:t>
            </a:r>
          </a:p>
          <a:p>
            <a:r>
              <a:rPr lang="cs-CZ" dirty="0" smtClean="0"/>
              <a:t>Čas zjištění fibrinového vlákna je tromboplastinový čas.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 </a:t>
            </a:r>
            <a:r>
              <a:rPr lang="cs-CZ" dirty="0" err="1" smtClean="0"/>
              <a:t>aPTT</a:t>
            </a:r>
            <a:r>
              <a:rPr lang="cs-CZ" dirty="0" smtClean="0"/>
              <a:t> testu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Informuje o faktorech přeměny protrombinu na trombin působením tromboplastinu</a:t>
            </a:r>
          </a:p>
          <a:p>
            <a:pPr>
              <a:buNone/>
            </a:pPr>
            <a:r>
              <a:rPr lang="cs-CZ" sz="3600" dirty="0" smtClean="0"/>
              <a:t>  (tkáňového faktoru a tkáňového fosfolipidu).</a:t>
            </a:r>
          </a:p>
          <a:p>
            <a:r>
              <a:rPr lang="cs-CZ" sz="3600" dirty="0" smtClean="0"/>
              <a:t>Tedy informuje o faktorech tkáňového komplexu.</a:t>
            </a:r>
            <a:endParaRPr lang="cs-CZ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aPTT</a:t>
            </a:r>
            <a:r>
              <a:rPr lang="cs-CZ" dirty="0" smtClean="0"/>
              <a:t> test - použití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Test k vyšetření koagulace.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Ke zjištění vnitřní koagulační kaskády.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Základní test srážení krve.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Monitoring heparinové antikoagulační terapie.</a:t>
            </a:r>
          </a:p>
          <a:p>
            <a:pPr>
              <a:lnSpc>
                <a:spcPct val="150000"/>
              </a:lnSpc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Provedení </a:t>
            </a:r>
            <a:r>
              <a:rPr lang="cs-CZ" dirty="0" err="1" smtClean="0"/>
              <a:t>Quickova</a:t>
            </a:r>
            <a:r>
              <a:rPr lang="cs-CZ" dirty="0" smtClean="0"/>
              <a:t> testu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Všechna činidla, včetně plasmy vytemperovat na 37 °C.</a:t>
            </a:r>
          </a:p>
          <a:p>
            <a:r>
              <a:rPr lang="cs-CZ" dirty="0" smtClean="0"/>
              <a:t>0,1 ml vyšetřované plasmy a k ní přidat 0,1 ml trombokinázy (tromboplastinu).</a:t>
            </a:r>
          </a:p>
          <a:p>
            <a:r>
              <a:rPr lang="cs-CZ" dirty="0" smtClean="0"/>
              <a:t>Přidat ještě 0,1 ml CaCl</a:t>
            </a:r>
            <a:r>
              <a:rPr lang="cs-CZ" sz="1700" b="1" dirty="0" smtClean="0"/>
              <a:t>2</a:t>
            </a:r>
            <a:r>
              <a:rPr lang="cs-CZ" dirty="0" smtClean="0"/>
              <a:t> (0,025 mol/l).</a:t>
            </a:r>
          </a:p>
          <a:p>
            <a:r>
              <a:rPr lang="cs-CZ" dirty="0" smtClean="0"/>
              <a:t>V okamžiku přidání CaCl</a:t>
            </a:r>
            <a:r>
              <a:rPr lang="cs-CZ" sz="1700" b="1" dirty="0" smtClean="0"/>
              <a:t>2</a:t>
            </a:r>
            <a:r>
              <a:rPr lang="cs-CZ" dirty="0" smtClean="0"/>
              <a:t> stisknout stopky a stopovat čas.</a:t>
            </a:r>
          </a:p>
          <a:p>
            <a:r>
              <a:rPr lang="cs-CZ" dirty="0" smtClean="0"/>
              <a:t>Protahovat háčkem, v rychlosti cca 2x za sec.</a:t>
            </a:r>
          </a:p>
          <a:p>
            <a:r>
              <a:rPr lang="cs-CZ" dirty="0" smtClean="0"/>
              <a:t>Do okamžiku objevení fibrinového vlákna. </a:t>
            </a:r>
          </a:p>
          <a:p>
            <a:r>
              <a:rPr lang="cs-CZ" dirty="0" smtClean="0"/>
              <a:t>Čas objevení vlákna = </a:t>
            </a:r>
            <a:r>
              <a:rPr lang="cs-CZ" dirty="0" err="1" smtClean="0"/>
              <a:t>Quickův</a:t>
            </a:r>
            <a:r>
              <a:rPr lang="cs-CZ" dirty="0" smtClean="0"/>
              <a:t> čas.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A7EC4B9-332B-4C6E-91E9-C57A6F751037}"/>
</file>

<file path=customXml/itemProps2.xml><?xml version="1.0" encoding="utf-8"?>
<ds:datastoreItem xmlns:ds="http://schemas.openxmlformats.org/officeDocument/2006/customXml" ds:itemID="{985BFFB3-041B-4794-878D-27493BE4FA18}"/>
</file>

<file path=customXml/itemProps3.xml><?xml version="1.0" encoding="utf-8"?>
<ds:datastoreItem xmlns:ds="http://schemas.openxmlformats.org/officeDocument/2006/customXml" ds:itemID="{8EA357DC-C00D-4E39-AD12-256E0F7166BA}"/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153</TotalTime>
  <Words>456</Words>
  <Application>Microsoft Office PowerPoint</Application>
  <PresentationFormat>Předvádění na obrazovce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Slunovrat</vt:lpstr>
      <vt:lpstr>Snímek 1</vt:lpstr>
      <vt:lpstr>Monitoring vnitřní cesty srážení  APTT </vt:lpstr>
      <vt:lpstr>Antikoagulant</vt:lpstr>
      <vt:lpstr>APTT </vt:lpstr>
      <vt:lpstr>Princip testu</vt:lpstr>
      <vt:lpstr>aPTT postup</vt:lpstr>
      <vt:lpstr>Význam aPTT testu</vt:lpstr>
      <vt:lpstr>aPTT test - použití</vt:lpstr>
      <vt:lpstr>Provedení Quickova testu</vt:lpstr>
      <vt:lpstr>Výsledky</vt:lpstr>
      <vt:lpstr>Interpretace</vt:lpstr>
      <vt:lpstr>Interpretace – prodloužení 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Monitoring vnitřní cesty srážení  APTT</dc:title>
  <dc:creator>mesinka</dc:creator>
  <cp:lastModifiedBy>Chalupna</cp:lastModifiedBy>
  <cp:revision>24</cp:revision>
  <dcterms:created xsi:type="dcterms:W3CDTF">2013-02-05T15:26:17Z</dcterms:created>
  <dcterms:modified xsi:type="dcterms:W3CDTF">2013-03-26T18:46:36Z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