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77" r:id="rId13"/>
    <p:sldId id="276" r:id="rId14"/>
    <p:sldId id="278" r:id="rId15"/>
    <p:sldId id="266" r:id="rId16"/>
    <p:sldId id="269" r:id="rId17"/>
    <p:sldId id="270" r:id="rId18"/>
    <p:sldId id="268" r:id="rId19"/>
    <p:sldId id="272" r:id="rId20"/>
    <p:sldId id="273" r:id="rId21"/>
    <p:sldId id="271" r:id="rId22"/>
    <p:sldId id="274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66C2C2-6D15-413F-8ED3-0782864C8F8F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2C07D12-4A97-41A0-9DEF-EA49B31F471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99592" y="2060848"/>
            <a:ext cx="7787208" cy="4536504"/>
          </a:xfrm>
        </p:spPr>
        <p:txBody>
          <a:bodyPr>
            <a:normAutofit fontScale="62500" lnSpcReduction="20000"/>
          </a:bodyPr>
          <a:lstStyle/>
          <a:p>
            <a:r>
              <a:rPr lang="cs-CZ" sz="4000" dirty="0" smtClean="0"/>
              <a:t>Název školy: </a:t>
            </a:r>
            <a:r>
              <a:rPr lang="cs-CZ" dirty="0" smtClean="0"/>
              <a:t>Střední zdravotnická škola a vyšší odborná škola zdravotnická Karlovy Vary</a:t>
            </a:r>
          </a:p>
          <a:p>
            <a:r>
              <a:rPr lang="cs-CZ" dirty="0" smtClean="0"/>
              <a:t>Číslo projektu: CZ.1.07/1.5.00/34.0953 </a:t>
            </a:r>
          </a:p>
          <a:p>
            <a:r>
              <a:rPr lang="cs-CZ" sz="4000" dirty="0" smtClean="0"/>
              <a:t>Vzdělávací materiál: Monitoring zevní cesty krvácení</a:t>
            </a:r>
            <a:endParaRPr lang="cs-CZ" sz="3600" dirty="0" smtClean="0"/>
          </a:p>
          <a:p>
            <a:pPr>
              <a:buNone/>
            </a:pPr>
            <a:r>
              <a:rPr lang="cs-CZ" dirty="0" smtClean="0"/>
              <a:t>       Šablona III/2 Inovace a zkvalitnění výuky prostřednictvím ICT</a:t>
            </a:r>
          </a:p>
          <a:p>
            <a:r>
              <a:rPr lang="cs-CZ" sz="4000" dirty="0" smtClean="0"/>
              <a:t>Název materiálu: </a:t>
            </a:r>
            <a:r>
              <a:rPr lang="cs-CZ" dirty="0" smtClean="0"/>
              <a:t>VY_32_INOVACE_CHTS.3.03</a:t>
            </a:r>
          </a:p>
          <a:p>
            <a:r>
              <a:rPr lang="cs-CZ" sz="4000" dirty="0" smtClean="0"/>
              <a:t>Datum tvorby: 10.1.2013</a:t>
            </a:r>
            <a:endParaRPr lang="cs-CZ" dirty="0" smtClean="0"/>
          </a:p>
          <a:p>
            <a:r>
              <a:rPr lang="cs-CZ" dirty="0" smtClean="0"/>
              <a:t>Vyučovací předmět, ročník, obor: Cvičení hematologie a </a:t>
            </a:r>
            <a:r>
              <a:rPr lang="cs-CZ" dirty="0" err="1" smtClean="0"/>
              <a:t>transfúzní</a:t>
            </a:r>
            <a:r>
              <a:rPr lang="cs-CZ" dirty="0" smtClean="0"/>
              <a:t> služby, 3. ročník, Laboratorní asistent </a:t>
            </a:r>
          </a:p>
          <a:p>
            <a:r>
              <a:rPr lang="cs-CZ" sz="4000" dirty="0" smtClean="0"/>
              <a:t>Autor: </a:t>
            </a:r>
            <a:r>
              <a:rPr lang="cs-CZ" dirty="0" smtClean="0"/>
              <a:t>Mgr. Helena </a:t>
            </a:r>
            <a:r>
              <a:rPr lang="cs-CZ" dirty="0" err="1" smtClean="0"/>
              <a:t>Pěnkavová</a:t>
            </a:r>
            <a:endParaRPr lang="cs-CZ" dirty="0" smtClean="0"/>
          </a:p>
          <a:p>
            <a:r>
              <a:rPr lang="cs-CZ" sz="4000" dirty="0" smtClean="0"/>
              <a:t>Anotace:</a:t>
            </a:r>
            <a:r>
              <a:rPr lang="cs-CZ" sz="2800" dirty="0" smtClean="0"/>
              <a:t> Vzdělávací materiál využívá ICT při výuce a tím inovuje výuku praktického vyučování. Seznamuje žáky s monitoringem zevních cest krvácení a </a:t>
            </a:r>
            <a:r>
              <a:rPr lang="cs-CZ" sz="2800" dirty="0" err="1" smtClean="0"/>
              <a:t>Quickovým</a:t>
            </a:r>
            <a:r>
              <a:rPr lang="cs-CZ" sz="2800" dirty="0" smtClean="0"/>
              <a:t> testem.</a:t>
            </a:r>
          </a:p>
          <a:p>
            <a:endParaRPr lang="cs-CZ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60648"/>
            <a:ext cx="7489825" cy="1566862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Normální čas 13-15 sec. (někde 10 – 12 sec.).</a:t>
            </a:r>
          </a:p>
          <a:p>
            <a:r>
              <a:rPr lang="cs-CZ" dirty="0" smtClean="0"/>
              <a:t>Výsledky se udávají  v čase vyšetřované plasmy (naměřený </a:t>
            </a:r>
            <a:r>
              <a:rPr lang="cs-CZ" dirty="0" err="1" smtClean="0"/>
              <a:t>Quickův</a:t>
            </a:r>
            <a:r>
              <a:rPr lang="cs-CZ" dirty="0" smtClean="0"/>
              <a:t> čas).</a:t>
            </a:r>
          </a:p>
          <a:p>
            <a:r>
              <a:rPr lang="cs-CZ" dirty="0" smtClean="0"/>
              <a:t>Nebo v porovnání s normální plasmou zdravého jedince, přepočtený dle </a:t>
            </a:r>
            <a:r>
              <a:rPr lang="cs-CZ" dirty="0" err="1" smtClean="0"/>
              <a:t>diluční</a:t>
            </a:r>
            <a:r>
              <a:rPr lang="cs-CZ" dirty="0" smtClean="0"/>
              <a:t> křivky.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214422"/>
            <a:ext cx="7787208" cy="491174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Měřítko kvality zevního systému srážení.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Rychlost aktivace zevního systému je ovlivněna hladinou faktoru VII.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Prodloužený </a:t>
            </a:r>
            <a:r>
              <a:rPr lang="cs-CZ" dirty="0" err="1" smtClean="0"/>
              <a:t>protrombinový</a:t>
            </a:r>
            <a:r>
              <a:rPr lang="cs-CZ" dirty="0" smtClean="0"/>
              <a:t> (</a:t>
            </a:r>
            <a:r>
              <a:rPr lang="cs-CZ" dirty="0" err="1" smtClean="0"/>
              <a:t>QUICKův</a:t>
            </a:r>
            <a:r>
              <a:rPr lang="cs-CZ" dirty="0" smtClean="0"/>
              <a:t> čas) je vlivem </a:t>
            </a:r>
            <a:r>
              <a:rPr lang="cs-CZ" dirty="0" err="1" smtClean="0"/>
              <a:t>nedostatnku</a:t>
            </a:r>
            <a:r>
              <a:rPr lang="cs-CZ" dirty="0" smtClean="0"/>
              <a:t> vitaminu K (resp. vlivem dodávání </a:t>
            </a:r>
            <a:r>
              <a:rPr lang="cs-CZ" dirty="0" err="1" smtClean="0"/>
              <a:t>antikumarinů</a:t>
            </a:r>
            <a:r>
              <a:rPr lang="cs-CZ" dirty="0" smtClean="0"/>
              <a:t> (</a:t>
            </a:r>
            <a:r>
              <a:rPr lang="cs-CZ" dirty="0" err="1" smtClean="0"/>
              <a:t>Warfarin</a:t>
            </a:r>
            <a:r>
              <a:rPr lang="cs-CZ" dirty="0" smtClean="0"/>
              <a:t>, </a:t>
            </a:r>
            <a:r>
              <a:rPr lang="cs-CZ" dirty="0" err="1" smtClean="0"/>
              <a:t>Pelentan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 – prodloužení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Nebo nedostatečnou kolonizací střeva mikroorganismy syntetizujícími vitamín K (novorozenci).</a:t>
            </a:r>
          </a:p>
          <a:p>
            <a:r>
              <a:rPr lang="cs-CZ" dirty="0" smtClean="0"/>
              <a:t>Nedostatečná syntéza faktoru  VII (jaterní onemocnění).</a:t>
            </a:r>
          </a:p>
          <a:p>
            <a:r>
              <a:rPr lang="cs-CZ" dirty="0" smtClean="0"/>
              <a:t>Zvýšená spotřeba faktoru VII (</a:t>
            </a:r>
            <a:r>
              <a:rPr lang="cs-CZ" dirty="0" err="1" smtClean="0"/>
              <a:t>diseminovaná</a:t>
            </a:r>
            <a:r>
              <a:rPr lang="cs-CZ" dirty="0" smtClean="0"/>
              <a:t> intravaskulární koagulace  - DIC).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INR 5 a výše  </a:t>
            </a:r>
            <a:r>
              <a:rPr lang="cs-CZ" b="1" dirty="0" smtClean="0"/>
              <a:t>pravděpodobnost krvácení!</a:t>
            </a:r>
          </a:p>
          <a:p>
            <a:endParaRPr lang="cs-CZ" b="1" dirty="0" smtClean="0"/>
          </a:p>
          <a:p>
            <a:r>
              <a:rPr lang="cs-CZ" dirty="0" smtClean="0"/>
              <a:t>Normální rozsah INR u zdravých osob je </a:t>
            </a:r>
          </a:p>
          <a:p>
            <a:pPr>
              <a:buNone/>
            </a:pPr>
            <a:r>
              <a:rPr lang="cs-CZ" dirty="0" smtClean="0"/>
              <a:t>               0,8–1,2 ,</a:t>
            </a:r>
          </a:p>
          <a:p>
            <a:r>
              <a:rPr lang="cs-CZ" dirty="0" smtClean="0"/>
              <a:t> pro pacienty léčené </a:t>
            </a:r>
            <a:r>
              <a:rPr lang="cs-CZ" b="1" dirty="0" err="1" smtClean="0"/>
              <a:t>warfarinem</a:t>
            </a: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 2,0–3,0,</a:t>
            </a:r>
          </a:p>
          <a:p>
            <a:endParaRPr lang="cs-CZ" dirty="0" smtClean="0"/>
          </a:p>
          <a:p>
            <a:r>
              <a:rPr lang="cs-CZ" dirty="0" smtClean="0"/>
              <a:t>hodnota INR může být v určitých situacích požadována vyšší, např. u pacientů s umělou srdeční chlopní.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Příčiny rušící stanovení (ovlivňující),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Lupus </a:t>
            </a:r>
            <a:r>
              <a:rPr lang="cs-CZ" dirty="0" err="1" smtClean="0"/>
              <a:t>antikoagulans</a:t>
            </a:r>
            <a:r>
              <a:rPr lang="cs-CZ" dirty="0" smtClean="0"/>
              <a:t> – cirkulující inhibitor.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Dispozice k trombóze,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Interference s PT (</a:t>
            </a:r>
            <a:r>
              <a:rPr lang="cs-CZ" dirty="0" err="1" smtClean="0"/>
              <a:t>Quickův</a:t>
            </a:r>
            <a:r>
              <a:rPr lang="cs-CZ" dirty="0" smtClean="0"/>
              <a:t> čas).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Automatické stanovení koagulace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                         </a:t>
            </a:r>
          </a:p>
          <a:p>
            <a:pPr>
              <a:buNone/>
            </a:pPr>
            <a:r>
              <a:rPr lang="cs-CZ" sz="2000" dirty="0" smtClean="0"/>
              <a:t>                                          Obr. 3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5284836" cy="406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provedení testu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Vyšetřovaná citrátová plasma se smíchá s tromboplastinem.</a:t>
            </a:r>
          </a:p>
          <a:p>
            <a:r>
              <a:rPr lang="cs-CZ" dirty="0" smtClean="0"/>
              <a:t>V okamžiku přidání CaCl</a:t>
            </a:r>
            <a:r>
              <a:rPr lang="cs-CZ" sz="1600" b="1" dirty="0" smtClean="0"/>
              <a:t>2</a:t>
            </a:r>
            <a:r>
              <a:rPr lang="cs-CZ" dirty="0" smtClean="0"/>
              <a:t> (0,025 </a:t>
            </a:r>
            <a:r>
              <a:rPr lang="cs-CZ" dirty="0" err="1" smtClean="0"/>
              <a:t>mo</a:t>
            </a:r>
            <a:r>
              <a:rPr lang="cs-CZ" dirty="0" smtClean="0"/>
              <a:t>/l) analyzátor měří čas vzniku </a:t>
            </a:r>
            <a:r>
              <a:rPr lang="cs-CZ" dirty="0" err="1" smtClean="0"/>
              <a:t>kolagula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Vznik </a:t>
            </a:r>
            <a:r>
              <a:rPr lang="cs-CZ" dirty="0" err="1" smtClean="0"/>
              <a:t>koagula</a:t>
            </a:r>
            <a:r>
              <a:rPr lang="cs-CZ" dirty="0" smtClean="0"/>
              <a:t> rozpozná dle rozptylu světla, které prochází kyvetou. </a:t>
            </a:r>
          </a:p>
          <a:p>
            <a:r>
              <a:rPr lang="cs-CZ" dirty="0" smtClean="0"/>
              <a:t>Nebo se mechanicky v  magnetickém poli pohybuje kovová kulička, která se, v okamžiku vzniku </a:t>
            </a:r>
            <a:r>
              <a:rPr lang="cs-CZ" dirty="0" err="1" smtClean="0"/>
              <a:t>koagula</a:t>
            </a:r>
            <a:r>
              <a:rPr lang="cs-CZ" dirty="0" smtClean="0"/>
              <a:t>, zastaví.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Vypočte se </a:t>
            </a:r>
            <a:r>
              <a:rPr lang="cs-CZ" dirty="0" err="1" smtClean="0"/>
              <a:t>protrombinový</a:t>
            </a:r>
            <a:r>
              <a:rPr lang="cs-CZ" dirty="0" smtClean="0"/>
              <a:t> poměr </a:t>
            </a:r>
          </a:p>
          <a:p>
            <a:pPr>
              <a:buNone/>
            </a:pPr>
            <a:r>
              <a:rPr lang="cs-CZ" dirty="0" smtClean="0"/>
              <a:t>                           </a:t>
            </a:r>
            <a:r>
              <a:rPr lang="cs-CZ" dirty="0" err="1" smtClean="0"/>
              <a:t>Protrombinový</a:t>
            </a:r>
            <a:r>
              <a:rPr lang="cs-CZ" dirty="0" smtClean="0"/>
              <a:t> čas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(</a:t>
            </a:r>
            <a:r>
              <a:rPr lang="cs-CZ" dirty="0" err="1" smtClean="0"/>
              <a:t>Quick</a:t>
            </a:r>
            <a:r>
              <a:rPr lang="cs-CZ" dirty="0" smtClean="0"/>
              <a:t>) pacienta</a:t>
            </a:r>
          </a:p>
          <a:p>
            <a:r>
              <a:rPr lang="cs-CZ" dirty="0" err="1" smtClean="0"/>
              <a:t>Quickův</a:t>
            </a:r>
            <a:r>
              <a:rPr lang="cs-CZ" dirty="0" smtClean="0"/>
              <a:t> čas = ----------------------</a:t>
            </a:r>
            <a:endParaRPr lang="cs-CZ" dirty="0"/>
          </a:p>
          <a:p>
            <a:r>
              <a:rPr lang="cs-CZ" dirty="0" smtClean="0"/>
              <a:t>                   </a:t>
            </a:r>
            <a:r>
              <a:rPr lang="cs-CZ" dirty="0" err="1" smtClean="0"/>
              <a:t>protrombinový</a:t>
            </a:r>
            <a:r>
              <a:rPr lang="cs-CZ" dirty="0" smtClean="0"/>
              <a:t> čas normální plazmy</a:t>
            </a:r>
          </a:p>
          <a:p>
            <a:r>
              <a:rPr lang="cs-CZ" dirty="0" smtClean="0"/>
              <a:t>                    (</a:t>
            </a:r>
            <a:r>
              <a:rPr lang="cs-CZ" dirty="0" err="1" smtClean="0"/>
              <a:t>Quickův</a:t>
            </a:r>
            <a:r>
              <a:rPr lang="cs-CZ" dirty="0" smtClean="0"/>
              <a:t> čas zdravé plasmy)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Screeningové</a:t>
            </a:r>
            <a:r>
              <a:rPr lang="cs-CZ" dirty="0" smtClean="0"/>
              <a:t> stanovení koagulace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                                           Obr. 4</a:t>
            </a:r>
            <a:endParaRPr lang="cs-CZ" sz="1800" dirty="0"/>
          </a:p>
        </p:txBody>
      </p:sp>
      <p:pic>
        <p:nvPicPr>
          <p:cNvPr id="6" name="Zástupný symbol pro obsah 3" descr="800px-CoaguChekXS_with_SoftClix_and_test_strip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988840"/>
            <a:ext cx="5757391" cy="43180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INR mezinárodní normalizovaný poměr</a:t>
            </a:r>
          </a:p>
          <a:p>
            <a:r>
              <a:rPr lang="cs-CZ" dirty="0" smtClean="0"/>
              <a:t>Naměřený </a:t>
            </a:r>
            <a:r>
              <a:rPr lang="cs-CZ" dirty="0" err="1" smtClean="0"/>
              <a:t>protrombinový</a:t>
            </a:r>
            <a:r>
              <a:rPr lang="cs-CZ" dirty="0" smtClean="0"/>
              <a:t> čas u zdravého jedince – mění se dle použitého analytického systému, kterým se změří. </a:t>
            </a:r>
          </a:p>
          <a:p>
            <a:r>
              <a:rPr lang="cs-CZ" dirty="0" smtClean="0"/>
              <a:t>Potřeba standardizace výsledků – zavedení INR.</a:t>
            </a:r>
          </a:p>
          <a:p>
            <a:r>
              <a:rPr lang="cs-CZ" dirty="0" smtClean="0"/>
              <a:t>Výrobce ke tkáňovému faktoru (tromboplastinu) udává hodnotu ISI (mezinárodní index citlivosti).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Monitoring zevní cesty srážení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Mgr</a:t>
            </a:r>
            <a:r>
              <a:rPr lang="cs-CZ" dirty="0" smtClean="0"/>
              <a:t>. Helena </a:t>
            </a:r>
            <a:r>
              <a:rPr lang="cs-CZ" dirty="0" err="1" smtClean="0"/>
              <a:t>Pěnkavová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ISI – přepočet INR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Hodnota ISI se pohybuje mezi 1,0 – 2,0. </a:t>
            </a:r>
          </a:p>
          <a:p>
            <a:endParaRPr lang="cs-CZ" dirty="0" smtClean="0"/>
          </a:p>
          <a:p>
            <a:r>
              <a:rPr lang="cs-CZ" dirty="0" smtClean="0"/>
              <a:t>INR se vypočte jako poměr </a:t>
            </a:r>
            <a:r>
              <a:rPr lang="cs-CZ" dirty="0" err="1" smtClean="0"/>
              <a:t>protrombinového</a:t>
            </a:r>
            <a:r>
              <a:rPr lang="cs-CZ" dirty="0" smtClean="0"/>
              <a:t> času pacienta a času normálního vzorku, který je umocněný na hodnotu ISI podle použitého analytického systému.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INR </a:t>
            </a:r>
            <a:endParaRPr lang="cs-CZ" dirty="0"/>
          </a:p>
        </p:txBody>
      </p:sp>
      <p:pic>
        <p:nvPicPr>
          <p:cNvPr id="4" name="Zástupný symbol pro obsah 3" descr="bc6e4394afb6ff99b28f8aa61f41cd1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118" y="1571612"/>
            <a:ext cx="5802962" cy="157163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Pojďme společně přepočítat</a:t>
            </a:r>
            <a:endParaRPr lang="cs-CZ" dirty="0"/>
          </a:p>
        </p:txBody>
      </p:sp>
      <p:pic>
        <p:nvPicPr>
          <p:cNvPr id="4" name="Zástupný symbol pro obsah 3" descr="bc6e4394afb6ff99b28f8aa61f41cd1c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3692794" cy="1000132"/>
          </a:xfrm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Čas pacienta je 15 sec.</a:t>
            </a:r>
          </a:p>
          <a:p>
            <a:r>
              <a:rPr lang="cs-CZ" dirty="0" smtClean="0"/>
              <a:t>Čas normální plasmy je 10 sec.</a:t>
            </a:r>
          </a:p>
          <a:p>
            <a:r>
              <a:rPr lang="cs-CZ" dirty="0" smtClean="0"/>
              <a:t>ISI 1,2 (tromboplastin)</a:t>
            </a:r>
          </a:p>
          <a:p>
            <a:r>
              <a:rPr lang="cs-CZ" dirty="0" smtClean="0"/>
              <a:t>Vypočtěte INR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 lvl="0"/>
            <a:r>
              <a:rPr lang="cs-CZ" sz="2000" dirty="0" smtClean="0">
                <a:latin typeface="Calibri" pitchFamily="34" charset="0"/>
              </a:rPr>
              <a:t>NETOUŠEK, M. </a:t>
            </a:r>
            <a:r>
              <a:rPr lang="cs-CZ" sz="2000" i="1" dirty="0" smtClean="0">
                <a:latin typeface="Calibri" pitchFamily="34" charset="0"/>
              </a:rPr>
              <a:t>Nauka o krvi</a:t>
            </a:r>
            <a:r>
              <a:rPr lang="cs-CZ" sz="2000" dirty="0" smtClean="0">
                <a:latin typeface="Calibri" pitchFamily="34" charset="0"/>
              </a:rPr>
              <a:t>. 2.vyd. Praha: Zdravotnické nakladatelství, 1957.</a:t>
            </a:r>
          </a:p>
          <a:p>
            <a:r>
              <a:rPr lang="cs-CZ" sz="2000" dirty="0" smtClean="0">
                <a:latin typeface="Calibri" pitchFamily="34" charset="0"/>
              </a:rPr>
              <a:t> HRUBIŠKO, M. </a:t>
            </a:r>
            <a:r>
              <a:rPr lang="cs-CZ" sz="2000" i="1" dirty="0" smtClean="0">
                <a:latin typeface="Calibri" pitchFamily="34" charset="0"/>
              </a:rPr>
              <a:t>Hematologie a krevní transfúze. Učebnice pro střední zdravotnické školy1.díl.</a:t>
            </a:r>
            <a:r>
              <a:rPr lang="cs-CZ" sz="2000" dirty="0" smtClean="0">
                <a:latin typeface="Calibri" pitchFamily="34" charset="0"/>
              </a:rPr>
              <a:t> 1. vyd. Praha: Avicenum, 1983.</a:t>
            </a:r>
          </a:p>
          <a:p>
            <a:r>
              <a:rPr lang="cs-CZ" sz="2000" dirty="0" smtClean="0">
                <a:latin typeface="Calibri" pitchFamily="34" charset="0"/>
              </a:rPr>
              <a:t> PECKA, </a:t>
            </a:r>
            <a:r>
              <a:rPr lang="cs-CZ" sz="2000" dirty="0" smtClean="0">
                <a:latin typeface="Calibri" pitchFamily="34" charset="0"/>
              </a:rPr>
              <a:t>M. a J. </a:t>
            </a:r>
            <a:r>
              <a:rPr lang="cs-CZ" sz="2000" smtClean="0">
                <a:latin typeface="Calibri" pitchFamily="34" charset="0"/>
              </a:rPr>
              <a:t>MALÝ. </a:t>
            </a:r>
            <a:r>
              <a:rPr lang="cs-CZ" sz="2000" i="1" dirty="0" smtClean="0">
                <a:latin typeface="Calibri" pitchFamily="34" charset="0"/>
              </a:rPr>
              <a:t>Laboratorní hematologie. </a:t>
            </a:r>
            <a:r>
              <a:rPr lang="cs-CZ" sz="2000" dirty="0" smtClean="0">
                <a:latin typeface="Calibri" pitchFamily="34" charset="0"/>
              </a:rPr>
              <a:t>Hradec Králové: HK </a:t>
            </a:r>
            <a:r>
              <a:rPr lang="cs-CZ" sz="2000" dirty="0" err="1" smtClean="0">
                <a:latin typeface="Calibri" pitchFamily="34" charset="0"/>
              </a:rPr>
              <a:t>Credit</a:t>
            </a:r>
            <a:r>
              <a:rPr lang="cs-CZ" sz="2000" dirty="0" smtClean="0">
                <a:latin typeface="Calibri" pitchFamily="34" charset="0"/>
              </a:rPr>
              <a:t>, 2002.</a:t>
            </a:r>
          </a:p>
          <a:p>
            <a:r>
              <a:rPr lang="cs-CZ" sz="2000" dirty="0" smtClean="0">
                <a:latin typeface="Calibri" pitchFamily="34" charset="0"/>
              </a:rPr>
              <a:t> PECKA, M. </a:t>
            </a:r>
            <a:r>
              <a:rPr lang="cs-CZ" sz="2000" i="1" dirty="0" smtClean="0">
                <a:latin typeface="Calibri" pitchFamily="34" charset="0"/>
              </a:rPr>
              <a:t>Laboratorní hematologie v přehledu. Díl 1.: Buňka a krvetvorba. </a:t>
            </a:r>
            <a:r>
              <a:rPr lang="cs-CZ" sz="2000" dirty="0" smtClean="0">
                <a:latin typeface="Calibri" pitchFamily="34" charset="0"/>
              </a:rPr>
              <a:t>Český Těšín: </a:t>
            </a:r>
            <a:r>
              <a:rPr lang="cs-CZ" sz="2000" dirty="0" err="1" smtClean="0">
                <a:latin typeface="Calibri" pitchFamily="34" charset="0"/>
              </a:rPr>
              <a:t>Finidr</a:t>
            </a:r>
            <a:r>
              <a:rPr lang="cs-CZ" sz="2000" dirty="0" smtClean="0">
                <a:latin typeface="Calibri" pitchFamily="34" charset="0"/>
              </a:rPr>
              <a:t>, 2002. ISBN 80-86682-01-3.</a:t>
            </a:r>
          </a:p>
          <a:p>
            <a:endParaRPr lang="cs-CZ" sz="2000" dirty="0" smtClean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  <a:cs typeface="Arial" pitchFamily="34" charset="0"/>
              </a:rPr>
              <a:t>Obr. 1, 2, 3, 4: Fotografie zhotovila, není-li uvedeno jinak, Mgr. Helena </a:t>
            </a:r>
            <a:r>
              <a:rPr lang="cs-CZ" sz="2000" dirty="0" err="1" smtClean="0">
                <a:latin typeface="Calibri" pitchFamily="34" charset="0"/>
                <a:cs typeface="Arial" pitchFamily="34" charset="0"/>
              </a:rPr>
              <a:t>Pěnkavová</a:t>
            </a:r>
            <a:r>
              <a:rPr lang="cs-CZ" sz="2000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</a:t>
            </a:r>
            <a:r>
              <a:rPr lang="cs-CZ" dirty="0" err="1" smtClean="0"/>
              <a:t>hemostázy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                                              Obr. 1</a:t>
            </a:r>
            <a:endParaRPr lang="cs-CZ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260965" y="1948100"/>
            <a:ext cx="5847619" cy="3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Odběrové zkumavky </a:t>
            </a:r>
            <a:r>
              <a:rPr lang="cs-CZ" dirty="0" err="1" smtClean="0"/>
              <a:t>Sarstedt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                                    Obr. 2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59684" y="2646911"/>
            <a:ext cx="6650182" cy="2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Antikoagulant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Obsahuje </a:t>
            </a:r>
            <a:r>
              <a:rPr lang="cs-CZ" dirty="0"/>
              <a:t>antikoagulant natrium </a:t>
            </a:r>
            <a:r>
              <a:rPr lang="cs-CZ" dirty="0" err="1"/>
              <a:t>citricum</a:t>
            </a:r>
            <a:r>
              <a:rPr lang="cs-CZ" dirty="0"/>
              <a:t> (citrát sodný</a:t>
            </a:r>
            <a:r>
              <a:rPr lang="cs-CZ" dirty="0" smtClean="0"/>
              <a:t>).</a:t>
            </a:r>
          </a:p>
          <a:p>
            <a:r>
              <a:rPr lang="cs-CZ" dirty="0" smtClean="0"/>
              <a:t>Poměr 1 díl citrátu sodného + 9 dílů krve.</a:t>
            </a:r>
          </a:p>
          <a:p>
            <a:r>
              <a:rPr lang="cs-CZ" dirty="0" smtClean="0"/>
              <a:t>Řádně, ale jemně promíchat.</a:t>
            </a:r>
          </a:p>
          <a:p>
            <a:r>
              <a:rPr lang="cs-CZ" dirty="0" smtClean="0"/>
              <a:t>Odebrat přesně po rysku na zkumavce, aby byl dodržen poměr látek.</a:t>
            </a:r>
          </a:p>
          <a:p>
            <a:r>
              <a:rPr lang="cs-CZ" dirty="0" smtClean="0"/>
              <a:t>Do 2 hod. provést vyšetření plasmy.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Quickův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Quick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err="1"/>
              <a:t>Quickův</a:t>
            </a:r>
            <a:r>
              <a:rPr lang="cs-CZ" dirty="0"/>
              <a:t> test = tzv. </a:t>
            </a:r>
            <a:r>
              <a:rPr lang="cs-CZ" dirty="0" err="1"/>
              <a:t>protrombinový</a:t>
            </a:r>
            <a:r>
              <a:rPr lang="cs-CZ" dirty="0"/>
              <a:t> </a:t>
            </a:r>
            <a:r>
              <a:rPr lang="cs-CZ" dirty="0" smtClean="0"/>
              <a:t>čas.</a:t>
            </a:r>
          </a:p>
          <a:p>
            <a:endParaRPr lang="cs-CZ" dirty="0" smtClean="0"/>
          </a:p>
          <a:p>
            <a:r>
              <a:rPr lang="cs-CZ" dirty="0" smtClean="0"/>
              <a:t>Monitoring zevní cesty srážení.</a:t>
            </a:r>
          </a:p>
          <a:p>
            <a:endParaRPr lang="cs-CZ" dirty="0"/>
          </a:p>
          <a:p>
            <a:r>
              <a:rPr lang="cs-CZ" dirty="0" smtClean="0"/>
              <a:t>Využití </a:t>
            </a:r>
            <a:r>
              <a:rPr lang="cs-CZ" dirty="0"/>
              <a:t>-kontrola při léčbě </a:t>
            </a:r>
            <a:r>
              <a:rPr lang="cs-CZ" dirty="0" err="1" smtClean="0"/>
              <a:t>Warfarinem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(kumarinové preparáty).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</a:t>
            </a:r>
            <a:r>
              <a:rPr lang="cs-CZ" dirty="0" err="1" smtClean="0"/>
              <a:t>Quickova</a:t>
            </a:r>
            <a:r>
              <a:rPr lang="cs-CZ" dirty="0" smtClean="0"/>
              <a:t> testu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Informuje o faktorech přeměny protrombinu na trombin působením tromboplastinu.</a:t>
            </a:r>
          </a:p>
          <a:p>
            <a:pPr>
              <a:buNone/>
            </a:pPr>
            <a:r>
              <a:rPr lang="cs-CZ" sz="3600" dirty="0" smtClean="0"/>
              <a:t>(tkáňového faktoru a tkáňového fosfolipidu)</a:t>
            </a:r>
          </a:p>
          <a:p>
            <a:r>
              <a:rPr lang="cs-CZ" sz="3600" dirty="0" smtClean="0"/>
              <a:t>Tedy informuje o faktorech tkáňového komplexu.</a:t>
            </a:r>
            <a:endParaRPr lang="cs-CZ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Quickův</a:t>
            </a:r>
            <a:r>
              <a:rPr lang="cs-CZ" dirty="0" smtClean="0"/>
              <a:t> test - použití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Patří mezi vyhledávací a vylučovací testy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/>
              <a:t>  (</a:t>
            </a:r>
            <a:r>
              <a:rPr lang="cs-CZ" dirty="0" err="1" smtClean="0"/>
              <a:t>screeningové</a:t>
            </a:r>
            <a:r>
              <a:rPr lang="cs-CZ" dirty="0" smtClean="0"/>
              <a:t> testy).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Kontrola antikoagulační léčby  antivitaminy K (kumariny = </a:t>
            </a:r>
            <a:r>
              <a:rPr lang="cs-CZ" dirty="0" err="1"/>
              <a:t>W</a:t>
            </a:r>
            <a:r>
              <a:rPr lang="cs-CZ" dirty="0" err="1" smtClean="0"/>
              <a:t>arfarin</a:t>
            </a:r>
            <a:r>
              <a:rPr lang="cs-CZ" dirty="0" smtClean="0"/>
              <a:t>, </a:t>
            </a:r>
            <a:r>
              <a:rPr lang="cs-CZ" dirty="0" err="1"/>
              <a:t>P</a:t>
            </a:r>
            <a:r>
              <a:rPr lang="cs-CZ" dirty="0" err="1" smtClean="0"/>
              <a:t>elentan</a:t>
            </a:r>
            <a:r>
              <a:rPr lang="cs-CZ" dirty="0" smtClean="0"/>
              <a:t>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Provedení </a:t>
            </a:r>
            <a:r>
              <a:rPr lang="cs-CZ" dirty="0" err="1" smtClean="0"/>
              <a:t>Quickova</a:t>
            </a:r>
            <a:r>
              <a:rPr lang="cs-CZ" dirty="0" smtClean="0"/>
              <a:t> testu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Všechna činidla, včetně plasmy vytemperovat na 37 °C.</a:t>
            </a:r>
          </a:p>
          <a:p>
            <a:r>
              <a:rPr lang="cs-CZ" dirty="0" smtClean="0"/>
              <a:t>0,1 ml vyšetřované plasmy a k ní přidat 0,1 ml trombokinázy (tromboplastinu).</a:t>
            </a:r>
          </a:p>
          <a:p>
            <a:r>
              <a:rPr lang="cs-CZ" dirty="0" smtClean="0"/>
              <a:t>Přidat ještě 0,1 ml CaCl</a:t>
            </a:r>
            <a:r>
              <a:rPr lang="cs-CZ" sz="1500" b="1" dirty="0" smtClean="0"/>
              <a:t>2</a:t>
            </a:r>
            <a:r>
              <a:rPr lang="cs-CZ" dirty="0" smtClean="0"/>
              <a:t> (0,025 mol/l).</a:t>
            </a:r>
          </a:p>
          <a:p>
            <a:r>
              <a:rPr lang="cs-CZ" dirty="0" smtClean="0"/>
              <a:t>V okamžiku přidání CaCl</a:t>
            </a:r>
            <a:r>
              <a:rPr lang="cs-CZ" sz="1300" b="1" dirty="0" smtClean="0"/>
              <a:t>2</a:t>
            </a:r>
            <a:r>
              <a:rPr lang="cs-CZ" dirty="0" smtClean="0"/>
              <a:t> stisknout stopky a stopovat čas.</a:t>
            </a:r>
          </a:p>
          <a:p>
            <a:r>
              <a:rPr lang="cs-CZ" dirty="0" smtClean="0"/>
              <a:t>Protahovat háčkem, v rychlosti cca 2x za sec.</a:t>
            </a:r>
          </a:p>
          <a:p>
            <a:r>
              <a:rPr lang="cs-CZ" dirty="0" smtClean="0"/>
              <a:t>Do okamžiku objevení fibrinového vlákna. </a:t>
            </a:r>
          </a:p>
          <a:p>
            <a:r>
              <a:rPr lang="cs-CZ" dirty="0" smtClean="0"/>
              <a:t>Čas objevení vlákna = </a:t>
            </a:r>
            <a:r>
              <a:rPr lang="cs-CZ" dirty="0" err="1" smtClean="0"/>
              <a:t>Quickův</a:t>
            </a:r>
            <a:r>
              <a:rPr lang="cs-CZ" dirty="0" smtClean="0"/>
              <a:t> čas.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6AD02FBE-DDBE-4472-B6B2-02ADCB8BFF4B}"/>
</file>

<file path=customXml/itemProps2.xml><?xml version="1.0" encoding="utf-8"?>
<ds:datastoreItem xmlns:ds="http://schemas.openxmlformats.org/officeDocument/2006/customXml" ds:itemID="{BF6A737C-67BC-41A6-B106-877D6F24E2A6}"/>
</file>

<file path=customXml/itemProps3.xml><?xml version="1.0" encoding="utf-8"?>
<ds:datastoreItem xmlns:ds="http://schemas.openxmlformats.org/officeDocument/2006/customXml" ds:itemID="{B6BE5293-55F6-4BF8-B88F-170864143731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715</Words>
  <Application>Microsoft Office PowerPoint</Application>
  <PresentationFormat>Předvádění na obrazovce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Slunovrat</vt:lpstr>
      <vt:lpstr>Snímek 1</vt:lpstr>
      <vt:lpstr>Monitoring zevní cesty srážení</vt:lpstr>
      <vt:lpstr>Schéma hemostázy </vt:lpstr>
      <vt:lpstr>Odběrové zkumavky Sarstedt</vt:lpstr>
      <vt:lpstr>Antikoagulant</vt:lpstr>
      <vt:lpstr>Quickův test</vt:lpstr>
      <vt:lpstr>Princip Quickova testu</vt:lpstr>
      <vt:lpstr>Quickův test - použití</vt:lpstr>
      <vt:lpstr>Provedení Quickova testu</vt:lpstr>
      <vt:lpstr>Výsledky</vt:lpstr>
      <vt:lpstr>Interpretace</vt:lpstr>
      <vt:lpstr>Interpretace – prodloužení </vt:lpstr>
      <vt:lpstr>INR</vt:lpstr>
      <vt:lpstr>Interference</vt:lpstr>
      <vt:lpstr>Automatické stanovení koagulace</vt:lpstr>
      <vt:lpstr>Automatické provedení testu</vt:lpstr>
      <vt:lpstr>Výpočet</vt:lpstr>
      <vt:lpstr>Screeningové stanovení koagulace</vt:lpstr>
      <vt:lpstr>INR</vt:lpstr>
      <vt:lpstr>ISI – přepočet INR</vt:lpstr>
      <vt:lpstr>INR </vt:lpstr>
      <vt:lpstr>Pojďme společně přepočítat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zevní cesty srážení</dc:title>
  <dc:creator>mesinka</dc:creator>
  <cp:lastModifiedBy>Chalupna</cp:lastModifiedBy>
  <cp:revision>21</cp:revision>
  <dcterms:created xsi:type="dcterms:W3CDTF">2013-02-05T15:26:17Z</dcterms:created>
  <dcterms:modified xsi:type="dcterms:W3CDTF">2013-04-14T18:36:02Z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