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1"/>
  </p:notesMasterIdLst>
  <p:sldIdLst>
    <p:sldId id="257" r:id="rId2"/>
    <p:sldId id="264" r:id="rId3"/>
    <p:sldId id="265" r:id="rId4"/>
    <p:sldId id="266" r:id="rId5"/>
    <p:sldId id="267" r:id="rId6"/>
    <p:sldId id="268" r:id="rId7"/>
    <p:sldId id="271" r:id="rId8"/>
    <p:sldId id="269" r:id="rId9"/>
    <p:sldId id="270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DFC0B73-A7E4-41BC-A662-C267716410EB}" type="datetimeFigureOut">
              <a:rPr lang="cs-CZ"/>
              <a:pPr>
                <a:defRPr/>
              </a:pPr>
              <a:t>8.12.2013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B14537-6F54-4FA5-AEF0-A2FFF94399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41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835ACD-9CB9-496D-81ED-1ABCC9F46121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31747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31748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31749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>
                <a:latin typeface="Arial" charset="0"/>
              </a:endParaRPr>
            </a:p>
          </p:txBody>
        </p:sp>
      </p:grpSp>
      <p:sp>
        <p:nvSpPr>
          <p:cNvPr id="317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9D22C7BC-CF30-4C2E-AE74-F7E6933B042E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175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4315B3F-0BE9-43E0-97C7-60FFB56CAC1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6050BD-63FA-41E0-8E7F-09A12A18EB49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E2006-128C-498F-9D36-911E28AE1FD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505D78-9D06-4120-B332-5D7BBD4D74F0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14901-FBFF-40D8-ACC4-D75C966A22A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1048C-E596-4C79-A636-69F70A196A15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BEAC2-4FAE-45AE-8889-83C7EDEE0D0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E1FBFE-5DE1-4C29-8A6D-AB5735C0243C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5EAFE-2A6E-4A16-BDF9-72A63BADC86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69122B-D22E-4200-8EF9-E1F4CC80F0F8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5CC53-5D4A-42C5-B3F4-33FFE2D8C0C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5E208C-4FD0-48C0-BFE2-BD368654EDAA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05594-2EF2-4630-9DD6-7F13406C7AB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03ADC7-EE1C-4EB6-AC1A-1ABF4352DCC2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6A6D1-F6CE-4DC7-A6F2-27FDAFCA00D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3B371E-8B25-4FCE-9FC4-E83922775888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219BA-1112-45A2-A43C-ABAAD056C61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9E40A0-9EE4-4E7A-AF27-1C640531719F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321F9-CB4C-4F71-BBE8-D31E4F8D779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C1FDD-D22D-4FC1-BD91-685A3F5FFDEA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63C6D-2B64-4915-ABD7-A987F47BDD0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3072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3072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>
                <a:latin typeface="Arial" charset="0"/>
              </a:endParaRPr>
            </a:p>
          </p:txBody>
        </p:sp>
        <p:sp>
          <p:nvSpPr>
            <p:cNvPr id="3072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07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F75C3BC6-1E36-4800-A29A-4F7F019B8463}" type="datetimeFigureOut">
              <a:rPr lang="cs-CZ"/>
              <a:pPr/>
              <a:t>8.12.2013</a:t>
            </a:fld>
            <a:endParaRPr lang="cs-CZ"/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cs-CZ"/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7AF14E-29EC-4C1C-B5F8-2B86FEF56C1B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uby.cz/zubni-nahrady/pece-o-snimatelne-zubni-nahrady.html" TargetMode="External"/><Relationship Id="rId2" Type="http://schemas.openxmlformats.org/officeDocument/2006/relationships/hyperlink" Target="http://www.national-geographic.cz/ke-stazeni/mikrobi-v-ustech-15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785937"/>
          </a:xfrm>
        </p:spPr>
        <p:txBody>
          <a:bodyPr anchor="ctr"/>
          <a:lstStyle/>
          <a:p>
            <a:endParaRPr lang="cs-CZ"/>
          </a:p>
        </p:txBody>
      </p:sp>
      <p:sp>
        <p:nvSpPr>
          <p:cNvPr id="2051" name="Zástupný symbol pro obsah 5"/>
          <p:cNvSpPr>
            <a:spLocks noGrp="1"/>
          </p:cNvSpPr>
          <p:nvPr>
            <p:ph idx="4294967295"/>
          </p:nvPr>
        </p:nvSpPr>
        <p:spPr>
          <a:xfrm>
            <a:off x="468313" y="2133600"/>
            <a:ext cx="8218487" cy="4464050"/>
          </a:xfrm>
        </p:spPr>
        <p:txBody>
          <a:bodyPr/>
          <a:lstStyle/>
          <a:p>
            <a:r>
              <a:rPr lang="cs-CZ" sz="2100"/>
              <a:t>Název školy: </a:t>
            </a:r>
            <a:r>
              <a:rPr lang="cs-CZ" sz="1700"/>
              <a:t>Střední zdravotnická škola a vyšší odborná škola zdravotnická Karlovy Vary</a:t>
            </a:r>
          </a:p>
          <a:p>
            <a:r>
              <a:rPr lang="cs-CZ" sz="1700"/>
              <a:t>Číslo projektu: CZ.1.07/1.5.00/34.0953 </a:t>
            </a:r>
          </a:p>
          <a:p>
            <a:r>
              <a:rPr lang="cs-CZ" sz="2100"/>
              <a:t>Vzdělávací materiál: Odevzdání snímatelné náhrady</a:t>
            </a:r>
            <a:endParaRPr lang="cs-CZ" sz="1900">
              <a:latin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cs-CZ" sz="1700"/>
              <a:t>       Šablona III/2 Inovace a zkvalitnění výuky prostřednictvím ICT</a:t>
            </a:r>
          </a:p>
          <a:p>
            <a:r>
              <a:rPr lang="cs-CZ" sz="2100"/>
              <a:t>Název materiálu: </a:t>
            </a:r>
            <a:r>
              <a:rPr lang="cs-CZ" sz="1700"/>
              <a:t>VY_32_INOVACE_ZSP.4.16</a:t>
            </a:r>
          </a:p>
          <a:p>
            <a:r>
              <a:rPr lang="cs-CZ" sz="2100"/>
              <a:t>Datum tvorby: 14. 11. 2013</a:t>
            </a:r>
            <a:endParaRPr lang="cs-CZ" sz="1700"/>
          </a:p>
          <a:p>
            <a:r>
              <a:rPr lang="cs-CZ" sz="1700"/>
              <a:t>Vyučovací předmět, ročník, obor: ZSP, 4. ročník, Asistent zubního technika</a:t>
            </a:r>
          </a:p>
          <a:p>
            <a:r>
              <a:rPr lang="cs-CZ" sz="2100"/>
              <a:t>Autor: </a:t>
            </a:r>
            <a:r>
              <a:rPr lang="cs-CZ" sz="1700"/>
              <a:t>Mgr. Martina Nová</a:t>
            </a:r>
          </a:p>
          <a:p>
            <a:r>
              <a:rPr lang="cs-CZ" sz="2100"/>
              <a:t>Anotace:</a:t>
            </a:r>
            <a:r>
              <a:rPr lang="cs-CZ" sz="1500"/>
              <a:t> Vzdělávací materiál využívá ICT při výuce a tím inovuje výuku praktického vyučování, zároveň motivuje a aktivuje žáky. Seznamuje žáky s problémy, které nastávají u pacienta se snímatelnou náhradou. Krátký vhled do ordinace po zhotovení a odevzdání náhrady.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755650" y="277813"/>
            <a:ext cx="7489825" cy="156686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619250" y="2133600"/>
            <a:ext cx="6911975" cy="410368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cs-CZ" sz="5600" b="1">
              <a:solidFill>
                <a:srgbClr val="E46C0A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cs-CZ" sz="5600" b="1"/>
              <a:t>Odevzdání snímatelné náhrady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30388" y="1827213"/>
            <a:ext cx="7313612" cy="4114800"/>
          </a:xfrm>
        </p:spPr>
        <p:txBody>
          <a:bodyPr/>
          <a:lstStyle/>
          <a:p>
            <a:r>
              <a:rPr lang="cs-CZ">
                <a:latin typeface="Arial" charset="0"/>
              </a:rPr>
              <a:t>Snímatelná náhrady nefyziologicky zatěžuje tvrdé i měkké tkáně dutiny ústní.</a:t>
            </a:r>
          </a:p>
          <a:p>
            <a:r>
              <a:rPr lang="cs-CZ">
                <a:latin typeface="Arial" charset="0"/>
              </a:rPr>
              <a:t>Je vnímána jako cizí těleso.</a:t>
            </a:r>
          </a:p>
          <a:p>
            <a:r>
              <a:rPr lang="cs-CZ">
                <a:latin typeface="Arial" charset="0"/>
              </a:rPr>
              <a:t>Je třeba pacienta na tuto skutečnost připravit.</a:t>
            </a:r>
          </a:p>
          <a:p>
            <a:r>
              <a:rPr lang="cs-CZ">
                <a:latin typeface="Arial" charset="0"/>
              </a:rPr>
              <a:t>Pomoci mu při začleňování náhrady.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Nácvik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4697412"/>
          </a:xfrm>
        </p:spPr>
        <p:txBody>
          <a:bodyPr/>
          <a:lstStyle/>
          <a:p>
            <a:r>
              <a:rPr lang="cs-CZ">
                <a:latin typeface="Arial" charset="0"/>
              </a:rPr>
              <a:t>Nácvik trvá cca 14 dní a má několik fází:</a:t>
            </a:r>
          </a:p>
          <a:p>
            <a:r>
              <a:rPr lang="cs-CZ">
                <a:latin typeface="Arial" charset="0"/>
              </a:rPr>
              <a:t>1. pacient se musí naučit s náhradou manipulovat, nacvičí ideální směr nasazení a vyjímání,</a:t>
            </a:r>
          </a:p>
          <a:p>
            <a:r>
              <a:rPr lang="cs-CZ">
                <a:latin typeface="Arial" charset="0"/>
              </a:rPr>
              <a:t>2. cucání kyselých bonbónů pomáhá spolehlivě stimulovat slinu,</a:t>
            </a:r>
          </a:p>
          <a:p>
            <a:r>
              <a:rPr lang="cs-CZ">
                <a:latin typeface="Arial" charset="0"/>
              </a:rPr>
              <a:t>3. nácvik mluvení – doporučuje se čtení nahlas před zrcadlem.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30388" y="1827213"/>
            <a:ext cx="7313612" cy="4114800"/>
          </a:xfrm>
        </p:spPr>
        <p:txBody>
          <a:bodyPr/>
          <a:lstStyle/>
          <a:p>
            <a:r>
              <a:rPr lang="cs-CZ">
                <a:latin typeface="Arial" charset="0"/>
              </a:rPr>
              <a:t>Chuťové pohárky, které náhrada </a:t>
            </a:r>
          </a:p>
          <a:p>
            <a:pPr>
              <a:buFont typeface="Wingdings" pitchFamily="2" charset="2"/>
              <a:buNone/>
            </a:pPr>
            <a:r>
              <a:rPr lang="cs-CZ">
                <a:latin typeface="Arial" charset="0"/>
              </a:rPr>
              <a:t>    překrývá, se zmnoží na nezakrytých </a:t>
            </a:r>
          </a:p>
          <a:p>
            <a:pPr>
              <a:buFont typeface="Wingdings" pitchFamily="2" charset="2"/>
              <a:buNone/>
            </a:pPr>
            <a:r>
              <a:rPr lang="cs-CZ">
                <a:latin typeface="Arial" charset="0"/>
              </a:rPr>
              <a:t>    místech, jako je kořen jazyka, do </a:t>
            </a:r>
          </a:p>
          <a:p>
            <a:pPr>
              <a:buFont typeface="Wingdings" pitchFamily="2" charset="2"/>
              <a:buNone/>
            </a:pPr>
            <a:r>
              <a:rPr lang="cs-CZ">
                <a:latin typeface="Arial" charset="0"/>
              </a:rPr>
              <a:t>    jednoho roku po nasazení.</a:t>
            </a:r>
          </a:p>
          <a:p>
            <a:r>
              <a:rPr lang="cs-CZ">
                <a:latin typeface="Arial" charset="0"/>
              </a:rPr>
              <a:t>Možnost otlaků – nezbytné je odstranit - </a:t>
            </a:r>
          </a:p>
          <a:p>
            <a:pPr>
              <a:buFont typeface="Wingdings" pitchFamily="2" charset="2"/>
              <a:buNone/>
            </a:pPr>
            <a:r>
              <a:rPr lang="cs-CZ">
                <a:latin typeface="Arial" charset="0"/>
              </a:rPr>
              <a:t>    2-3 návštěvy u lékaře.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Hygiena náhrady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594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>
                <a:latin typeface="Arial" charset="0"/>
              </a:rPr>
              <a:t>Pacient se učí náhrady čistit kartáčkem a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>
                <a:latin typeface="Arial" charset="0"/>
              </a:rPr>
              <a:t>    pastou.</a:t>
            </a:r>
          </a:p>
          <a:p>
            <a:pPr>
              <a:lnSpc>
                <a:spcPct val="90000"/>
              </a:lnSpc>
            </a:pPr>
            <a:r>
              <a:rPr lang="cs-CZ">
                <a:latin typeface="Arial" charset="0"/>
              </a:rPr>
              <a:t>Speciální hygiena je nutná 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>
                <a:latin typeface="Arial" charset="0"/>
              </a:rPr>
              <a:t>    nesponových náhrad, případně implantátů.</a:t>
            </a:r>
          </a:p>
          <a:p>
            <a:pPr>
              <a:lnSpc>
                <a:spcPct val="90000"/>
              </a:lnSpc>
            </a:pPr>
            <a:r>
              <a:rPr lang="cs-CZ">
                <a:latin typeface="Arial" charset="0"/>
              </a:rPr>
              <a:t>Hygiena: měkké zubní kartáčky (existují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>
                <a:latin typeface="Arial" charset="0"/>
              </a:rPr>
              <a:t>    speciální široké zubní kartáčky pro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>
                <a:latin typeface="Arial" charset="0"/>
              </a:rPr>
              <a:t>    snímatelné náhrady), interdentální zubní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>
                <a:latin typeface="Arial" charset="0"/>
              </a:rPr>
              <a:t>    kartáčky, pěnivé zubní pasty.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30388" y="301625"/>
            <a:ext cx="7313612" cy="1143000"/>
          </a:xfrm>
        </p:spPr>
        <p:txBody>
          <a:bodyPr/>
          <a:lstStyle/>
          <a:p>
            <a:r>
              <a:rPr lang="cs-CZ"/>
              <a:t>Mikrobi v ústech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1258888" y="3286125"/>
            <a:ext cx="1109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/>
              <a:t>Obr. 1</a:t>
            </a:r>
          </a:p>
        </p:txBody>
      </p:sp>
      <p:pic>
        <p:nvPicPr>
          <p:cNvPr id="33800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1916113"/>
            <a:ext cx="5688013" cy="383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Vyjmutí náhrady na noc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>
                <a:latin typeface="Arial" charset="0"/>
              </a:rPr>
              <a:t>ANO: vyjmutí náhrady má kladný vliv na atrofii sliznice.</a:t>
            </a:r>
          </a:p>
          <a:p>
            <a:r>
              <a:rPr lang="cs-CZ">
                <a:latin typeface="Arial" charset="0"/>
              </a:rPr>
              <a:t>NE: vyjímání náhrady záporně ovlivňuje    postavení kloubů a jeho tonus,</a:t>
            </a:r>
          </a:p>
          <a:p>
            <a:pPr>
              <a:buFont typeface="Wingdings" pitchFamily="2" charset="2"/>
              <a:buNone/>
            </a:pPr>
            <a:r>
              <a:rPr lang="cs-CZ">
                <a:latin typeface="Arial" charset="0"/>
              </a:rPr>
              <a:t>          psychiku pacienta.</a:t>
            </a:r>
          </a:p>
        </p:txBody>
      </p:sp>
      <p:pic>
        <p:nvPicPr>
          <p:cNvPr id="21508" name="Picture 4" descr="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3789363"/>
            <a:ext cx="2141537" cy="2592387"/>
          </a:xfrm>
          <a:prstGeom prst="rect">
            <a:avLst/>
          </a:prstGeom>
          <a:noFill/>
        </p:spPr>
      </p:pic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5848350" y="4862513"/>
            <a:ext cx="750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1400"/>
              <a:t>Obr. 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Zdroje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5946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1600"/>
              <a:t>DOSTÁLOVÁ, T. </a:t>
            </a:r>
            <a:r>
              <a:rPr lang="cs-CZ" sz="1600" i="1"/>
              <a:t>Fixní a snímatelná protetika</a:t>
            </a:r>
            <a:r>
              <a:rPr lang="cs-CZ" sz="1600"/>
              <a:t>. 1. vyd. Praha: Grada, </a:t>
            </a:r>
          </a:p>
          <a:p>
            <a:pPr>
              <a:buFont typeface="Wingdings" pitchFamily="2" charset="2"/>
              <a:buNone/>
            </a:pPr>
            <a:r>
              <a:rPr lang="cs-CZ" sz="1600"/>
              <a:t>2004. ISBN 80-247-0655-5.</a:t>
            </a:r>
          </a:p>
          <a:p>
            <a:pPr>
              <a:buFont typeface="Wingdings" pitchFamily="2" charset="2"/>
              <a:buNone/>
            </a:pPr>
            <a:endParaRPr lang="cs-CZ" sz="1600"/>
          </a:p>
          <a:p>
            <a:pPr>
              <a:buFont typeface="Wingdings" pitchFamily="2" charset="2"/>
              <a:buNone/>
            </a:pPr>
            <a:r>
              <a:rPr lang="cs-CZ" sz="1600"/>
              <a:t>Zdroje obrázků:</a:t>
            </a:r>
          </a:p>
          <a:p>
            <a:pPr>
              <a:buFont typeface="Wingdings" pitchFamily="2" charset="2"/>
              <a:buNone/>
            </a:pPr>
            <a:r>
              <a:rPr lang="cs-CZ" sz="1400"/>
              <a:t>Obr. 1: National geographic česko, Mikrobi v ústech [online]. </a:t>
            </a:r>
            <a:r>
              <a:rPr lang="cs-CZ" sz="1400">
                <a:latin typeface="Times New Roman" pitchFamily="18" charset="0"/>
              </a:rPr>
              <a:t>©</a:t>
            </a:r>
            <a:r>
              <a:rPr lang="cs-CZ" sz="1400">
                <a:latin typeface="Arial" charset="0"/>
              </a:rPr>
              <a:t> 209-2013</a:t>
            </a:r>
            <a:r>
              <a:rPr lang="cs-CZ" sz="1400"/>
              <a:t> [cit. </a:t>
            </a:r>
          </a:p>
          <a:p>
            <a:pPr>
              <a:buFont typeface="Wingdings" pitchFamily="2" charset="2"/>
              <a:buNone/>
            </a:pPr>
            <a:r>
              <a:rPr lang="cs-CZ" sz="1400"/>
              <a:t>14.11.2013]. Dostupné z www:&lt; </a:t>
            </a:r>
            <a:r>
              <a:rPr lang="cs-CZ" sz="1400">
                <a:hlinkClick r:id="rId2"/>
              </a:rPr>
              <a:t>http://www.national-geographic.cz/ke-</a:t>
            </a:r>
          </a:p>
          <a:p>
            <a:pPr>
              <a:buFont typeface="Wingdings" pitchFamily="2" charset="2"/>
              <a:buNone/>
            </a:pPr>
            <a:r>
              <a:rPr lang="cs-CZ" sz="1400">
                <a:hlinkClick r:id="rId2"/>
              </a:rPr>
              <a:t>stazeni/mikrobi-v-ustech-152</a:t>
            </a:r>
            <a:r>
              <a:rPr lang="cs-CZ" sz="1400"/>
              <a:t>&gt; autor neuveden</a:t>
            </a:r>
          </a:p>
          <a:p>
            <a:pPr>
              <a:buFont typeface="Wingdings" pitchFamily="2" charset="2"/>
              <a:buNone/>
            </a:pPr>
            <a:r>
              <a:rPr lang="cs-CZ" sz="1400"/>
              <a:t>Obr. 2: NEUMANN M. </a:t>
            </a:r>
            <a:r>
              <a:rPr lang="cs-CZ" sz="1400" i="1"/>
              <a:t>Péče o snímatelné zubní náhrady. Zuby. cz </a:t>
            </a:r>
            <a:r>
              <a:rPr lang="cs-CZ" sz="1400"/>
              <a:t>[online]. </a:t>
            </a:r>
            <a:r>
              <a:rPr lang="cs-CZ" sz="1400">
                <a:latin typeface="Times New Roman" pitchFamily="18" charset="0"/>
              </a:rPr>
              <a:t>©</a:t>
            </a:r>
            <a:r>
              <a:rPr lang="cs-CZ" sz="1400">
                <a:latin typeface="Arial" charset="0"/>
              </a:rPr>
              <a:t> 2010</a:t>
            </a:r>
            <a:r>
              <a:rPr lang="cs-CZ" sz="1400"/>
              <a:t> </a:t>
            </a:r>
          </a:p>
          <a:p>
            <a:pPr>
              <a:buFont typeface="Wingdings" pitchFamily="2" charset="2"/>
              <a:buNone/>
            </a:pPr>
            <a:r>
              <a:rPr lang="cs-CZ" sz="1400"/>
              <a:t>[cit.14.11.2013]. Dostupné z www:&lt; </a:t>
            </a:r>
            <a:r>
              <a:rPr lang="cs-CZ" sz="1400">
                <a:hlinkClick r:id="rId3"/>
              </a:rPr>
              <a:t>http://www.zuby.cz/zubni-nahrady</a:t>
            </a:r>
          </a:p>
          <a:p>
            <a:pPr>
              <a:buFont typeface="Wingdings" pitchFamily="2" charset="2"/>
              <a:buNone/>
            </a:pPr>
            <a:r>
              <a:rPr lang="cs-CZ" sz="1400">
                <a:hlinkClick r:id="rId3"/>
              </a:rPr>
              <a:t>/pece-o-snimatelne-zubni-nahrady.html</a:t>
            </a:r>
            <a:r>
              <a:rPr lang="cs-CZ" sz="1400"/>
              <a:t>&gt;</a:t>
            </a:r>
          </a:p>
          <a:p>
            <a:endParaRPr lang="cs-CZ" sz="1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Zatmění">
  <a:themeElements>
    <a:clrScheme name="Zatmění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Zatmění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Zatmění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tmění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tmění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ACD65C8-76ED-4BF5-A01C-C10A53404606}"/>
</file>

<file path=customXml/itemProps2.xml><?xml version="1.0" encoding="utf-8"?>
<ds:datastoreItem xmlns:ds="http://schemas.openxmlformats.org/officeDocument/2006/customXml" ds:itemID="{10183461-0986-4546-B7AE-6C786890A0AA}"/>
</file>

<file path=customXml/itemProps3.xml><?xml version="1.0" encoding="utf-8"?>
<ds:datastoreItem xmlns:ds="http://schemas.openxmlformats.org/officeDocument/2006/customXml" ds:itemID="{7381A2E3-574C-4F91-BD01-0C18743D9541}"/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507</TotalTime>
  <Words>313</Words>
  <Application>Microsoft Office PowerPoint</Application>
  <PresentationFormat>Předvádění na obrazovce (4:3)</PresentationFormat>
  <Paragraphs>54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Times New Roman</vt:lpstr>
      <vt:lpstr>Verdana</vt:lpstr>
      <vt:lpstr>Wingdings</vt:lpstr>
      <vt:lpstr>Calibri</vt:lpstr>
      <vt:lpstr>Zatmění</vt:lpstr>
      <vt:lpstr>Snímek 1</vt:lpstr>
      <vt:lpstr>Snímek 2</vt:lpstr>
      <vt:lpstr>Snímek 3</vt:lpstr>
      <vt:lpstr>Nácvik</vt:lpstr>
      <vt:lpstr>Snímek 5</vt:lpstr>
      <vt:lpstr>Hygiena náhrady</vt:lpstr>
      <vt:lpstr>Mikrobi v ústech</vt:lpstr>
      <vt:lpstr>Vyjmutí náhrady na noc</vt:lpstr>
      <vt:lpstr>Zdroje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Hana Chalupná</dc:creator>
  <cp:lastModifiedBy>Chalupna</cp:lastModifiedBy>
  <cp:revision>61</cp:revision>
  <dcterms:created xsi:type="dcterms:W3CDTF">2012-09-08T10:46:23Z</dcterms:created>
  <dcterms:modified xsi:type="dcterms:W3CDTF">2013-12-08T18:54:33Z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