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56" r:id="rId3"/>
    <p:sldId id="257" r:id="rId4"/>
    <p:sldId id="258" r:id="rId5"/>
  </p:sldIdLst>
  <p:sldSz cx="9144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0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fld id="{A2F48410-B728-427D-B9CB-19159641525F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Zástupný symbol pro poznámky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fld id="{411AB30B-1C30-419B-889C-16DFA8778E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0206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/>
          <p:nvPr/>
        </p:nvSpPr>
        <p:spPr>
          <a:xfrm>
            <a:off x="4278313" y="10156826"/>
            <a:ext cx="3276596" cy="5302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B2826AD-EC30-4EBB-BE3C-C6FCB2AFB497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3" name="Text Box 1"/>
          <p:cNvSpPr txBox="1"/>
          <p:nvPr/>
        </p:nvSpPr>
        <p:spPr>
          <a:xfrm>
            <a:off x="4278313" y="10156826"/>
            <a:ext cx="3279779" cy="5333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0C68028-D594-485C-A318-A290B5120DDE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4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5" name="Rectangle 3"/>
          <p:cNvSpPr txBox="1">
            <a:spLocks noGrp="1"/>
          </p:cNvSpPr>
          <p:nvPr>
            <p:ph type="body" sz="quarter" idx="1"/>
          </p:nvPr>
        </p:nvSpPr>
        <p:spPr>
          <a:xfrm>
            <a:off x="755651" y="5078413"/>
            <a:ext cx="6048371" cy="4811709"/>
          </a:xfrm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7037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03050CA-C6CC-4058-B447-328AFC7F369C}" type="slidenum">
              <a:t>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5639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0ADDC65-A4C2-4894-9261-0F806F734DBA}" type="slidenum">
              <a:t>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2819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C13CB59-3C54-41AD-9A9D-B5B4B77267DE}" type="slidenum">
              <a:t>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7001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/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62A552-1699-4A67-8847-20C8CC1DC31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164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8291CF-0BC8-4AAA-9846-BBD1E3EB931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1308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727CB5-EFBE-42E0-A154-2A3928D257A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9092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09C483-6D00-4DE1-B96D-604DA7DD6B14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0039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F7FF36-7915-4958-97EA-C9809BA963A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9017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6208FE-4A59-45DE-B9E9-A1A0461A922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035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C077372-E380-41C5-B6B7-3EB6B911370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3451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55C679-AA7F-4284-8404-6FE75BC5340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870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6EA9F0-B295-4A15-8C45-5EDF26328F9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7836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F1050D-7379-43D8-A3F3-5D538DDC24C4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5279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49FFBA-5D12-48DF-AD01-E3F7FCAA79E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094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2"/>
          </p:nvPr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3"/>
          </p:nvPr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4"/>
          </p:nvPr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fld id="{03AA0695-3F37-40EA-9A21-403661B535D4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4400" b="0" i="0" u="none" strike="noStrike" kern="0" cap="none" spc="0" baseline="0">
          <a:solidFill>
            <a:srgbClr val="000000"/>
          </a:solidFill>
          <a:uFillTx/>
          <a:latin typeface="Arial"/>
        </a:defRPr>
      </a:lvl1pPr>
    </p:titleStyle>
    <p:bodyStyle>
      <a:lvl1pPr marL="342900" marR="0" lvl="0" indent="-342900" algn="l" defTabSz="914400" rtl="0" fontAlgn="auto" hangingPunct="0">
        <a:lnSpc>
          <a:spcPct val="100000"/>
        </a:lnSpc>
        <a:spcBef>
          <a:spcPts val="800"/>
        </a:spcBef>
        <a:spcAft>
          <a:spcPts val="0"/>
        </a:spcAft>
        <a:buSzPct val="100000"/>
        <a:buChar char="•"/>
        <a:tabLst/>
        <a:defRPr lang="cs-CZ" sz="3200" b="0" i="0" u="none" strike="noStrike" kern="0" cap="none" spc="0" baseline="0">
          <a:solidFill>
            <a:srgbClr val="000000"/>
          </a:solidFill>
          <a:uFillTx/>
          <a:latin typeface="Arial"/>
        </a:defRPr>
      </a:lvl1pPr>
      <a:lvl2pPr marL="742950" marR="0" lvl="1" indent="-285750" algn="l" defTabSz="914400" rtl="0" fontAlgn="auto" hangingPunct="0">
        <a:lnSpc>
          <a:spcPct val="100000"/>
        </a:lnSpc>
        <a:spcBef>
          <a:spcPts val="700"/>
        </a:spcBef>
        <a:spcAft>
          <a:spcPts val="0"/>
        </a:spcAft>
        <a:buSzPct val="100000"/>
        <a:buChar char="–"/>
        <a:tabLst/>
        <a:defRPr lang="cs-CZ" sz="2800" b="0" i="0" u="none" strike="noStrike" kern="0" cap="none" spc="0" baseline="0">
          <a:solidFill>
            <a:srgbClr val="000000"/>
          </a:solidFill>
          <a:uFillTx/>
          <a:latin typeface="Arial"/>
        </a:defRPr>
      </a:lvl2pPr>
      <a:lvl3pPr marL="1143000" marR="0" lvl="2" indent="-228600" algn="l" defTabSz="914400" rtl="0" fontAlgn="auto" hangingPunct="0">
        <a:lnSpc>
          <a:spcPct val="100000"/>
        </a:lnSpc>
        <a:spcBef>
          <a:spcPts val="600"/>
        </a:spcBef>
        <a:spcAft>
          <a:spcPts val="0"/>
        </a:spcAft>
        <a:buSzPct val="100000"/>
        <a:buChar char="•"/>
        <a:tabLst/>
        <a:defRPr lang="cs-CZ" sz="2400" b="0" i="0" u="none" strike="noStrike" kern="0" cap="none" spc="0" baseline="0">
          <a:solidFill>
            <a:srgbClr val="000000"/>
          </a:solidFill>
          <a:uFillTx/>
          <a:latin typeface="Arial"/>
        </a:defRPr>
      </a:lvl3pPr>
      <a:lvl4pPr marL="1600200" marR="0" lvl="3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ct val="100000"/>
        <a:buChar char="–"/>
        <a:tabLst/>
        <a:defRPr lang="cs-CZ" sz="2000" b="0" i="0" u="none" strike="noStrike" kern="0" cap="none" spc="0" baseline="0">
          <a:solidFill>
            <a:srgbClr val="000000"/>
          </a:solidFill>
          <a:uFillTx/>
          <a:latin typeface="Arial"/>
        </a:defRPr>
      </a:lvl4pPr>
      <a:lvl5pPr marL="2057400" marR="0" lvl="4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ct val="100000"/>
        <a:buChar char="»"/>
        <a:tabLst/>
        <a:defRPr lang="cs-CZ" sz="2000" b="0" i="0" u="none" strike="noStrike" kern="0" cap="none" spc="0" baseline="0">
          <a:solidFill>
            <a:srgbClr val="000000"/>
          </a:solidFill>
          <a:uFillTx/>
          <a:latin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/>
          <p:nvPr/>
        </p:nvSpPr>
        <p:spPr>
          <a:xfrm>
            <a:off x="456483" y="1604523"/>
            <a:ext cx="8228161" cy="45259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25472" rIns="0" bIns="0" anchor="t" anchorCtr="0" compatLnSpc="1">
            <a:noAutofit/>
          </a:bodyPr>
          <a:lstStyle/>
          <a:p>
            <a:pPr algn="ctr"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dirty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Autorem materiálu a všech jeho částí, není-li uvedeno jinak, </a:t>
            </a:r>
            <a:r>
              <a:rPr lang="cs-CZ" sz="2903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je </a:t>
            </a:r>
            <a:r>
              <a:rPr lang="cs-CZ" sz="2903" smtClean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Dušek Jan.</a:t>
            </a:r>
            <a:endParaRPr lang="cs-CZ" sz="2903" dirty="0">
              <a:solidFill>
                <a:srgbClr val="000000"/>
              </a:solidFill>
              <a:latin typeface="Arial" pitchFamily="34"/>
              <a:ea typeface="Times New Roman" pitchFamily="18"/>
              <a:cs typeface=""/>
            </a:endParaRPr>
          </a:p>
          <a:p>
            <a:pPr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903" dirty="0">
              <a:solidFill>
                <a:srgbClr val="000000"/>
              </a:solidFill>
              <a:latin typeface="Arial" pitchFamily="34"/>
              <a:ea typeface="宋体" pitchFamily="2"/>
              <a:cs typeface=""/>
            </a:endParaRPr>
          </a:p>
          <a:p>
            <a:pPr algn="ctr"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dirty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Dostupné ze Školského portálu Karlovarského kraje www.kvkskoly.cz, materiál vznikl v rámci projektu Gymnázia Cheb s názvem Rozvoj školského portálu Karlovarského kraj</a:t>
            </a:r>
            <a:endParaRPr lang="cs-CZ" sz="2903" dirty="0">
              <a:solidFill>
                <a:srgbClr val="000000"/>
              </a:solidFill>
              <a:latin typeface="Arial"/>
              <a:ea typeface="Microsoft YaHei" pitchFamily="34"/>
              <a:cs typeface="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" y="40200"/>
            <a:ext cx="167573" cy="33504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82944" tIns="41472" rIns="82944" bIns="41472" anchor="ctr" anchorCtr="0" compatLnSpc="1">
            <a:spAutoFit/>
          </a:bodyPr>
          <a:lstStyle/>
          <a:p>
            <a:pPr defTabSz="82945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633">
              <a:solidFill>
                <a:srgbClr val="000000"/>
              </a:solidFill>
              <a:latin typeface="Calibri"/>
              <a:ea typeface=""/>
              <a:cs typeface=""/>
            </a:endParaRPr>
          </a:p>
        </p:txBody>
      </p:sp>
      <p:pic>
        <p:nvPicPr>
          <p:cNvPr id="4" name="obrázky1"/>
          <p:cNvPicPr>
            <a:picLocks noChangeAspect="1"/>
          </p:cNvPicPr>
          <p:nvPr/>
        </p:nvPicPr>
        <p:blipFill>
          <a:blip r:embed="rId3">
            <a:lum bright="-50000"/>
          </a:blip>
          <a:srcRect/>
          <a:stretch>
            <a:fillRect/>
          </a:stretch>
        </p:blipFill>
        <p:spPr>
          <a:xfrm>
            <a:off x="3350092" y="622440"/>
            <a:ext cx="2707201" cy="681119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908985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hangingPunct="1"/>
            <a:r>
              <a:rPr lang="cs-CZ" sz="4000"/>
              <a:t>Optika</a:t>
            </a:r>
            <a:br>
              <a:rPr lang="cs-CZ" sz="4000"/>
            </a:br>
            <a:r>
              <a:rPr lang="cs-CZ" sz="4000"/>
              <a:t>Ing. Jan Dušek</a:t>
            </a:r>
            <a:br>
              <a:rPr lang="cs-CZ" sz="4000"/>
            </a:br>
            <a:r>
              <a:rPr lang="cs-CZ" sz="4000"/>
              <a:t>SOŠ Nejdek 2012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 hangingPunct="1"/>
            <a:r>
              <a:rPr lang="cs-CZ"/>
              <a:t>Určeno pro ZPV SOŠ Nejdek veřejnosprávní činnost – 2.ročník</a:t>
            </a:r>
          </a:p>
        </p:txBody>
      </p:sp>
      <p:pic>
        <p:nvPicPr>
          <p:cNvPr id="4" name="obrázek 1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105021" y="312733"/>
            <a:ext cx="4699001" cy="102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Pracovní list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Vlnové délky viditelného záření jsou :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a) 150 - 350 nm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b) 750 – 1050 nm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c) 350 – 750 nm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Infračervené záření má účinky :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a)-tepelné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b)-světelné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c)-obojí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Při obloukovém svařování vzniká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a)-infračervené záření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b)-rentgenové záření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c)-ultrafialové záření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Energie elektronu je největší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a)v jádru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b)na nejbližší kvantové dráze k jádru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c)na nejvzdálenější kvantové dráze od jádra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Neprůhledné prostředí :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  a)částečně pohlcuje světlo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  b)nepohlcuje světlo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  c)pohlcuje světlo úplně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Největší rychlost světla je :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a) ve vodě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b) ve vakuu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r>
              <a:rPr lang="cs-CZ" sz="1200"/>
              <a:t>c)ve vzduchu  </a:t>
            </a:r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endParaRPr lang="cs-CZ" sz="1200"/>
          </a:p>
          <a:p>
            <a:pPr lvl="0" hangingPunct="1">
              <a:lnSpc>
                <a:spcPct val="80000"/>
              </a:lnSpc>
              <a:spcBef>
                <a:spcPts val="300"/>
              </a:spcBef>
            </a:pPr>
            <a:endParaRPr lang="cs-CZ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Pracovní list - odpovědi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90000"/>
              </a:lnSpc>
            </a:pPr>
            <a:r>
              <a:rPr lang="cs-CZ"/>
              <a:t>1c)350- 750 nm</a:t>
            </a:r>
          </a:p>
          <a:p>
            <a:pPr lvl="0" hangingPunct="1">
              <a:lnSpc>
                <a:spcPct val="90000"/>
              </a:lnSpc>
            </a:pPr>
            <a:r>
              <a:rPr lang="cs-CZ"/>
              <a:t>2a)infračervené záření má tepelné účinky</a:t>
            </a:r>
          </a:p>
          <a:p>
            <a:pPr lvl="0" hangingPunct="1">
              <a:lnSpc>
                <a:spcPct val="90000"/>
              </a:lnSpc>
            </a:pPr>
            <a:r>
              <a:rPr lang="cs-CZ"/>
              <a:t>3c)při obloukovém svařování vzniká ultrafialové záření  </a:t>
            </a:r>
          </a:p>
          <a:p>
            <a:pPr lvl="0" hangingPunct="1">
              <a:lnSpc>
                <a:spcPct val="90000"/>
              </a:lnSpc>
            </a:pPr>
            <a:r>
              <a:rPr lang="cs-CZ"/>
              <a:t>4c) energie elektronu je větší,čím je elektron dále od jádra</a:t>
            </a:r>
          </a:p>
          <a:p>
            <a:pPr lvl="0" hangingPunct="1">
              <a:lnSpc>
                <a:spcPct val="90000"/>
              </a:lnSpc>
            </a:pPr>
            <a:r>
              <a:rPr lang="cs-CZ"/>
              <a:t>5c)neprůhledná prostředí pohlcují světlo úplně</a:t>
            </a:r>
          </a:p>
          <a:p>
            <a:pPr lvl="0" hangingPunct="1">
              <a:lnSpc>
                <a:spcPct val="90000"/>
              </a:lnSpc>
            </a:pPr>
            <a:r>
              <a:rPr lang="cs-CZ"/>
              <a:t>6c) největší rychlost světla je vevakuu</a:t>
            </a:r>
          </a:p>
          <a:p>
            <a:pPr lvl="0" hangingPunct="1">
              <a:lnSpc>
                <a:spcPct val="90000"/>
              </a:lnSpc>
            </a:pPr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Výchoz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8054C1E-1634-4F22-BD60-B229F233EDE3}"/>
</file>

<file path=customXml/itemProps2.xml><?xml version="1.0" encoding="utf-8"?>
<ds:datastoreItem xmlns:ds="http://schemas.openxmlformats.org/officeDocument/2006/customXml" ds:itemID="{84EA34E6-D4DD-40BE-B130-075ADE46862F}"/>
</file>

<file path=customXml/itemProps3.xml><?xml version="1.0" encoding="utf-8"?>
<ds:datastoreItem xmlns:ds="http://schemas.openxmlformats.org/officeDocument/2006/customXml" ds:itemID="{75389F74-0047-4AA3-97F5-28983F39911A}"/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277</TotalTime>
  <Words>185</Words>
  <Application>Microsoft Office PowerPoint</Application>
  <PresentationFormat>Širokoúhlá obrazovka</PresentationFormat>
  <Paragraphs>42</Paragraphs>
  <Slides>4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Microsoft YaHei</vt:lpstr>
      <vt:lpstr>SimSun</vt:lpstr>
      <vt:lpstr>Arial</vt:lpstr>
      <vt:lpstr>Calibri</vt:lpstr>
      <vt:lpstr>Times New Roman</vt:lpstr>
      <vt:lpstr>Výchozí návrh</vt:lpstr>
      <vt:lpstr>Prezentace aplikace PowerPoint</vt:lpstr>
      <vt:lpstr>Optika Ing. Jan Dušek SOŠ Nejdek 2012</vt:lpstr>
      <vt:lpstr>Pracovní list</vt:lpstr>
      <vt:lpstr>Pracovní list - odpovědi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skola sborovna</dc:creator>
  <cp:lastModifiedBy>Petr Svatoň Nemcina.org</cp:lastModifiedBy>
  <cp:revision>11</cp:revision>
  <dcterms:created xsi:type="dcterms:W3CDTF">2012-05-23T05:14:20Z</dcterms:created>
  <dcterms:modified xsi:type="dcterms:W3CDTF">2013-05-26T17:32:42Z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