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8" r:id="rId3"/>
    <p:sldId id="259" r:id="rId4"/>
    <p:sldId id="261" r:id="rId5"/>
    <p:sldId id="262" r:id="rId6"/>
    <p:sldId id="263" r:id="rId7"/>
    <p:sldId id="260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1296" y="-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C1BD666C-D558-49AA-BDFE-D93FB2EC6A90}" type="datetimeFigureOut">
              <a:rPr lang="cs-CZ" smtClean="0"/>
              <a:pPr/>
              <a:t>11.5.2014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ovací čár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ovací čár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a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a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a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D666C-D558-49AA-BDFE-D93FB2EC6A90}" type="datetimeFigureOut">
              <a:rPr lang="cs-CZ" smtClean="0"/>
              <a:pPr/>
              <a:t>11.5.2014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D666C-D558-49AA-BDFE-D93FB2EC6A90}" type="datetimeFigureOut">
              <a:rPr lang="cs-CZ" smtClean="0"/>
              <a:pPr/>
              <a:t>11.5.2014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1BD666C-D558-49AA-BDFE-D93FB2EC6A90}" type="datetimeFigureOut">
              <a:rPr lang="cs-CZ" smtClean="0"/>
              <a:pPr/>
              <a:t>11.5.2014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C1BD666C-D558-49AA-BDFE-D93FB2EC6A90}" type="datetimeFigureOut">
              <a:rPr lang="cs-CZ" smtClean="0"/>
              <a:pPr/>
              <a:t>11.5.2014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ovací čár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ovací čár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a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a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a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ovací čára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D666C-D558-49AA-BDFE-D93FB2EC6A90}" type="datetimeFigureOut">
              <a:rPr lang="cs-CZ" smtClean="0"/>
              <a:pPr/>
              <a:t>11.5.2014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D666C-D558-49AA-BDFE-D93FB2EC6A90}" type="datetimeFigureOut">
              <a:rPr lang="cs-CZ" smtClean="0"/>
              <a:pPr/>
              <a:t>11.5.2014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1BD666C-D558-49AA-BDFE-D93FB2EC6A90}" type="datetimeFigureOut">
              <a:rPr lang="cs-CZ" smtClean="0"/>
              <a:pPr/>
              <a:t>11.5.2014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D666C-D558-49AA-BDFE-D93FB2EC6A90}" type="datetimeFigureOut">
              <a:rPr lang="cs-CZ" smtClean="0"/>
              <a:pPr/>
              <a:t>11.5.2014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1BD666C-D558-49AA-BDFE-D93FB2EC6A90}" type="datetimeFigureOut">
              <a:rPr lang="cs-CZ" smtClean="0"/>
              <a:pPr/>
              <a:t>11.5.2014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ovací čár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ovací čár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1BD666C-D558-49AA-BDFE-D93FB2EC6A90}" type="datetimeFigureOut">
              <a:rPr lang="cs-CZ" smtClean="0"/>
              <a:pPr/>
              <a:t>11.5.2014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1BD666C-D558-49AA-BDFE-D93FB2EC6A90}" type="datetimeFigureOut">
              <a:rPr lang="cs-CZ" smtClean="0"/>
              <a:pPr/>
              <a:t>11.5.2014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feature=player_detailpage&amp;v=PtqaVP0d7vU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rbec.cz/cs/eshop/?orthocryl-tekutina-cira-1l-dm161150" TargetMode="External"/><Relationship Id="rId2" Type="http://schemas.openxmlformats.org/officeDocument/2006/relationships/hyperlink" Target="http://www.beldental.cz/pryskyrice-pro-ortodontickou-laborator-/4392-dentaurum-orthocryl-neon-barvy-1-kg.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ortodoncie-zlin.cz/orto.html" TargetMode="External"/><Relationship Id="rId4" Type="http://schemas.openxmlformats.org/officeDocument/2006/relationships/hyperlink" Target="http://rozstepy.ic.cz/clanek.php?id=41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1"/>
          </p:nvPr>
        </p:nvSpPr>
        <p:spPr>
          <a:xfrm>
            <a:off x="179512" y="2060848"/>
            <a:ext cx="8964488" cy="4536504"/>
          </a:xfrm>
        </p:spPr>
        <p:txBody>
          <a:bodyPr>
            <a:normAutofit fontScale="70000" lnSpcReduction="20000"/>
          </a:bodyPr>
          <a:lstStyle/>
          <a:p>
            <a:r>
              <a:rPr lang="cs-CZ" sz="4000" dirty="0" smtClean="0">
                <a:latin typeface="Calibri" pitchFamily="34" charset="0"/>
              </a:rPr>
              <a:t>Název školy: </a:t>
            </a:r>
            <a:r>
              <a:rPr lang="cs-CZ" dirty="0" smtClean="0">
                <a:latin typeface="Calibri" pitchFamily="34" charset="0"/>
              </a:rPr>
              <a:t>Střední zdravotnická škola a vyšší odborná škola zdravotnická Karlovy Vary</a:t>
            </a:r>
          </a:p>
          <a:p>
            <a:r>
              <a:rPr lang="cs-CZ" dirty="0" smtClean="0">
                <a:latin typeface="Calibri" pitchFamily="34" charset="0"/>
              </a:rPr>
              <a:t>Číslo projektu: CZ.1.07/1.5.00/34.0953 </a:t>
            </a:r>
          </a:p>
          <a:p>
            <a:r>
              <a:rPr lang="cs-CZ" sz="2900" dirty="0" smtClean="0">
                <a:latin typeface="Calibri" pitchFamily="34" charset="0"/>
              </a:rPr>
              <a:t>Vzdělávací materiál</a:t>
            </a:r>
            <a:r>
              <a:rPr lang="cs-CZ" sz="4000" dirty="0" smtClean="0">
                <a:latin typeface="Calibri" pitchFamily="34" charset="0"/>
              </a:rPr>
              <a:t>: MMA plasty-ortodontické aparáty</a:t>
            </a:r>
            <a:endParaRPr lang="cs-CZ" sz="3600" dirty="0" smtClean="0">
              <a:latin typeface="Calibri" pitchFamily="34" charset="0"/>
            </a:endParaRPr>
          </a:p>
          <a:p>
            <a:pPr>
              <a:buNone/>
            </a:pPr>
            <a:r>
              <a:rPr lang="cs-CZ" dirty="0" smtClean="0">
                <a:latin typeface="Calibri" pitchFamily="34" charset="0"/>
              </a:rPr>
              <a:t>       Šablona III/2 Inovace a zkvalitnění výuky prostřednictvím ICT</a:t>
            </a:r>
          </a:p>
          <a:p>
            <a:r>
              <a:rPr lang="cs-CZ" sz="3400" dirty="0" smtClean="0">
                <a:latin typeface="Calibri" pitchFamily="34" charset="0"/>
              </a:rPr>
              <a:t>Název materiálu: </a:t>
            </a:r>
            <a:r>
              <a:rPr lang="cs-CZ" b="1" dirty="0" smtClean="0">
                <a:latin typeface="Calibri" pitchFamily="34" charset="0"/>
              </a:rPr>
              <a:t>VY_32_INOVACE_PRT.2.07</a:t>
            </a:r>
          </a:p>
          <a:p>
            <a:r>
              <a:rPr lang="cs-CZ" sz="3400" dirty="0" smtClean="0">
                <a:latin typeface="Calibri" pitchFamily="34" charset="0"/>
              </a:rPr>
              <a:t>Datum tvorby</a:t>
            </a:r>
            <a:r>
              <a:rPr lang="cs-CZ" sz="3400" smtClean="0">
                <a:latin typeface="Calibri" pitchFamily="34" charset="0"/>
              </a:rPr>
              <a:t>: </a:t>
            </a:r>
            <a:r>
              <a:rPr lang="cs-CZ" sz="4000" smtClean="0">
                <a:latin typeface="Calibri" pitchFamily="34" charset="0"/>
              </a:rPr>
              <a:t>15. </a:t>
            </a:r>
            <a:r>
              <a:rPr lang="cs-CZ" sz="4000" dirty="0" smtClean="0">
                <a:latin typeface="Calibri" pitchFamily="34" charset="0"/>
              </a:rPr>
              <a:t>1. 2014</a:t>
            </a:r>
            <a:endParaRPr lang="cs-CZ" sz="3100" dirty="0" smtClean="0">
              <a:latin typeface="Calibri" pitchFamily="34" charset="0"/>
            </a:endParaRPr>
          </a:p>
          <a:p>
            <a:r>
              <a:rPr lang="cs-CZ" dirty="0" smtClean="0">
                <a:latin typeface="Calibri" pitchFamily="34" charset="0"/>
              </a:rPr>
              <a:t>Vyučovací předmět, ročník, obor: Protetická technologie, 2. ročník, Asistent zubního technika</a:t>
            </a:r>
          </a:p>
          <a:p>
            <a:r>
              <a:rPr lang="cs-CZ" sz="3400" dirty="0" smtClean="0">
                <a:latin typeface="Calibri" pitchFamily="34" charset="0"/>
              </a:rPr>
              <a:t>Autor: Michaela Halámková</a:t>
            </a:r>
          </a:p>
          <a:p>
            <a:r>
              <a:rPr lang="cs-CZ" sz="4000" dirty="0" smtClean="0">
                <a:latin typeface="Calibri" pitchFamily="34" charset="0"/>
              </a:rPr>
              <a:t>Anotace:</a:t>
            </a:r>
            <a:r>
              <a:rPr lang="cs-CZ" sz="2800" dirty="0" smtClean="0">
                <a:latin typeface="Calibri" pitchFamily="34" charset="0"/>
              </a:rPr>
              <a:t> Vzdělávací materiál využívá ICT při výuce a tím inovuje výuku protetické technologie. Seznamuje žáky se zpracováním plastických hmot sypací technikou.</a:t>
            </a:r>
            <a:endParaRPr lang="cs-CZ" dirty="0">
              <a:latin typeface="Calibri" pitchFamily="34" charset="0"/>
            </a:endParaRPr>
          </a:p>
        </p:txBody>
      </p:sp>
      <p:pic>
        <p:nvPicPr>
          <p:cNvPr id="6" name="Picture 4"/>
          <p:cNvPicPr>
            <a:picLocks noGrp="1" noChangeAspect="1" noChangeArrowheads="1"/>
          </p:cNvPicPr>
          <p:nvPr>
            <p:ph type="title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260350"/>
            <a:ext cx="7489825" cy="1566863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ctrTitle"/>
          </p:nvPr>
        </p:nvSpPr>
        <p:spPr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/>
          <a:lstStyle/>
          <a:p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Dentální plasty</a:t>
            </a:r>
            <a:endParaRPr lang="cs-CZ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Ortodontické aparáty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err="1" smtClean="0"/>
              <a:t>Orthocryl</a:t>
            </a:r>
            <a:r>
              <a:rPr lang="cs-CZ" b="1" dirty="0" smtClean="0"/>
              <a:t/>
            </a:r>
            <a:br>
              <a:rPr lang="cs-CZ" b="1" dirty="0" smtClean="0"/>
            </a:b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931224" cy="4873752"/>
          </a:xfrm>
        </p:spPr>
        <p:txBody>
          <a:bodyPr>
            <a:normAutofit/>
          </a:bodyPr>
          <a:lstStyle/>
          <a:p>
            <a:r>
              <a:rPr lang="cs-CZ" dirty="0" smtClean="0"/>
              <a:t>Jednoduché zpracování </a:t>
            </a:r>
            <a:r>
              <a:rPr lang="cs-CZ" i="1" u="sng" dirty="0" smtClean="0"/>
              <a:t>technikami sypání a modelování</a:t>
            </a:r>
            <a:r>
              <a:rPr lang="cs-CZ" dirty="0" smtClean="0"/>
              <a:t> pryskyřičného těsta ve spojení s čirou </a:t>
            </a:r>
            <a:r>
              <a:rPr lang="cs-CZ" dirty="0" err="1" smtClean="0"/>
              <a:t>Orthocryl</a:t>
            </a:r>
            <a:r>
              <a:rPr lang="cs-CZ" dirty="0" smtClean="0"/>
              <a:t> tekutinou </a:t>
            </a:r>
          </a:p>
          <a:p>
            <a:r>
              <a:rPr lang="cs-CZ" dirty="0" err="1" smtClean="0"/>
              <a:t>Ortocryl</a:t>
            </a:r>
            <a:r>
              <a:rPr lang="cs-CZ" dirty="0" smtClean="0"/>
              <a:t>  je samopolymerující </a:t>
            </a:r>
          </a:p>
          <a:p>
            <a:pPr>
              <a:buNone/>
            </a:pPr>
            <a:r>
              <a:rPr lang="cs-CZ" dirty="0" smtClean="0"/>
              <a:t>plast určený k výrobě čelistních </a:t>
            </a:r>
          </a:p>
          <a:p>
            <a:pPr>
              <a:buNone/>
            </a:pPr>
            <a:r>
              <a:rPr lang="cs-CZ" dirty="0" smtClean="0"/>
              <a:t>ortodontických aparátků.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b="1" dirty="0" smtClean="0"/>
              <a:t>Složení :</a:t>
            </a:r>
            <a:endParaRPr lang="cs-CZ" dirty="0" smtClean="0"/>
          </a:p>
          <a:p>
            <a:r>
              <a:rPr lang="cs-CZ" dirty="0" smtClean="0"/>
              <a:t>Monomer = </a:t>
            </a:r>
            <a:r>
              <a:rPr lang="cs-CZ" dirty="0" err="1" smtClean="0"/>
              <a:t>Methylmethacrylat</a:t>
            </a:r>
            <a:r>
              <a:rPr lang="cs-CZ" dirty="0" smtClean="0"/>
              <a:t> „MMA“ (tekutina)</a:t>
            </a:r>
          </a:p>
          <a:p>
            <a:r>
              <a:rPr lang="cs-CZ" dirty="0" smtClean="0"/>
              <a:t>Polymer = </a:t>
            </a:r>
            <a:r>
              <a:rPr lang="cs-CZ" dirty="0" err="1" smtClean="0"/>
              <a:t>Polymethylmethacrylat</a:t>
            </a:r>
            <a:r>
              <a:rPr lang="cs-CZ" dirty="0" smtClean="0"/>
              <a:t> „PMMA“ (prášek)</a:t>
            </a:r>
          </a:p>
          <a:p>
            <a:endParaRPr lang="cs-CZ" dirty="0"/>
          </a:p>
        </p:txBody>
      </p:sp>
      <p:pic>
        <p:nvPicPr>
          <p:cNvPr id="6" name="Picture 2" descr="C:\Users\Chalupna\Desktop\dentaurum-orthocryl-neon-barvy-1-k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5816" y="0"/>
            <a:ext cx="1656184" cy="1656184"/>
          </a:xfrm>
          <a:prstGeom prst="rect">
            <a:avLst/>
          </a:prstGeom>
          <a:noFill/>
        </p:spPr>
      </p:pic>
      <p:sp>
        <p:nvSpPr>
          <p:cNvPr id="7" name="TextovéPole 6"/>
          <p:cNvSpPr txBox="1"/>
          <p:nvPr/>
        </p:nvSpPr>
        <p:spPr>
          <a:xfrm>
            <a:off x="6948264" y="4293096"/>
            <a:ext cx="7024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Obr. 2</a:t>
            </a:r>
            <a:endParaRPr lang="cs-CZ" sz="1400" dirty="0"/>
          </a:p>
        </p:txBody>
      </p:sp>
      <p:pic>
        <p:nvPicPr>
          <p:cNvPr id="8" name="Picture 2" descr="C:\Users\Chalupna\Desktop\pic_view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20072" y="2636912"/>
            <a:ext cx="2808312" cy="1676867"/>
          </a:xfrm>
          <a:prstGeom prst="rect">
            <a:avLst/>
          </a:prstGeom>
          <a:noFill/>
        </p:spPr>
      </p:pic>
      <p:sp>
        <p:nvSpPr>
          <p:cNvPr id="9" name="TextovéPole 8"/>
          <p:cNvSpPr txBox="1"/>
          <p:nvPr/>
        </p:nvSpPr>
        <p:spPr>
          <a:xfrm>
            <a:off x="4572000" y="908720"/>
            <a:ext cx="7920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Obr. 1</a:t>
            </a:r>
            <a:endParaRPr lang="cs-CZ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Návod ke zpracování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cs-CZ" b="1" dirty="0" smtClean="0"/>
              <a:t>Začátek: </a:t>
            </a:r>
            <a:r>
              <a:rPr lang="cs-CZ" dirty="0" smtClean="0"/>
              <a:t>(nezávisle na technice zpracování):</a:t>
            </a:r>
          </a:p>
          <a:p>
            <a:pPr>
              <a:buNone/>
            </a:pPr>
            <a:r>
              <a:rPr lang="cs-CZ" dirty="0" smtClean="0"/>
              <a:t>Nejprve musíme zabránit aby ze sádrového modelu </a:t>
            </a:r>
          </a:p>
          <a:p>
            <a:pPr>
              <a:buNone/>
            </a:pPr>
            <a:r>
              <a:rPr lang="cs-CZ" dirty="0" smtClean="0"/>
              <a:t>nevystupovaly vzduchové bublinky, které </a:t>
            </a:r>
          </a:p>
          <a:p>
            <a:pPr>
              <a:buNone/>
            </a:pPr>
            <a:r>
              <a:rPr lang="cs-CZ" dirty="0" smtClean="0"/>
              <a:t>plastickou hmotu zvedají nebo do ní vnikají. </a:t>
            </a:r>
          </a:p>
          <a:p>
            <a:pPr>
              <a:buNone/>
            </a:pPr>
            <a:r>
              <a:rPr lang="cs-CZ" dirty="0" smtClean="0"/>
              <a:t>Sádrové modely se dávají na cca 10-15 min. do </a:t>
            </a:r>
          </a:p>
          <a:p>
            <a:pPr>
              <a:buNone/>
            </a:pPr>
            <a:r>
              <a:rPr lang="cs-CZ" dirty="0" smtClean="0"/>
              <a:t>teplé  vody. Potom sádrový model </a:t>
            </a:r>
            <a:r>
              <a:rPr lang="cs-CZ" dirty="0" err="1" smtClean="0"/>
              <a:t>naizolujeme</a:t>
            </a:r>
            <a:r>
              <a:rPr lang="cs-CZ" dirty="0" smtClean="0"/>
              <a:t>.</a:t>
            </a:r>
            <a:endParaRPr lang="cs-CZ" dirty="0"/>
          </a:p>
        </p:txBody>
      </p:sp>
      <p:pic>
        <p:nvPicPr>
          <p:cNvPr id="4" name="Picture 2" descr="C:\Users\Chalupna\Desktop\bez názvu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4336757"/>
            <a:ext cx="4032448" cy="2521243"/>
          </a:xfrm>
          <a:prstGeom prst="rect">
            <a:avLst/>
          </a:prstGeom>
          <a:noFill/>
        </p:spPr>
      </p:pic>
      <p:pic>
        <p:nvPicPr>
          <p:cNvPr id="3075" name="Picture 3" descr="C:\Users\Chalupna\Desktop\nahled_41_Rozstep_1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52120" y="260648"/>
            <a:ext cx="1656184" cy="1258700"/>
          </a:xfrm>
          <a:prstGeom prst="rect">
            <a:avLst/>
          </a:prstGeom>
          <a:noFill/>
        </p:spPr>
      </p:pic>
      <p:sp>
        <p:nvSpPr>
          <p:cNvPr id="8" name="TextovéPole 7"/>
          <p:cNvSpPr txBox="1"/>
          <p:nvPr/>
        </p:nvSpPr>
        <p:spPr>
          <a:xfrm>
            <a:off x="7308304" y="980728"/>
            <a:ext cx="7024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400" dirty="0" smtClean="0"/>
              <a:t>Obr. 3</a:t>
            </a:r>
            <a:endParaRPr lang="cs-CZ" sz="14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6444208" y="5661248"/>
            <a:ext cx="7024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400" dirty="0" smtClean="0"/>
              <a:t>Obr. 4</a:t>
            </a:r>
            <a:endParaRPr lang="cs-CZ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Zpracování sypací technikou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980728"/>
            <a:ext cx="7467600" cy="549322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cs-CZ" dirty="0" smtClean="0"/>
              <a:t>První sypeme prášek, přímo na připravený </a:t>
            </a:r>
          </a:p>
          <a:p>
            <a:pPr>
              <a:buNone/>
            </a:pPr>
            <a:r>
              <a:rPr lang="cs-CZ" dirty="0" smtClean="0"/>
              <a:t>pracovní model , potom na něj kapeme tekutinu </a:t>
            </a:r>
          </a:p>
          <a:p>
            <a:pPr>
              <a:buNone/>
            </a:pPr>
            <a:r>
              <a:rPr lang="cs-CZ" dirty="0" smtClean="0"/>
              <a:t>(lehkým střídavým pohybem k rovnoměrnému </a:t>
            </a:r>
          </a:p>
          <a:p>
            <a:pPr>
              <a:buNone/>
            </a:pPr>
            <a:r>
              <a:rPr lang="cs-CZ" dirty="0" smtClean="0"/>
              <a:t>rozložení).</a:t>
            </a:r>
          </a:p>
          <a:p>
            <a:r>
              <a:rPr lang="cs-CZ" b="1" dirty="0" smtClean="0"/>
              <a:t>Typy: </a:t>
            </a:r>
            <a:r>
              <a:rPr lang="cs-CZ" dirty="0" smtClean="0"/>
              <a:t>- Pokaždé nanést jenom tolik tekutiny, </a:t>
            </a:r>
          </a:p>
          <a:p>
            <a:pPr>
              <a:buNone/>
            </a:pPr>
            <a:r>
              <a:rPr lang="cs-CZ" dirty="0" smtClean="0"/>
              <a:t>kolik prášek nasaje.</a:t>
            </a:r>
          </a:p>
          <a:p>
            <a:pPr>
              <a:buNone/>
            </a:pPr>
            <a:r>
              <a:rPr lang="cs-CZ" dirty="0" smtClean="0"/>
              <a:t> Materiál nesmí odtékat.</a:t>
            </a:r>
          </a:p>
          <a:p>
            <a:r>
              <a:rPr lang="cs-CZ" dirty="0" smtClean="0"/>
              <a:t>Střídáme prášek, tekutinu, prášek… poslední vrstva je prášek.</a:t>
            </a:r>
          </a:p>
          <a:p>
            <a:r>
              <a:rPr lang="cs-CZ" dirty="0" smtClean="0"/>
              <a:t>Polymerace probíhá v tlakovém hrnci v teplé vodě 35-45°C ; 2,2 atmosféry, 20 minut.</a:t>
            </a:r>
          </a:p>
          <a:p>
            <a:pPr>
              <a:buNone/>
            </a:pPr>
            <a:r>
              <a:rPr lang="cs-CZ" dirty="0" smtClean="0">
                <a:hlinkClick r:id="rId2"/>
              </a:rPr>
              <a:t>http://www.</a:t>
            </a:r>
            <a:r>
              <a:rPr lang="cs-CZ" dirty="0" err="1" smtClean="0">
                <a:hlinkClick r:id="rId2"/>
              </a:rPr>
              <a:t>youtube.com</a:t>
            </a:r>
            <a:r>
              <a:rPr lang="cs-CZ" dirty="0" smtClean="0">
                <a:hlinkClick r:id="rId2"/>
              </a:rPr>
              <a:t>/</a:t>
            </a:r>
            <a:r>
              <a:rPr lang="cs-CZ" dirty="0" err="1" smtClean="0">
                <a:hlinkClick r:id="rId2"/>
              </a:rPr>
              <a:t>watch</a:t>
            </a:r>
            <a:r>
              <a:rPr lang="cs-CZ" dirty="0" smtClean="0">
                <a:hlinkClick r:id="rId2"/>
              </a:rPr>
              <a:t>?feature=</a:t>
            </a:r>
            <a:r>
              <a:rPr lang="cs-CZ" dirty="0" err="1" smtClean="0">
                <a:hlinkClick r:id="rId2"/>
              </a:rPr>
              <a:t>player</a:t>
            </a:r>
            <a:r>
              <a:rPr lang="cs-CZ" dirty="0" smtClean="0">
                <a:hlinkClick r:id="rId2"/>
              </a:rPr>
              <a:t>_</a:t>
            </a:r>
            <a:r>
              <a:rPr lang="cs-CZ" dirty="0" err="1" smtClean="0">
                <a:hlinkClick r:id="rId2"/>
              </a:rPr>
              <a:t>det</a:t>
            </a:r>
            <a:endParaRPr lang="cs-CZ" dirty="0" smtClean="0">
              <a:hlinkClick r:id="rId2"/>
            </a:endParaRPr>
          </a:p>
          <a:p>
            <a:pPr>
              <a:buNone/>
            </a:pPr>
            <a:r>
              <a:rPr lang="cs-CZ" dirty="0" err="1" smtClean="0">
                <a:hlinkClick r:id="rId2"/>
              </a:rPr>
              <a:t>ailpage</a:t>
            </a:r>
            <a:r>
              <a:rPr lang="cs-CZ" dirty="0" smtClean="0">
                <a:hlinkClick r:id="rId2"/>
              </a:rPr>
              <a:t>&amp;v=PtqaVP0d7vU</a:t>
            </a:r>
            <a:endParaRPr lang="cs-CZ" dirty="0" smtClean="0"/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Zpracování modelovací technikou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179512" y="1052736"/>
            <a:ext cx="8784976" cy="554461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dirty="0" smtClean="0"/>
              <a:t>Prášek a tekutinu </a:t>
            </a:r>
            <a:r>
              <a:rPr lang="cs-CZ" dirty="0" err="1" smtClean="0"/>
              <a:t>Orthocryl</a:t>
            </a:r>
            <a:r>
              <a:rPr lang="cs-CZ" dirty="0" smtClean="0"/>
              <a:t> </a:t>
            </a:r>
            <a:r>
              <a:rPr lang="cs-CZ" dirty="0" smtClean="0"/>
              <a:t>smícháme  v </a:t>
            </a:r>
          </a:p>
          <a:p>
            <a:pPr>
              <a:buNone/>
            </a:pPr>
            <a:r>
              <a:rPr lang="cs-CZ" dirty="0" smtClean="0"/>
              <a:t>silikonovém míchacím poháru v následujícím </a:t>
            </a:r>
          </a:p>
          <a:p>
            <a:pPr>
              <a:buNone/>
            </a:pPr>
            <a:r>
              <a:rPr lang="cs-CZ" dirty="0" smtClean="0"/>
              <a:t>poměru: </a:t>
            </a:r>
          </a:p>
          <a:p>
            <a:pPr>
              <a:buNone/>
            </a:pPr>
            <a:r>
              <a:rPr lang="cs-CZ" b="1" dirty="0" smtClean="0"/>
              <a:t>2,5</a:t>
            </a:r>
            <a:r>
              <a:rPr lang="cs-CZ" dirty="0" smtClean="0"/>
              <a:t> objemového dílu prášku :</a:t>
            </a:r>
            <a:r>
              <a:rPr lang="cs-CZ" b="1" dirty="0" smtClean="0"/>
              <a:t>1</a:t>
            </a:r>
            <a:r>
              <a:rPr lang="cs-CZ" dirty="0" smtClean="0"/>
              <a:t>objemového dílu tekutiny.</a:t>
            </a:r>
          </a:p>
          <a:p>
            <a:pPr>
              <a:buNone/>
            </a:pPr>
            <a:r>
              <a:rPr lang="cs-CZ" dirty="0" smtClean="0"/>
              <a:t>Doba zpracování 3-5 min. </a:t>
            </a:r>
          </a:p>
          <a:p>
            <a:pPr>
              <a:buNone/>
            </a:pPr>
            <a:r>
              <a:rPr lang="cs-CZ" dirty="0" smtClean="0"/>
              <a:t>(Při vyšší pokojové teplotě dříve). </a:t>
            </a:r>
          </a:p>
          <a:p>
            <a:pPr>
              <a:buNone/>
            </a:pPr>
            <a:r>
              <a:rPr lang="cs-CZ" dirty="0" smtClean="0"/>
              <a:t>Potom může být plastické těsto nanášeno přímo na </a:t>
            </a:r>
          </a:p>
          <a:p>
            <a:pPr>
              <a:buNone/>
            </a:pPr>
            <a:r>
              <a:rPr lang="cs-CZ" dirty="0" smtClean="0"/>
              <a:t>model.</a:t>
            </a:r>
          </a:p>
          <a:p>
            <a:pPr>
              <a:buNone/>
            </a:pPr>
            <a:r>
              <a:rPr lang="cs-CZ" dirty="0" smtClean="0"/>
              <a:t>Polymerace probíhá v tlakovém hrnci v teplé vodě 35-</a:t>
            </a:r>
          </a:p>
          <a:p>
            <a:pPr>
              <a:buNone/>
            </a:pPr>
            <a:r>
              <a:rPr lang="cs-CZ" dirty="0" smtClean="0"/>
              <a:t>45°C ; 2,2 atmosféry, 20 minut.</a:t>
            </a:r>
          </a:p>
          <a:p>
            <a:pPr>
              <a:buNone/>
            </a:pP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 obrázků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686800" cy="48737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sz="1400" dirty="0" smtClean="0">
                <a:latin typeface="Calibri" pitchFamily="34" charset="0"/>
                <a:cs typeface="Arial" pitchFamily="34" charset="0"/>
              </a:rPr>
              <a:t>Obr. 1:</a:t>
            </a:r>
            <a:r>
              <a:rPr lang="cs-CZ" sz="1400" i="1" dirty="0" smtClean="0">
                <a:latin typeface="Calibri" pitchFamily="34" charset="0"/>
                <a:cs typeface="Arial" pitchFamily="34" charset="0"/>
              </a:rPr>
              <a:t> </a:t>
            </a:r>
            <a:r>
              <a:rPr lang="cs-CZ" sz="1400" i="1" dirty="0" err="1" smtClean="0">
                <a:latin typeface="Calibri" pitchFamily="34" charset="0"/>
                <a:cs typeface="Arial" pitchFamily="34" charset="0"/>
              </a:rPr>
              <a:t>Ortocryl</a:t>
            </a:r>
            <a:r>
              <a:rPr lang="cs-CZ" sz="1400" i="1" dirty="0" smtClean="0">
                <a:latin typeface="Calibri" pitchFamily="34" charset="0"/>
                <a:cs typeface="Arial" pitchFamily="34" charset="0"/>
              </a:rPr>
              <a:t> </a:t>
            </a:r>
            <a:r>
              <a:rPr lang="cs-CZ" sz="1400" dirty="0" smtClean="0">
                <a:latin typeface="Calibri" pitchFamily="34" charset="0"/>
                <a:cs typeface="Arial" pitchFamily="34" charset="0"/>
              </a:rPr>
              <a:t>[online]. [cit. 01-02-2014].  Dostupné  z www:</a:t>
            </a:r>
          </a:p>
          <a:p>
            <a:pPr>
              <a:buNone/>
            </a:pPr>
            <a:r>
              <a:rPr lang="cs-CZ" sz="1400" dirty="0" smtClean="0">
                <a:latin typeface="Calibri" pitchFamily="34" charset="0"/>
                <a:cs typeface="Arial" pitchFamily="34" charset="0"/>
              </a:rPr>
              <a:t>&lt; </a:t>
            </a:r>
            <a:r>
              <a:rPr lang="cs-CZ" sz="1400" dirty="0" smtClean="0">
                <a:latin typeface="Calibri" pitchFamily="34" charset="0"/>
                <a:cs typeface="Arial" pitchFamily="34" charset="0"/>
                <a:hlinkClick r:id="rId2"/>
              </a:rPr>
              <a:t>http://www.</a:t>
            </a:r>
            <a:r>
              <a:rPr lang="cs-CZ" sz="1400" dirty="0" err="1" smtClean="0">
                <a:latin typeface="Calibri" pitchFamily="34" charset="0"/>
                <a:cs typeface="Arial" pitchFamily="34" charset="0"/>
                <a:hlinkClick r:id="rId2"/>
              </a:rPr>
              <a:t>beldental.cz</a:t>
            </a:r>
            <a:r>
              <a:rPr lang="cs-CZ" sz="1400" dirty="0" smtClean="0">
                <a:latin typeface="Calibri" pitchFamily="34" charset="0"/>
                <a:cs typeface="Arial" pitchFamily="34" charset="0"/>
                <a:hlinkClick r:id="rId2"/>
              </a:rPr>
              <a:t>/</a:t>
            </a:r>
            <a:r>
              <a:rPr lang="cs-CZ" sz="1400" dirty="0" err="1" smtClean="0">
                <a:latin typeface="Calibri" pitchFamily="34" charset="0"/>
                <a:cs typeface="Arial" pitchFamily="34" charset="0"/>
                <a:hlinkClick r:id="rId2"/>
              </a:rPr>
              <a:t>pryskyrice</a:t>
            </a:r>
            <a:r>
              <a:rPr lang="cs-CZ" sz="1400" dirty="0" smtClean="0">
                <a:latin typeface="Calibri" pitchFamily="34" charset="0"/>
                <a:cs typeface="Arial" pitchFamily="34" charset="0"/>
                <a:hlinkClick r:id="rId2"/>
              </a:rPr>
              <a:t>-pro-ortodontickou-</a:t>
            </a:r>
            <a:r>
              <a:rPr lang="cs-CZ" sz="1400" dirty="0" err="1" smtClean="0">
                <a:latin typeface="Calibri" pitchFamily="34" charset="0"/>
                <a:cs typeface="Arial" pitchFamily="34" charset="0"/>
                <a:hlinkClick r:id="rId2"/>
              </a:rPr>
              <a:t>laborator</a:t>
            </a:r>
            <a:r>
              <a:rPr lang="cs-CZ" sz="1400" dirty="0" smtClean="0">
                <a:latin typeface="Calibri" pitchFamily="34" charset="0"/>
                <a:cs typeface="Arial" pitchFamily="34" charset="0"/>
                <a:hlinkClick r:id="rId2"/>
              </a:rPr>
              <a:t>-</a:t>
            </a:r>
          </a:p>
          <a:p>
            <a:pPr>
              <a:buNone/>
            </a:pPr>
            <a:r>
              <a:rPr lang="cs-CZ" sz="1400" dirty="0" smtClean="0">
                <a:latin typeface="Calibri" pitchFamily="34" charset="0"/>
                <a:cs typeface="Arial" pitchFamily="34" charset="0"/>
                <a:hlinkClick r:id="rId2"/>
              </a:rPr>
              <a:t>/4392-</a:t>
            </a:r>
            <a:r>
              <a:rPr lang="cs-CZ" sz="1400" dirty="0" err="1" smtClean="0">
                <a:latin typeface="Calibri" pitchFamily="34" charset="0"/>
                <a:cs typeface="Arial" pitchFamily="34" charset="0"/>
                <a:hlinkClick r:id="rId2"/>
              </a:rPr>
              <a:t>dentaurum</a:t>
            </a:r>
            <a:r>
              <a:rPr lang="cs-CZ" sz="1400" dirty="0" smtClean="0">
                <a:latin typeface="Calibri" pitchFamily="34" charset="0"/>
                <a:cs typeface="Arial" pitchFamily="34" charset="0"/>
                <a:hlinkClick r:id="rId2"/>
              </a:rPr>
              <a:t>-</a:t>
            </a:r>
            <a:r>
              <a:rPr lang="cs-CZ" sz="1400" dirty="0" err="1" smtClean="0">
                <a:latin typeface="Calibri" pitchFamily="34" charset="0"/>
                <a:cs typeface="Arial" pitchFamily="34" charset="0"/>
                <a:hlinkClick r:id="rId2"/>
              </a:rPr>
              <a:t>orthocryl</a:t>
            </a:r>
            <a:r>
              <a:rPr lang="cs-CZ" sz="1400" dirty="0" smtClean="0">
                <a:latin typeface="Calibri" pitchFamily="34" charset="0"/>
                <a:cs typeface="Arial" pitchFamily="34" charset="0"/>
                <a:hlinkClick r:id="rId2"/>
              </a:rPr>
              <a:t>-neon-barvy-1-kg.</a:t>
            </a:r>
            <a:r>
              <a:rPr lang="cs-CZ" sz="1400" dirty="0" err="1" smtClean="0">
                <a:latin typeface="Calibri" pitchFamily="34" charset="0"/>
                <a:cs typeface="Arial" pitchFamily="34" charset="0"/>
                <a:hlinkClick r:id="rId2"/>
              </a:rPr>
              <a:t>html</a:t>
            </a:r>
            <a:r>
              <a:rPr lang="cs-CZ" sz="1400" dirty="0" smtClean="0">
                <a:latin typeface="Calibri" pitchFamily="34" charset="0"/>
                <a:cs typeface="Arial" pitchFamily="34" charset="0"/>
              </a:rPr>
              <a:t> &gt; autor neuveden</a:t>
            </a:r>
          </a:p>
          <a:p>
            <a:pPr>
              <a:buNone/>
            </a:pPr>
            <a:r>
              <a:rPr lang="cs-CZ" sz="1400" dirty="0" smtClean="0">
                <a:latin typeface="Calibri" pitchFamily="34" charset="0"/>
                <a:cs typeface="Arial" pitchFamily="34" charset="0"/>
              </a:rPr>
              <a:t>Obr. 2: </a:t>
            </a:r>
            <a:r>
              <a:rPr lang="cs-CZ" sz="1400" dirty="0" err="1" smtClean="0">
                <a:latin typeface="Calibri" pitchFamily="34" charset="0"/>
                <a:cs typeface="Arial" pitchFamily="34" charset="0"/>
              </a:rPr>
              <a:t>Ortocryl</a:t>
            </a:r>
            <a:r>
              <a:rPr lang="cs-CZ" sz="1400" dirty="0" smtClean="0">
                <a:latin typeface="Calibri" pitchFamily="34" charset="0"/>
                <a:cs typeface="Arial" pitchFamily="34" charset="0"/>
              </a:rPr>
              <a:t>, </a:t>
            </a:r>
            <a:r>
              <a:rPr lang="cs-CZ" sz="1400" i="1" dirty="0" smtClean="0">
                <a:latin typeface="Calibri" pitchFamily="34" charset="0"/>
                <a:cs typeface="Arial" pitchFamily="34" charset="0"/>
              </a:rPr>
              <a:t>Krbec-</a:t>
            </a:r>
            <a:r>
              <a:rPr lang="cs-CZ" sz="1400" i="1" dirty="0" err="1" smtClean="0">
                <a:latin typeface="Calibri" pitchFamily="34" charset="0"/>
                <a:cs typeface="Arial" pitchFamily="34" charset="0"/>
              </a:rPr>
              <a:t>eshop</a:t>
            </a:r>
            <a:r>
              <a:rPr lang="cs-CZ" sz="1400" dirty="0" smtClean="0">
                <a:latin typeface="Calibri" pitchFamily="34" charset="0"/>
                <a:cs typeface="Arial" pitchFamily="34" charset="0"/>
              </a:rPr>
              <a:t> [online]. [cit. 01-02-2014].  Dostupné  z www:</a:t>
            </a:r>
          </a:p>
          <a:p>
            <a:pPr>
              <a:buNone/>
            </a:pPr>
            <a:r>
              <a:rPr lang="cs-CZ" sz="1400" dirty="0" smtClean="0">
                <a:latin typeface="Calibri" pitchFamily="34" charset="0"/>
                <a:cs typeface="Arial" pitchFamily="34" charset="0"/>
              </a:rPr>
              <a:t>&lt; </a:t>
            </a:r>
            <a:r>
              <a:rPr lang="cs-CZ" sz="1400" dirty="0" smtClean="0">
                <a:latin typeface="Calibri" pitchFamily="34" charset="0"/>
                <a:cs typeface="Arial" pitchFamily="34" charset="0"/>
                <a:hlinkClick r:id="rId3"/>
              </a:rPr>
              <a:t>http://www.krbec.</a:t>
            </a:r>
            <a:r>
              <a:rPr lang="cs-CZ" sz="1400" dirty="0" err="1" smtClean="0">
                <a:latin typeface="Calibri" pitchFamily="34" charset="0"/>
                <a:cs typeface="Arial" pitchFamily="34" charset="0"/>
                <a:hlinkClick r:id="rId3"/>
              </a:rPr>
              <a:t>cz</a:t>
            </a:r>
            <a:r>
              <a:rPr lang="cs-CZ" sz="1400" dirty="0" smtClean="0">
                <a:latin typeface="Calibri" pitchFamily="34" charset="0"/>
                <a:cs typeface="Arial" pitchFamily="34" charset="0"/>
                <a:hlinkClick r:id="rId3"/>
              </a:rPr>
              <a:t>/</a:t>
            </a:r>
            <a:r>
              <a:rPr lang="cs-CZ" sz="1400" dirty="0" err="1" smtClean="0">
                <a:latin typeface="Calibri" pitchFamily="34" charset="0"/>
                <a:cs typeface="Arial" pitchFamily="34" charset="0"/>
                <a:hlinkClick r:id="rId3"/>
              </a:rPr>
              <a:t>cs</a:t>
            </a:r>
            <a:r>
              <a:rPr lang="cs-CZ" sz="1400" dirty="0" smtClean="0">
                <a:latin typeface="Calibri" pitchFamily="34" charset="0"/>
                <a:cs typeface="Arial" pitchFamily="34" charset="0"/>
                <a:hlinkClick r:id="rId3"/>
              </a:rPr>
              <a:t>/</a:t>
            </a:r>
            <a:r>
              <a:rPr lang="cs-CZ" sz="1400" dirty="0" err="1" smtClean="0">
                <a:latin typeface="Calibri" pitchFamily="34" charset="0"/>
                <a:cs typeface="Arial" pitchFamily="34" charset="0"/>
                <a:hlinkClick r:id="rId3"/>
              </a:rPr>
              <a:t>eshop</a:t>
            </a:r>
            <a:r>
              <a:rPr lang="cs-CZ" sz="1400" dirty="0" smtClean="0">
                <a:latin typeface="Calibri" pitchFamily="34" charset="0"/>
                <a:cs typeface="Arial" pitchFamily="34" charset="0"/>
                <a:hlinkClick r:id="rId3"/>
              </a:rPr>
              <a:t>/?</a:t>
            </a:r>
            <a:r>
              <a:rPr lang="cs-CZ" sz="1400" dirty="0" err="1" smtClean="0">
                <a:latin typeface="Calibri" pitchFamily="34" charset="0"/>
                <a:cs typeface="Arial" pitchFamily="34" charset="0"/>
                <a:hlinkClick r:id="rId3"/>
              </a:rPr>
              <a:t>orthocryl</a:t>
            </a:r>
            <a:r>
              <a:rPr lang="cs-CZ" sz="1400" dirty="0" smtClean="0">
                <a:latin typeface="Calibri" pitchFamily="34" charset="0"/>
                <a:cs typeface="Arial" pitchFamily="34" charset="0"/>
                <a:hlinkClick r:id="rId3"/>
              </a:rPr>
              <a:t>-tekutina-</a:t>
            </a:r>
            <a:r>
              <a:rPr lang="cs-CZ" sz="1400" dirty="0" err="1" smtClean="0">
                <a:latin typeface="Calibri" pitchFamily="34" charset="0"/>
                <a:cs typeface="Arial" pitchFamily="34" charset="0"/>
                <a:hlinkClick r:id="rId3"/>
              </a:rPr>
              <a:t>cira</a:t>
            </a:r>
            <a:r>
              <a:rPr lang="cs-CZ" sz="1400" dirty="0" smtClean="0">
                <a:latin typeface="Calibri" pitchFamily="34" charset="0"/>
                <a:cs typeface="Arial" pitchFamily="34" charset="0"/>
                <a:hlinkClick r:id="rId3"/>
              </a:rPr>
              <a:t>-1l-dm161150</a:t>
            </a:r>
            <a:r>
              <a:rPr lang="cs-CZ" sz="1400" dirty="0" smtClean="0">
                <a:latin typeface="Calibri" pitchFamily="34" charset="0"/>
                <a:cs typeface="Arial" pitchFamily="34" charset="0"/>
              </a:rPr>
              <a:t> &gt; autor neuveden</a:t>
            </a:r>
          </a:p>
          <a:p>
            <a:pPr>
              <a:buNone/>
            </a:pPr>
            <a:r>
              <a:rPr lang="cs-CZ" sz="1400" dirty="0" smtClean="0">
                <a:latin typeface="Calibri" pitchFamily="34" charset="0"/>
                <a:cs typeface="Arial" pitchFamily="34" charset="0"/>
              </a:rPr>
              <a:t>Obr. 3: Ortodontický aparát [online]. [cit. 01-02-2014].  Dostupné  z www:</a:t>
            </a:r>
          </a:p>
          <a:p>
            <a:pPr>
              <a:buNone/>
            </a:pPr>
            <a:r>
              <a:rPr lang="cs-CZ" sz="1400" dirty="0" smtClean="0">
                <a:latin typeface="Calibri" pitchFamily="34" charset="0"/>
                <a:cs typeface="Arial" pitchFamily="34" charset="0"/>
              </a:rPr>
              <a:t>&lt;</a:t>
            </a:r>
            <a:r>
              <a:rPr lang="cs-CZ" sz="1400" dirty="0" smtClean="0">
                <a:latin typeface="Calibri" pitchFamily="34" charset="0"/>
                <a:cs typeface="Arial" pitchFamily="34" charset="0"/>
                <a:hlinkClick r:id="rId4"/>
              </a:rPr>
              <a:t>http://rozstepy.ic.cz/clanek.php?id=41</a:t>
            </a:r>
            <a:r>
              <a:rPr lang="cs-CZ" sz="1400" dirty="0" smtClean="0">
                <a:latin typeface="Calibri" pitchFamily="34" charset="0"/>
                <a:cs typeface="Arial" pitchFamily="34" charset="0"/>
              </a:rPr>
              <a:t>&gt; autor neuveden</a:t>
            </a:r>
          </a:p>
          <a:p>
            <a:pPr>
              <a:buNone/>
            </a:pPr>
            <a:r>
              <a:rPr lang="cs-CZ" sz="1400" dirty="0" smtClean="0">
                <a:latin typeface="Calibri" pitchFamily="34" charset="0"/>
                <a:cs typeface="Arial" pitchFamily="34" charset="0"/>
              </a:rPr>
              <a:t>Obr. 4: Michalík, P. Ortodoncie [online]. [cit. 01-02-2014].  Dostupné  z www:</a:t>
            </a:r>
          </a:p>
          <a:p>
            <a:pPr>
              <a:buNone/>
            </a:pPr>
            <a:r>
              <a:rPr lang="cs-CZ" sz="1400" dirty="0" smtClean="0">
                <a:latin typeface="Calibri" pitchFamily="34" charset="0"/>
                <a:cs typeface="Arial" pitchFamily="34" charset="0"/>
              </a:rPr>
              <a:t>&lt; </a:t>
            </a:r>
            <a:r>
              <a:rPr lang="cs-CZ" sz="1400" dirty="0" smtClean="0">
                <a:latin typeface="Calibri" pitchFamily="34" charset="0"/>
                <a:cs typeface="Arial" pitchFamily="34" charset="0"/>
                <a:hlinkClick r:id="rId5"/>
              </a:rPr>
              <a:t>http://www.ortodoncie-</a:t>
            </a:r>
            <a:r>
              <a:rPr lang="cs-CZ" sz="1400" dirty="0" err="1" smtClean="0">
                <a:latin typeface="Calibri" pitchFamily="34" charset="0"/>
                <a:cs typeface="Arial" pitchFamily="34" charset="0"/>
                <a:hlinkClick r:id="rId5"/>
              </a:rPr>
              <a:t>zlin.cz</a:t>
            </a:r>
            <a:r>
              <a:rPr lang="cs-CZ" sz="1400" dirty="0" smtClean="0">
                <a:latin typeface="Calibri" pitchFamily="34" charset="0"/>
                <a:cs typeface="Arial" pitchFamily="34" charset="0"/>
                <a:hlinkClick r:id="rId5"/>
              </a:rPr>
              <a:t>/</a:t>
            </a:r>
            <a:r>
              <a:rPr lang="cs-CZ" sz="1400" dirty="0" err="1" smtClean="0">
                <a:latin typeface="Calibri" pitchFamily="34" charset="0"/>
                <a:cs typeface="Arial" pitchFamily="34" charset="0"/>
                <a:hlinkClick r:id="rId5"/>
              </a:rPr>
              <a:t>orto.html</a:t>
            </a:r>
            <a:r>
              <a:rPr lang="cs-CZ" sz="1400" dirty="0" smtClean="0">
                <a:latin typeface="Calibri" pitchFamily="34" charset="0"/>
                <a:cs typeface="Arial" pitchFamily="34" charset="0"/>
              </a:rPr>
              <a:t>&gt;</a:t>
            </a:r>
          </a:p>
          <a:p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73628A7B-BA2D-4A2C-A0D7-990056AC016C}"/>
</file>

<file path=customXml/itemProps2.xml><?xml version="1.0" encoding="utf-8"?>
<ds:datastoreItem xmlns:ds="http://schemas.openxmlformats.org/officeDocument/2006/customXml" ds:itemID="{21761D2A-BC51-4C06-8B1D-9BA6771B73C0}"/>
</file>

<file path=customXml/itemProps3.xml><?xml version="1.0" encoding="utf-8"?>
<ds:datastoreItem xmlns:ds="http://schemas.openxmlformats.org/officeDocument/2006/customXml" ds:itemID="{A2D085C4-1CFB-460D-B416-564D75CD28AB}"/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446</TotalTime>
  <Words>416</Words>
  <Application>Microsoft Office PowerPoint</Application>
  <PresentationFormat>Předvádění na obrazovce (4:3)</PresentationFormat>
  <Paragraphs>64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Arkýř</vt:lpstr>
      <vt:lpstr>Snímek 1</vt:lpstr>
      <vt:lpstr>Dentální plasty</vt:lpstr>
      <vt:lpstr>Orthocryl </vt:lpstr>
      <vt:lpstr>Návod ke zpracování </vt:lpstr>
      <vt:lpstr>Zpracování sypací technikou </vt:lpstr>
      <vt:lpstr>Zpracování modelovací technikou </vt:lpstr>
      <vt:lpstr>Zdroje obrázků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Chalupna</dc:creator>
  <cp:lastModifiedBy>Chalupna</cp:lastModifiedBy>
  <cp:revision>74</cp:revision>
  <dcterms:created xsi:type="dcterms:W3CDTF">2012-12-10T11:13:04Z</dcterms:created>
  <dcterms:modified xsi:type="dcterms:W3CDTF">2014-05-10T22:26:30Z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