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5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A5F46A-745C-46DD-BC1C-8CB771B7617F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22D5F0-8306-482D-BE59-1978EFC79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DA7006-CD6C-43DE-B3AB-FD630681562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FF690-35CA-4ED2-B256-EBF66F611600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F9C3E-6C77-48E5-81CB-64E16E2E59C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24871-36EB-40CE-A5AC-EF60D1B2AAA9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E3F78-4B7E-44E8-AA25-37C086A1D8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7C1F9-9102-41BE-993D-EE5592388637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25906-DB89-4EFF-AB7E-56BDB3F7F8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ECE4-5DC8-413B-B2E2-899FD7E163A2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79A13-E22D-4AB9-946D-DE10A4722E7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8B279-AB74-4AF9-9771-D62787EC131B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FD6F2-4BCE-4B84-8741-E93C0D1557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BDE41-ED08-41CE-AE18-CE44F20444A9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9C785-5FFE-410C-BE51-2D2A01DFEF7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BD621-D2D9-47DB-83B7-62AB33E373B4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13BD0-6836-4D67-AFF0-910766AFBC0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6AB3E-F480-4F46-B6F4-819741881A6F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E3655-B92B-476E-8BA3-3E5045F8A9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45176-B828-478C-BE6D-7E71A2AA1818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18DB3-6CBC-4E62-9605-6E393D98C5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1BE53-BCA5-4E9F-BE29-C89B9F403F67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54C3D-340A-4700-924A-37DB544AF1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B8ED6-3271-4C2A-B27C-E610CE5CD6F6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BF5B8-686B-4E3C-821E-905DB9E5503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E42747-55FE-4BAA-B579-FDA45D6A8272}" type="datetimeFigureOut">
              <a:rPr lang="cs-CZ" smtClean="0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BA0178-EE7A-440E-903F-4E11F56A61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925513" y="2133600"/>
            <a:ext cx="8218487" cy="44640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dirty="0"/>
              <a:t>Název školy: </a:t>
            </a:r>
            <a:r>
              <a:rPr lang="cs-CZ" sz="1800" dirty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dirty="0"/>
              <a:t>Číslo projektu: CZ.1.07/1.5.00/34.0953 </a:t>
            </a:r>
          </a:p>
          <a:p>
            <a:pPr eaLnBrk="1" hangingPunct="1"/>
            <a:r>
              <a:rPr lang="cs-CZ" sz="2400" dirty="0"/>
              <a:t>Vzdělávací materiál:Materiály pro </a:t>
            </a:r>
            <a:r>
              <a:rPr lang="cs-CZ" sz="2400" dirty="0" err="1"/>
              <a:t>epitézy</a:t>
            </a:r>
            <a:endParaRPr lang="cs-CZ" sz="2000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z="1800" dirty="0"/>
              <a:t>       Šablona III/2 Inovace a zkvalitnění výuky prostřednictvím ICT</a:t>
            </a:r>
          </a:p>
          <a:p>
            <a:pPr eaLnBrk="1" hangingPunct="1"/>
            <a:r>
              <a:rPr lang="cs-CZ" sz="2400" dirty="0"/>
              <a:t>Název materiálu: </a:t>
            </a:r>
            <a:r>
              <a:rPr lang="cs-CZ" sz="1800" dirty="0"/>
              <a:t>VY_32_INOVACE_PRT.2.17</a:t>
            </a:r>
          </a:p>
          <a:p>
            <a:pPr eaLnBrk="1" hangingPunct="1"/>
            <a:r>
              <a:rPr lang="cs-CZ" sz="2400" dirty="0"/>
              <a:t>Datum tvorby</a:t>
            </a:r>
            <a:r>
              <a:rPr lang="cs-CZ" sz="2400" dirty="0" smtClean="0"/>
              <a:t>: 20</a:t>
            </a:r>
            <a:r>
              <a:rPr lang="cs-CZ" sz="2400" dirty="0"/>
              <a:t>. 2.2014</a:t>
            </a:r>
            <a:endParaRPr lang="cs-CZ" sz="1800" dirty="0"/>
          </a:p>
          <a:p>
            <a:pPr eaLnBrk="1" hangingPunct="1"/>
            <a:r>
              <a:rPr lang="cs-CZ" sz="1800" dirty="0"/>
              <a:t>Vyučovací předmět, ročník, obor: PRT, 2. ročník, Asistent zubního technika</a:t>
            </a:r>
          </a:p>
          <a:p>
            <a:pPr eaLnBrk="1" hangingPunct="1"/>
            <a:r>
              <a:rPr lang="cs-CZ" sz="2400" dirty="0"/>
              <a:t>Autor: Michaela Halámková</a:t>
            </a:r>
            <a:endParaRPr lang="cs-CZ" sz="1800" dirty="0"/>
          </a:p>
          <a:p>
            <a:pPr eaLnBrk="1" hangingPunct="1"/>
            <a:r>
              <a:rPr lang="cs-CZ" sz="2400" dirty="0"/>
              <a:t>Anotace:</a:t>
            </a:r>
            <a:r>
              <a:rPr lang="cs-CZ" sz="1600" dirty="0"/>
              <a:t> Vzdělávací materiál využívá ICT při výuce a tím inovuje výuku protetické technologie, zároveň motivuje a aktivuje žáky. Seznamuje </a:t>
            </a:r>
            <a:r>
              <a:rPr lang="cs-CZ" sz="1600" dirty="0" smtClean="0"/>
              <a:t>žáky s plastickými materiály z kterých jsou zhotoveny </a:t>
            </a:r>
            <a:r>
              <a:rPr lang="cs-CZ" sz="1600" dirty="0" err="1" smtClean="0"/>
              <a:t>epitézy</a:t>
            </a:r>
            <a:r>
              <a:rPr lang="cs-CZ" sz="1600" dirty="0" smtClean="0"/>
              <a:t>, dle odborné publikace Materiály a technologie v protetickém zubním lékařství, autorek doc. MUDr. Hany </a:t>
            </a:r>
            <a:r>
              <a:rPr lang="cs-CZ" sz="1600" dirty="0" err="1" smtClean="0"/>
              <a:t>Hubálkové</a:t>
            </a:r>
            <a:r>
              <a:rPr lang="cs-CZ" sz="1600" dirty="0" smtClean="0"/>
              <a:t> </a:t>
            </a:r>
            <a:r>
              <a:rPr lang="cs-CZ" sz="1600" dirty="0" err="1" smtClean="0"/>
              <a:t>Ph.D</a:t>
            </a:r>
            <a:r>
              <a:rPr lang="cs-CZ" sz="1600" dirty="0" smtClean="0"/>
              <a:t>. a MUDr. Jany </a:t>
            </a:r>
            <a:r>
              <a:rPr lang="cs-CZ" sz="1600" dirty="0" err="1" smtClean="0"/>
              <a:t>Krňoulové</a:t>
            </a:r>
            <a:r>
              <a:rPr lang="cs-CZ" sz="1600" dirty="0" smtClean="0"/>
              <a:t> </a:t>
            </a:r>
            <a:r>
              <a:rPr lang="cs-CZ" sz="1600" dirty="0" err="1" smtClean="0"/>
              <a:t>Ph.D</a:t>
            </a:r>
            <a:r>
              <a:rPr lang="cs-CZ" sz="1600" smtClean="0"/>
              <a:t>.</a:t>
            </a:r>
            <a:endParaRPr lang="cs-CZ" sz="1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77813"/>
            <a:ext cx="7489825" cy="1566862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Polymetylmetakrylát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/>
              <a:t>Ke zhotovení </a:t>
            </a:r>
            <a:r>
              <a:rPr lang="cs-CZ" sz="2800" dirty="0" err="1"/>
              <a:t>obturačních</a:t>
            </a:r>
            <a:r>
              <a:rPr lang="cs-CZ" sz="2800" dirty="0"/>
              <a:t> náhrad, </a:t>
            </a:r>
            <a:r>
              <a:rPr lang="cs-CZ" sz="2800" dirty="0" err="1"/>
              <a:t>poresekčních</a:t>
            </a:r>
            <a:r>
              <a:rPr lang="cs-CZ" sz="2800" dirty="0"/>
              <a:t> </a:t>
            </a:r>
            <a:endParaRPr lang="cs-CZ" sz="28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/>
              <a:t>zubních náhrad, základů rozsáhlých </a:t>
            </a:r>
            <a:r>
              <a:rPr lang="cs-CZ" sz="2800" dirty="0" err="1"/>
              <a:t>epitéz</a:t>
            </a:r>
            <a:r>
              <a:rPr lang="cs-CZ" sz="2800" dirty="0"/>
              <a:t> či očních </a:t>
            </a:r>
            <a:endParaRPr lang="cs-CZ" sz="28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/>
              <a:t>protéz.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/>
              <a:t>Výhody: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Snadné dobarvení materiálu</a:t>
            </a:r>
          </a:p>
          <a:p>
            <a:pPr>
              <a:lnSpc>
                <a:spcPct val="90000"/>
              </a:lnSpc>
            </a:pPr>
            <a:endParaRPr lang="cs-CZ" sz="28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/>
              <a:t>Nevýhody: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Rigidita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Poměrně velká měrná hmotnost</a:t>
            </a:r>
          </a:p>
          <a:p>
            <a:pPr>
              <a:lnSpc>
                <a:spcPct val="90000"/>
              </a:lnSpc>
            </a:pPr>
            <a:endParaRPr lang="cs-CZ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Silikony</a:t>
            </a:r>
            <a:r>
              <a:rPr 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 tuhnoucí teplem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Jsou adičního typu</a:t>
            </a:r>
          </a:p>
          <a:p>
            <a:r>
              <a:rPr lang="cs-CZ" sz="2800" dirty="0"/>
              <a:t>Jedná se o </a:t>
            </a:r>
            <a:r>
              <a:rPr lang="cs-CZ" sz="2800" dirty="0" err="1"/>
              <a:t>polydimetylvinylsiloxanový</a:t>
            </a:r>
            <a:r>
              <a:rPr lang="cs-CZ" sz="2800" dirty="0"/>
              <a:t> kopolymer s vinylovými postranními </a:t>
            </a:r>
            <a:r>
              <a:rPr lang="cs-CZ" sz="2800" dirty="0" smtClean="0"/>
              <a:t>řetězci.</a:t>
            </a:r>
            <a:endParaRPr lang="cs-CZ" sz="2800" dirty="0"/>
          </a:p>
          <a:p>
            <a:r>
              <a:rPr lang="cs-CZ" sz="2800" dirty="0"/>
              <a:t>Iniciátorem je </a:t>
            </a:r>
            <a:r>
              <a:rPr lang="cs-CZ" sz="2800" dirty="0" err="1" smtClean="0"/>
              <a:t>dichlorobenzoylperoxid</a:t>
            </a:r>
            <a:r>
              <a:rPr lang="cs-CZ" sz="2800" dirty="0" smtClean="0"/>
              <a:t>.</a:t>
            </a:r>
            <a:endParaRPr lang="cs-CZ" sz="2800" dirty="0"/>
          </a:p>
          <a:p>
            <a:r>
              <a:rPr lang="cs-CZ" sz="2800" dirty="0"/>
              <a:t>Hmota obsahuje křemičité plnivo a barevné </a:t>
            </a:r>
            <a:r>
              <a:rPr lang="cs-CZ" sz="2800" dirty="0" smtClean="0"/>
              <a:t>pigmenty.</a:t>
            </a:r>
            <a:endParaRPr lang="cs-CZ" sz="2800" dirty="0"/>
          </a:p>
          <a:p>
            <a:pPr>
              <a:buFont typeface="Arial" charset="0"/>
              <a:buNone/>
            </a:pPr>
            <a:r>
              <a:rPr lang="cs-CZ" sz="2800" dirty="0"/>
              <a:t>Zpracování:</a:t>
            </a:r>
          </a:p>
          <a:p>
            <a:pPr>
              <a:buNone/>
            </a:pPr>
            <a:r>
              <a:rPr lang="cs-CZ" sz="2800" dirty="0"/>
              <a:t>a) ve vodní lázni v sádrových </a:t>
            </a:r>
            <a:r>
              <a:rPr lang="cs-CZ" sz="2800" dirty="0" smtClean="0"/>
              <a:t>formách,</a:t>
            </a:r>
            <a:endParaRPr lang="cs-CZ" sz="2800" dirty="0"/>
          </a:p>
          <a:p>
            <a:pPr>
              <a:buNone/>
            </a:pPr>
            <a:r>
              <a:rPr lang="cs-CZ" sz="2800" dirty="0"/>
              <a:t>b) mikrovlnná </a:t>
            </a:r>
            <a:r>
              <a:rPr lang="cs-CZ" sz="2800" dirty="0" smtClean="0"/>
              <a:t>polymerace.</a:t>
            </a:r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Silikony</a:t>
            </a:r>
            <a:r>
              <a:rPr 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 tuhnoucí za studena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Tyto hmoty jsou podobné silikonovým otiskovacím hmotám typu A (adičním</a:t>
            </a:r>
            <a:r>
              <a:rPr lang="cs-CZ" dirty="0" smtClean="0"/>
              <a:t>).</a:t>
            </a:r>
            <a:endParaRPr lang="cs-CZ" dirty="0"/>
          </a:p>
          <a:p>
            <a:endParaRPr lang="cs-CZ" dirty="0"/>
          </a:p>
          <a:p>
            <a:pPr>
              <a:buFont typeface="Arial" charset="0"/>
              <a:buNone/>
            </a:pPr>
            <a:r>
              <a:rPr lang="cs-CZ" dirty="0"/>
              <a:t>Výhody:</a:t>
            </a:r>
          </a:p>
          <a:p>
            <a:r>
              <a:rPr lang="cs-CZ" dirty="0"/>
              <a:t>Vynikají dobrými fyzikálními a mechanickými </a:t>
            </a:r>
            <a:r>
              <a:rPr lang="cs-CZ" dirty="0" smtClean="0"/>
              <a:t>vlastnostmi.</a:t>
            </a:r>
            <a:endParaRPr lang="cs-CZ" dirty="0"/>
          </a:p>
          <a:p>
            <a:r>
              <a:rPr lang="cs-CZ" dirty="0"/>
              <a:t>Snadným zpracováním v sádrových </a:t>
            </a:r>
            <a:r>
              <a:rPr lang="cs-CZ" dirty="0" smtClean="0"/>
              <a:t>formách. </a:t>
            </a:r>
            <a:endParaRPr lang="cs-CZ" dirty="0"/>
          </a:p>
          <a:p>
            <a:r>
              <a:rPr lang="cs-CZ" dirty="0"/>
              <a:t>Snadno se </a:t>
            </a:r>
            <a:r>
              <a:rPr lang="cs-CZ" dirty="0" smtClean="0"/>
              <a:t>dobarvují.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 charset="0"/>
              </a:rPr>
              <a:t>Zdroj: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HUBÁLKOVÁ H., KRŇOULOVÁ J. </a:t>
            </a:r>
            <a:r>
              <a:rPr lang="cs-CZ" sz="2000" i="1"/>
              <a:t>Materiály a technologie v protetickém zubním lékařství.</a:t>
            </a:r>
            <a:r>
              <a:rPr lang="cs-CZ" sz="2000"/>
              <a:t> Praha: Galén, 2009. ISBN 978-80-7262-581-9.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3068638"/>
            <a:ext cx="7416824" cy="12239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cs-CZ" sz="60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Materiály pro </a:t>
            </a:r>
            <a:r>
              <a:rPr lang="cs-CZ" sz="6000" b="1" kern="1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epitézy</a:t>
            </a:r>
            <a:endParaRPr lang="cs-CZ" sz="6000" b="1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Defekty v </a:t>
            </a:r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maxilofaciální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oblasti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/>
              <a:t>Vznik: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Chirurgické výkony u onkologické diagnózy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Úrazy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Vrozené anomálie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/>
              <a:t>Jedná se o ztráty měkkých tkání a skeletu.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/>
              <a:t>Defekty mohou představovat propojení původní dutiny ústní a nosní a dalších prostor se zevním prostředím.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/>
              <a:t>Chybějí  nosy, uši, oči a další partie jsou pak nahrazovány </a:t>
            </a:r>
            <a:r>
              <a:rPr lang="cs-CZ" sz="2800" dirty="0" err="1"/>
              <a:t>epitézami</a:t>
            </a:r>
            <a:r>
              <a:rPr lang="cs-CZ" sz="2800" dirty="0"/>
              <a:t>, pooperačními náhradami, </a:t>
            </a:r>
            <a:r>
              <a:rPr lang="cs-CZ" sz="2800" dirty="0" err="1"/>
              <a:t>obturátory</a:t>
            </a:r>
            <a:r>
              <a:rPr lang="cs-CZ" sz="2800" dirty="0"/>
              <a:t>.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Specifické problémy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Atypické protézní </a:t>
            </a:r>
            <a:r>
              <a:rPr lang="cs-CZ" dirty="0" smtClean="0"/>
              <a:t>lože.</a:t>
            </a:r>
            <a:endParaRPr lang="cs-CZ" dirty="0"/>
          </a:p>
          <a:p>
            <a:r>
              <a:rPr lang="cs-CZ" dirty="0"/>
              <a:t>Zajištění retence a stability </a:t>
            </a:r>
            <a:r>
              <a:rPr lang="cs-CZ" dirty="0" smtClean="0"/>
              <a:t>náhrady.</a:t>
            </a:r>
            <a:endParaRPr lang="cs-CZ" dirty="0"/>
          </a:p>
          <a:p>
            <a:r>
              <a:rPr lang="cs-CZ" dirty="0"/>
              <a:t>Mechanické vlastnosti použitých materiálů – </a:t>
            </a:r>
            <a:r>
              <a:rPr lang="cs-CZ" dirty="0" smtClean="0"/>
              <a:t>pružnost.</a:t>
            </a:r>
            <a:endParaRPr lang="cs-CZ" dirty="0"/>
          </a:p>
          <a:p>
            <a:r>
              <a:rPr lang="cs-CZ" dirty="0"/>
              <a:t>Estetické vlastnosti </a:t>
            </a:r>
            <a:r>
              <a:rPr lang="cs-CZ" dirty="0" smtClean="0"/>
              <a:t>materiálů.</a:t>
            </a:r>
            <a:endParaRPr lang="cs-CZ" dirty="0"/>
          </a:p>
          <a:p>
            <a:r>
              <a:rPr lang="cs-CZ" dirty="0"/>
              <a:t>Prognóza základního onemocnění a trvanlivost protetického </a:t>
            </a:r>
            <a:r>
              <a:rPr lang="cs-CZ" dirty="0" smtClean="0"/>
              <a:t>řešení.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Úloha protetiky u náhrad v orofaciální oblasti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Úprava funkčních a estetických </a:t>
            </a:r>
            <a:r>
              <a:rPr lang="cs-CZ" dirty="0" smtClean="0"/>
              <a:t>nedostatků.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Zlepšení žvýkacích </a:t>
            </a:r>
            <a:r>
              <a:rPr lang="cs-CZ" dirty="0" smtClean="0"/>
              <a:t>schopností.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Řečová </a:t>
            </a:r>
            <a:r>
              <a:rPr lang="cs-CZ" dirty="0" smtClean="0"/>
              <a:t>rehabilitace.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Korekce zubů nebo jejich </a:t>
            </a:r>
            <a:r>
              <a:rPr lang="cs-CZ" dirty="0" smtClean="0"/>
              <a:t>malformací.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Chirurgická a čelistní ortopedická </a:t>
            </a:r>
            <a:r>
              <a:rPr lang="cs-CZ" dirty="0" smtClean="0"/>
              <a:t>léčba.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Překrytí </a:t>
            </a:r>
            <a:r>
              <a:rPr lang="cs-CZ" dirty="0" err="1"/>
              <a:t>oroantrálních</a:t>
            </a:r>
            <a:r>
              <a:rPr lang="cs-CZ" dirty="0"/>
              <a:t> (týkající se ústní a čelistní </a:t>
            </a:r>
            <a:r>
              <a:rPr lang="cs-CZ" dirty="0" err="1"/>
              <a:t>paranazální</a:t>
            </a:r>
            <a:r>
              <a:rPr lang="cs-CZ" dirty="0"/>
              <a:t> dutiny) a  </a:t>
            </a:r>
            <a:r>
              <a:rPr lang="cs-CZ" dirty="0" err="1"/>
              <a:t>oronazálních</a:t>
            </a:r>
            <a:r>
              <a:rPr lang="cs-CZ" dirty="0"/>
              <a:t> (týkající se ústní a nosní dutiny) komunikací použitím </a:t>
            </a:r>
            <a:r>
              <a:rPr lang="cs-CZ" dirty="0" err="1" smtClean="0"/>
              <a:t>obturátorů</a:t>
            </a:r>
            <a:r>
              <a:rPr lang="cs-CZ" dirty="0"/>
              <a:t>.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Epitéza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5" name="Rectangle 5"/>
          <p:cNvSpPr>
            <a:spLocks noGrp="1"/>
          </p:cNvSpPr>
          <p:nvPr>
            <p:ph idx="1"/>
          </p:nvPr>
        </p:nvSpPr>
        <p:spPr>
          <a:xfrm>
            <a:off x="179388" y="1600200"/>
            <a:ext cx="8713787" cy="49974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1200" dirty="0"/>
              <a:t>HUBÁLKOVÁ H., KRŇOULOVÁ J. </a:t>
            </a:r>
            <a:r>
              <a:rPr lang="cs-CZ" sz="1200" i="1" dirty="0"/>
              <a:t>Materiály a technologie v protetickém zubním lékařství.</a:t>
            </a:r>
            <a:r>
              <a:rPr lang="cs-CZ" sz="1200" dirty="0"/>
              <a:t> Praha: Galén, 2009</a:t>
            </a:r>
            <a:r>
              <a:rPr lang="cs-CZ" sz="1200" dirty="0" smtClean="0"/>
              <a:t>. str.113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1200" dirty="0" smtClean="0"/>
              <a:t>ISBN 978-80-7262-581-9</a:t>
            </a:r>
            <a:r>
              <a:rPr lang="cs-CZ" sz="1200" dirty="0"/>
              <a:t>.</a:t>
            </a:r>
          </a:p>
        </p:txBody>
      </p:sp>
      <p:pic>
        <p:nvPicPr>
          <p:cNvPr id="20486" name="Zástupný symbol pro obsah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340768"/>
            <a:ext cx="40957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83568" y="1916832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Obr.1: Obličejová </a:t>
            </a:r>
            <a:r>
              <a:rPr lang="cs-CZ" sz="2000" dirty="0" err="1" smtClean="0"/>
              <a:t>epitéza</a:t>
            </a:r>
            <a:r>
              <a:rPr lang="cs-CZ" sz="2000" dirty="0" smtClean="0"/>
              <a:t> z metylmetakrylátu, skleněné oko.</a:t>
            </a:r>
            <a:endParaRPr 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85584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charset="0"/>
              </a:rPr>
              <a:t>Implantáty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5068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1200" dirty="0"/>
              <a:t>HUBÁLKOVÁ H., KRŇOULOVÁ J. </a:t>
            </a:r>
            <a:r>
              <a:rPr lang="cs-CZ" sz="1200" i="1" dirty="0"/>
              <a:t>Materiály a technologie v protetickém zubním lékařství.</a:t>
            </a:r>
            <a:r>
              <a:rPr lang="cs-CZ" sz="1200" dirty="0"/>
              <a:t> Praha: Galén, </a:t>
            </a:r>
            <a:r>
              <a:rPr lang="cs-CZ" sz="1200" dirty="0" smtClean="0"/>
              <a:t>2009. str.113. </a:t>
            </a:r>
            <a:r>
              <a:rPr lang="cs-CZ" sz="1200" dirty="0"/>
              <a:t>ISBN 978-80-7262-581-9.</a:t>
            </a:r>
          </a:p>
        </p:txBody>
      </p:sp>
      <p:pic>
        <p:nvPicPr>
          <p:cNvPr id="22532" name="Zástupný symbol pro obsah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54768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9" y="191683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Obr.2: Válcové implantáty použité k retenci protézy.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7064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4000" dirty="0">
                <a:latin typeface="Arial" charset="0"/>
              </a:rPr>
              <a:t>Nasazená </a:t>
            </a:r>
            <a:r>
              <a:rPr lang="cs-CZ" sz="4000" dirty="0" err="1">
                <a:latin typeface="Arial" charset="0"/>
              </a:rPr>
              <a:t>epitéza</a:t>
            </a:r>
            <a:endParaRPr lang="cs-CZ" sz="4000" dirty="0">
              <a:latin typeface="Arial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5068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1200" dirty="0"/>
              <a:t>HUBÁLKOVÁ H., KRŇOULOVÁ J. </a:t>
            </a:r>
            <a:r>
              <a:rPr lang="cs-CZ" sz="1200" i="1" dirty="0"/>
              <a:t>Materiály a technologie v protetickém zubním lékařství.</a:t>
            </a:r>
            <a:r>
              <a:rPr lang="cs-CZ" sz="1200" dirty="0"/>
              <a:t> Praha: Galén, 2009</a:t>
            </a:r>
            <a:r>
              <a:rPr lang="cs-CZ" sz="1200" dirty="0" smtClean="0"/>
              <a:t>. str.114 </a:t>
            </a:r>
            <a:endParaRPr lang="cs-CZ" sz="12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1200" dirty="0"/>
              <a:t>ISBN 978-80-7262-581-9.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dirty="0"/>
          </a:p>
        </p:txBody>
      </p:sp>
      <p:pic>
        <p:nvPicPr>
          <p:cNvPr id="24580" name="Zástupný symbol pro obsah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52736"/>
            <a:ext cx="48244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1" y="177281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3: </a:t>
            </a:r>
            <a:r>
              <a:rPr lang="cs-CZ" dirty="0" err="1" smtClean="0"/>
              <a:t>Epitéza</a:t>
            </a:r>
            <a:r>
              <a:rPr lang="cs-CZ" dirty="0" smtClean="0"/>
              <a:t> oční krajiny vpravo zhotovená z pružného silikonového materiálu.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>
                <a:latin typeface="Arial" charset="0"/>
              </a:rPr>
              <a:t>Materiály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/>
              <a:t>Využití mají tyto materiály:</a:t>
            </a:r>
          </a:p>
          <a:p>
            <a:r>
              <a:rPr lang="cs-CZ"/>
              <a:t>Kovy a jejich slitiny</a:t>
            </a:r>
          </a:p>
          <a:p>
            <a:r>
              <a:rPr lang="cs-CZ"/>
              <a:t>Keramika v omezené míře</a:t>
            </a:r>
          </a:p>
          <a:p>
            <a:r>
              <a:rPr lang="cs-CZ" b="1"/>
              <a:t>Plasty: rigidní i pružné v barvě sliznic, zubů a kůže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003D888D-21C5-404C-9425-3DE7121DDBED}"/>
</file>

<file path=customXml/itemProps2.xml><?xml version="1.0" encoding="utf-8"?>
<ds:datastoreItem xmlns:ds="http://schemas.openxmlformats.org/officeDocument/2006/customXml" ds:itemID="{DB7C6AB7-5908-4B92-8102-6D14E8ACA174}"/>
</file>

<file path=customXml/itemProps3.xml><?xml version="1.0" encoding="utf-8"?>
<ds:datastoreItem xmlns:ds="http://schemas.openxmlformats.org/officeDocument/2006/customXml" ds:itemID="{A9B59DBF-6C36-480F-A46F-34B8B9CEC1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534</Words>
  <Application>Microsoft Office PowerPoint</Application>
  <PresentationFormat>Předvádění na obrazovce (4:3)</PresentationFormat>
  <Paragraphs>127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Snímek 2</vt:lpstr>
      <vt:lpstr>Defekty v maxilofaciální oblasti</vt:lpstr>
      <vt:lpstr>Specifické problémy</vt:lpstr>
      <vt:lpstr>Úloha protetiky u náhrad v orofaciální oblasti</vt:lpstr>
      <vt:lpstr>Epitéza</vt:lpstr>
      <vt:lpstr>Implantáty</vt:lpstr>
      <vt:lpstr>Nasazená epitéza</vt:lpstr>
      <vt:lpstr>Materiály</vt:lpstr>
      <vt:lpstr>Polymetylmetakrylát</vt:lpstr>
      <vt:lpstr>Silikony a) tuhnoucí teplem</vt:lpstr>
      <vt:lpstr>Silikony b) tuhnoucí za studena</vt:lpstr>
      <vt:lpstr>Zdroj: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Chalupna</cp:lastModifiedBy>
  <cp:revision>60</cp:revision>
  <dcterms:created xsi:type="dcterms:W3CDTF">2012-09-08T10:46:23Z</dcterms:created>
  <dcterms:modified xsi:type="dcterms:W3CDTF">2014-05-10T22:37:39Z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