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symbol pro záhlaví 1"/>
          <p:cNvSpPr txBox="1">
            <a:spLocks noGrp="1"/>
          </p:cNvSpPr>
          <p:nvPr>
            <p:ph type="hdr" sz="quarter"/>
          </p:nvPr>
        </p:nvSpPr>
        <p:spPr>
          <a:xfrm>
            <a:off x="0" y="0"/>
            <a:ext cx="3076361" cy="511734"/>
          </a:xfrm>
          <a:prstGeom prst="rect">
            <a:avLst/>
          </a:prstGeom>
          <a:noFill/>
          <a:ln>
            <a:noFill/>
          </a:ln>
        </p:spPr>
        <p:txBody>
          <a:bodyPr vert="horz" wrap="square" lIns="99047" tIns="49523" rIns="99047" bIns="49523" anchor="t" anchorCtr="0" compatLnSpc="1">
            <a:noAutofit/>
          </a:bodyPr>
          <a:lstStyle>
            <a:lvl1pPr marL="0" marR="0" lvl="0" indent="0" algn="l" defTabSz="914400" rtl="0" fontAlgn="auto" hangingPunct="1">
              <a:lnSpc>
                <a:spcPct val="100000"/>
              </a:lnSpc>
              <a:spcBef>
                <a:spcPts val="0"/>
              </a:spcBef>
              <a:spcAft>
                <a:spcPts val="0"/>
              </a:spcAft>
              <a:buNone/>
              <a:tabLst/>
              <a:defRPr lang="cs-CZ" sz="1300" b="0" i="0" u="none" strike="noStrike" kern="1200" cap="none" spc="0" baseline="0">
                <a:solidFill>
                  <a:srgbClr val="000000"/>
                </a:solidFill>
                <a:uFillTx/>
                <a:latin typeface="Arial" pitchFamily="34"/>
                <a:cs typeface="Arial" pitchFamily="34"/>
              </a:defRPr>
            </a:lvl1pPr>
          </a:lstStyle>
          <a:p>
            <a:pPr lvl="0"/>
            <a:endParaRPr lang="cs-CZ"/>
          </a:p>
        </p:txBody>
      </p:sp>
      <p:sp>
        <p:nvSpPr>
          <p:cNvPr id="3" name="Zástupný symbol pro datum 2"/>
          <p:cNvSpPr txBox="1">
            <a:spLocks noGrp="1"/>
          </p:cNvSpPr>
          <p:nvPr>
            <p:ph type="dt" idx="1"/>
          </p:nvPr>
        </p:nvSpPr>
        <p:spPr>
          <a:xfrm>
            <a:off x="4021293" y="0"/>
            <a:ext cx="3076361" cy="511734"/>
          </a:xfrm>
          <a:prstGeom prst="rect">
            <a:avLst/>
          </a:prstGeom>
          <a:noFill/>
          <a:ln>
            <a:noFill/>
          </a:ln>
        </p:spPr>
        <p:txBody>
          <a:bodyPr vert="horz" wrap="square" lIns="99047" tIns="49523" rIns="99047" bIns="49523" anchor="t" anchorCtr="0" compatLnSpc="1">
            <a:noAutofit/>
          </a:bodyPr>
          <a:lstStyle>
            <a:lvl1pPr marL="0" marR="0" lvl="0" indent="0" algn="r" defTabSz="914400" rtl="0" fontAlgn="auto" hangingPunct="1">
              <a:lnSpc>
                <a:spcPct val="100000"/>
              </a:lnSpc>
              <a:spcBef>
                <a:spcPts val="0"/>
              </a:spcBef>
              <a:spcAft>
                <a:spcPts val="0"/>
              </a:spcAft>
              <a:buNone/>
              <a:tabLst/>
              <a:defRPr lang="cs-CZ" sz="1300" b="0" i="0" u="none" strike="noStrike" kern="1200" cap="none" spc="0" baseline="0">
                <a:solidFill>
                  <a:srgbClr val="000000"/>
                </a:solidFill>
                <a:uFillTx/>
                <a:latin typeface="Arial" pitchFamily="34"/>
                <a:cs typeface="Arial" pitchFamily="34"/>
              </a:defRPr>
            </a:lvl1pPr>
          </a:lstStyle>
          <a:p>
            <a:pPr lvl="0"/>
            <a:fld id="{66CF0754-938F-475D-B578-AC0E6E929A8F}" type="datetime1">
              <a:rPr lang="cs-CZ"/>
              <a:pPr lvl="0"/>
              <a:t>29.05.2013</a:t>
            </a:fld>
            <a:endParaRPr lang="cs-CZ"/>
          </a:p>
        </p:txBody>
      </p:sp>
      <p:sp>
        <p:nvSpPr>
          <p:cNvPr id="4" name="Zástupný symbol pro obrázek snímku 3"/>
          <p:cNvSpPr>
            <a:spLocks noGrp="1" noRot="1" noChangeAspect="1"/>
          </p:cNvSpPr>
          <p:nvPr>
            <p:ph type="sldImg" idx="2"/>
          </p:nvPr>
        </p:nvSpPr>
        <p:spPr>
          <a:xfrm>
            <a:off x="992188" y="768352"/>
            <a:ext cx="5114925" cy="3836986"/>
          </a:xfrm>
          <a:prstGeom prst="rect">
            <a:avLst/>
          </a:prstGeom>
          <a:noFill/>
          <a:ln w="12701">
            <a:solidFill>
              <a:srgbClr val="000000"/>
            </a:solidFill>
            <a:prstDash val="solid"/>
          </a:ln>
        </p:spPr>
      </p:sp>
      <p:sp>
        <p:nvSpPr>
          <p:cNvPr id="5" name="Zástupný symbol pro poznámky 4"/>
          <p:cNvSpPr txBox="1">
            <a:spLocks noGrp="1"/>
          </p:cNvSpPr>
          <p:nvPr>
            <p:ph type="body" sz="quarter" idx="3"/>
          </p:nvPr>
        </p:nvSpPr>
        <p:spPr>
          <a:xfrm>
            <a:off x="709931" y="4861444"/>
            <a:ext cx="5679438" cy="4605576"/>
          </a:xfrm>
          <a:prstGeom prst="rect">
            <a:avLst/>
          </a:prstGeom>
          <a:noFill/>
          <a:ln>
            <a:noFill/>
          </a:ln>
        </p:spPr>
        <p:txBody>
          <a:bodyPr vert="horz" wrap="square" lIns="99047" tIns="49523" rIns="99047" bIns="49523" anchor="t" anchorCtr="0" compatLnSpc="1">
            <a:no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txBox="1">
            <a:spLocks noGrp="1"/>
          </p:cNvSpPr>
          <p:nvPr>
            <p:ph type="ftr" sz="quarter" idx="4"/>
          </p:nvPr>
        </p:nvSpPr>
        <p:spPr>
          <a:xfrm>
            <a:off x="0" y="9721105"/>
            <a:ext cx="3076361" cy="511734"/>
          </a:xfrm>
          <a:prstGeom prst="rect">
            <a:avLst/>
          </a:prstGeom>
          <a:noFill/>
          <a:ln>
            <a:noFill/>
          </a:ln>
        </p:spPr>
        <p:txBody>
          <a:bodyPr vert="horz" wrap="square" lIns="99047" tIns="49523" rIns="99047" bIns="49523" anchor="b" anchorCtr="0" compatLnSpc="1">
            <a:noAutofit/>
          </a:bodyPr>
          <a:lstStyle>
            <a:lvl1pPr marL="0" marR="0" lvl="0" indent="0" algn="l" defTabSz="914400" rtl="0" fontAlgn="auto" hangingPunct="1">
              <a:lnSpc>
                <a:spcPct val="100000"/>
              </a:lnSpc>
              <a:spcBef>
                <a:spcPts val="0"/>
              </a:spcBef>
              <a:spcAft>
                <a:spcPts val="0"/>
              </a:spcAft>
              <a:buNone/>
              <a:tabLst/>
              <a:defRPr lang="cs-CZ" sz="1300" b="0" i="0" u="none" strike="noStrike" kern="1200" cap="none" spc="0" baseline="0">
                <a:solidFill>
                  <a:srgbClr val="000000"/>
                </a:solidFill>
                <a:uFillTx/>
                <a:latin typeface="Arial" pitchFamily="34"/>
                <a:cs typeface="Arial" pitchFamily="34"/>
              </a:defRPr>
            </a:lvl1pPr>
          </a:lstStyle>
          <a:p>
            <a:pPr lvl="0"/>
            <a:endParaRPr lang="cs-CZ"/>
          </a:p>
        </p:txBody>
      </p:sp>
      <p:sp>
        <p:nvSpPr>
          <p:cNvPr id="7" name="Zástupný symbol pro číslo snímku 6"/>
          <p:cNvSpPr txBox="1">
            <a:spLocks noGrp="1"/>
          </p:cNvSpPr>
          <p:nvPr>
            <p:ph type="sldNum" sz="quarter" idx="5"/>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lvl1pPr marL="0" marR="0" lvl="0" indent="0" algn="r" defTabSz="914400" rtl="0" fontAlgn="auto" hangingPunct="1">
              <a:lnSpc>
                <a:spcPct val="100000"/>
              </a:lnSpc>
              <a:spcBef>
                <a:spcPts val="0"/>
              </a:spcBef>
              <a:spcAft>
                <a:spcPts val="0"/>
              </a:spcAft>
              <a:buNone/>
              <a:tabLst/>
              <a:defRPr lang="cs-CZ" sz="1300" b="0" i="0" u="none" strike="noStrike" kern="1200" cap="none" spc="0" baseline="0">
                <a:solidFill>
                  <a:srgbClr val="000000"/>
                </a:solidFill>
                <a:uFillTx/>
                <a:latin typeface="Arial" pitchFamily="34"/>
                <a:cs typeface="Arial" pitchFamily="34"/>
              </a:defRPr>
            </a:lvl1pPr>
          </a:lstStyle>
          <a:p>
            <a:pPr lvl="0"/>
            <a:fld id="{6A88DFF8-2436-4875-99BB-DC3474E975AA}" type="slidenum">
              <a:t>‹#›</a:t>
            </a:fld>
            <a:endParaRPr lang="cs-CZ"/>
          </a:p>
        </p:txBody>
      </p:sp>
    </p:spTree>
    <p:extLst>
      <p:ext uri="{BB962C8B-B14F-4D97-AF65-F5344CB8AC3E}">
        <p14:creationId xmlns:p14="http://schemas.microsoft.com/office/powerpoint/2010/main" val="536856558"/>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cs-CZ"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txBox="1"/>
          <p:nvPr/>
        </p:nvSpPr>
        <p:spPr>
          <a:xfrm>
            <a:off x="4278313" y="10156826"/>
            <a:ext cx="3276596" cy="530223"/>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95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fld id="{A23F3FD4-B8EE-478F-A0CD-E28EA29E1B7A}" type="slidenum">
              <a:t>1</a:t>
            </a:fld>
            <a:endParaRPr lang="cs-CZ" sz="1400" b="0" i="0" u="none" strike="noStrike" kern="1200" cap="none" spc="0" baseline="0">
              <a:solidFill>
                <a:srgbClr val="000000"/>
              </a:solidFill>
              <a:uFillTx/>
              <a:latin typeface="Times New Roman" pitchFamily="18"/>
              <a:ea typeface="Microsoft YaHei" pitchFamily="34"/>
              <a:cs typeface=""/>
            </a:endParaRPr>
          </a:p>
        </p:txBody>
      </p:sp>
      <p:sp>
        <p:nvSpPr>
          <p:cNvPr id="3" name="Text Box 1"/>
          <p:cNvSpPr txBox="1"/>
          <p:nvPr/>
        </p:nvSpPr>
        <p:spPr>
          <a:xfrm>
            <a:off x="4278313" y="10156826"/>
            <a:ext cx="3279779" cy="533396"/>
          </a:xfrm>
          <a:prstGeom prst="rect">
            <a:avLst/>
          </a:prstGeom>
          <a:noFill/>
          <a:ln cap="flat">
            <a:noFill/>
          </a:ln>
        </p:spPr>
        <p:txBody>
          <a:bodyPr vert="horz" wrap="square" lIns="0" tIns="0" rIns="0" bIns="0" anchor="b" anchorCtr="0" compatLnSpc="1">
            <a:noAutofit/>
          </a:bodyPr>
          <a:lstStyle/>
          <a:p>
            <a:pPr marL="0" marR="0" lvl="0" indent="0" algn="r" defTabSz="449263" rtl="0" fontAlgn="auto" hangingPunct="0">
              <a:lnSpc>
                <a:spcPct val="95000"/>
              </a:lnSpc>
              <a:spcBef>
                <a:spcPts val="0"/>
              </a:spcBef>
              <a:spcAft>
                <a:spcPts val="0"/>
              </a:spcAft>
              <a:buNone/>
              <a:tabLst>
                <a:tab pos="0" algn="l"/>
                <a:tab pos="447671" algn="l"/>
                <a:tab pos="896934" algn="l"/>
                <a:tab pos="1346197" algn="l"/>
                <a:tab pos="1795460" algn="l"/>
                <a:tab pos="2244723" algn="l"/>
                <a:tab pos="2693986" algn="l"/>
                <a:tab pos="3143250" algn="l"/>
                <a:tab pos="3592513" algn="l"/>
                <a:tab pos="4041776" algn="l"/>
                <a:tab pos="4491039" algn="l"/>
                <a:tab pos="4940302" algn="l"/>
                <a:tab pos="5389565" algn="l"/>
                <a:tab pos="5838828" algn="l"/>
                <a:tab pos="6288091" algn="l"/>
                <a:tab pos="6737354" algn="l"/>
                <a:tab pos="7186617" algn="l"/>
                <a:tab pos="7635870" algn="l"/>
                <a:tab pos="8085133" algn="l"/>
                <a:tab pos="8534396" algn="l"/>
                <a:tab pos="8983659" algn="l"/>
              </a:tabLst>
              <a:defRPr sz="1800" b="0" i="0" u="none" strike="noStrike" kern="0" cap="none" spc="0" baseline="0">
                <a:solidFill>
                  <a:srgbClr val="000000"/>
                </a:solidFill>
                <a:uFillTx/>
              </a:defRPr>
            </a:pPr>
            <a:fld id="{704E744D-CD77-4F91-BF91-C105C623D415}" type="slidenum">
              <a:t>1</a:t>
            </a:fld>
            <a:endParaRPr lang="cs-CZ" sz="1400" b="0" i="0" u="none" strike="noStrike" kern="1200" cap="none" spc="0" baseline="0">
              <a:solidFill>
                <a:srgbClr val="000000"/>
              </a:solidFill>
              <a:uFillTx/>
              <a:latin typeface="Times New Roman" pitchFamily="18"/>
              <a:ea typeface="Microsoft YaHei" pitchFamily="34"/>
              <a:cs typeface=""/>
            </a:endParaRPr>
          </a:p>
        </p:txBody>
      </p:sp>
      <p:sp>
        <p:nvSpPr>
          <p:cNvPr id="4" name="Rectangle 2"/>
          <p:cNvSpPr>
            <a:spLocks noGrp="1" noRot="1" noChangeAspect="1"/>
          </p:cNvSpPr>
          <p:nvPr>
            <p:ph type="sldImg"/>
          </p:nvPr>
        </p:nvSpPr>
        <p:spPr>
          <a:xfrm>
            <a:off x="1106488" y="812800"/>
            <a:ext cx="5345112" cy="4008438"/>
          </a:xfrm>
          <a:solidFill>
            <a:srgbClr val="FFFFFF"/>
          </a:solidFill>
          <a:ln w="9528">
            <a:solidFill>
              <a:srgbClr val="000000"/>
            </a:solidFill>
            <a:prstDash val="solid"/>
            <a:miter/>
          </a:ln>
        </p:spPr>
      </p:sp>
      <p:sp>
        <p:nvSpPr>
          <p:cNvPr id="5" name="Rectangle 3"/>
          <p:cNvSpPr txBox="1">
            <a:spLocks noGrp="1"/>
          </p:cNvSpPr>
          <p:nvPr>
            <p:ph type="body" sz="quarter" idx="1"/>
          </p:nvPr>
        </p:nvSpPr>
        <p:spPr>
          <a:xfrm>
            <a:off x="755651" y="5078413"/>
            <a:ext cx="6048371" cy="4811709"/>
          </a:xfrm>
        </p:spPr>
        <p:txBody>
          <a:bodyPr wrap="none" anchor="ctr"/>
          <a:lstStyle/>
          <a:p>
            <a:endParaRPr lang="cs-CZ"/>
          </a:p>
        </p:txBody>
      </p:sp>
    </p:spTree>
    <p:extLst>
      <p:ext uri="{BB962C8B-B14F-4D97-AF65-F5344CB8AC3E}">
        <p14:creationId xmlns:p14="http://schemas.microsoft.com/office/powerpoint/2010/main" val="270556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00011E-FC30-4A4A-876B-1331D3DC2D80}" type="slidenum">
              <a:t>10</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625475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7718ED3-E713-40C5-B225-AD9373815680}" type="slidenum">
              <a:t>11</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20477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EE1659-01EB-45C3-917C-8FBFA77B7EFE}" type="slidenum">
              <a:t>12</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71954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B55A5E5-A1E5-49E3-ABA4-3E75B6EF6F6F}" type="slidenum">
              <a:t>13</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06005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107849C-A37D-4990-9326-213CC890BA13}" type="slidenum">
              <a:t>14</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4108036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2AAD7C-6328-4D79-9C43-167ED2C39D2D}" type="slidenum">
              <a:t>15</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050697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083C6F-DC2E-40DD-B1C0-B43F65E5162D}" type="slidenum">
              <a:t>16</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32670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61D01B-C950-4674-8A1C-CB3950693852}" type="slidenum">
              <a:t>17</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17840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F8F3293-6475-49AD-BEA8-F7833ABB63FD}" type="slidenum">
              <a:t>18</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550435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C9951E7-332C-4FC1-9CDC-7648198921BB}" type="slidenum">
              <a:t>19</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82306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A3DFEB-7706-485A-9683-CA7CDF6140E9}" type="slidenum">
              <a:t>2</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591660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A6FEFE-9D1F-4B35-98E2-EBF8D5880E47}" type="slidenum">
              <a:t>20</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344015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2FF5F7-AF27-48C0-9ED1-4ED0F6F94B5D}" type="slidenum">
              <a:t>21</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32226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596972B-B898-4B04-B4DC-5AD104445E4E}" type="slidenum">
              <a:t>22</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451263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9FE42A2-6112-4127-B3AD-0E0DBFFEE778}" type="slidenum">
              <a:t>23</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080988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5D7021-1116-43B4-A319-605C6F939309}" type="slidenum">
              <a:t>24</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496823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47CDFA-05B9-4A6D-AE46-05119F8C2764}" type="slidenum">
              <a:t>25</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54307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987A86-21DB-4939-A892-0B07469E9EA0}" type="slidenum">
              <a:t>26</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375014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2CFBC4-3ED4-417A-95BC-EE414FEEDBF1}" type="slidenum">
              <a:t>27</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175357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FC77215-62B9-4D55-801C-885B531A7133}" type="slidenum">
              <a:t>28</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26713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AB27B0-9B9D-4B1A-9FCF-7512FE9B804C}" type="slidenum">
              <a:t>29</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87589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ln w="12701">
            <a:solidFill>
              <a:srgbClr val="000000"/>
            </a:solidFill>
            <a:prstDash val="solid"/>
            <a:miter/>
          </a:ln>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FCECDD-0F1D-46A7-8F3D-40C84D8C60A5}" type="slidenum">
              <a:t>3</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026350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D93C92-CD92-4F46-8455-EA97AF81C410}" type="slidenum">
              <a:t>30</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575190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257CC2-F99C-40FD-8087-A9688E28B71C}" type="slidenum">
              <a:t>31</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635350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F2FC20-FE32-46A6-AA08-6BC5C88C919F}" type="slidenum">
              <a:t>32</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116009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08162D-5D08-4A34-8B35-53C8329D70F6}" type="slidenum">
              <a:t>33</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99774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D5039F8-9341-45D8-9B6F-05CFEB3BF5AD}" type="slidenum">
              <a:t>4</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51379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3259139-3DC6-4F86-A944-7ED10C26BC40}" type="slidenum">
              <a:t>5</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09469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F84F723-1E66-4170-AFB2-65FCC1856693}" type="slidenum">
              <a:t>6</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075974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2F8C7C-0A99-41A9-A50C-0FA2D6870A0C}" type="slidenum">
              <a:t>7</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346924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49B222-65F5-4378-B1AD-7E5AD72A6654}" type="slidenum">
              <a:t>8</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794834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txBox="1">
            <a:spLocks noGrp="1"/>
          </p:cNvSpPr>
          <p:nvPr>
            <p:ph type="body" sz="quarter" idx="1"/>
          </p:nvPr>
        </p:nvSpPr>
        <p:spPr/>
        <p:txBody>
          <a:bodyPr/>
          <a:lstStyle/>
          <a:p>
            <a:endParaRPr lang="cs-CZ"/>
          </a:p>
        </p:txBody>
      </p:sp>
      <p:sp>
        <p:nvSpPr>
          <p:cNvPr id="4" name="Zástupný symbol pro číslo snímku 3"/>
          <p:cNvSpPr txBox="1"/>
          <p:nvPr/>
        </p:nvSpPr>
        <p:spPr>
          <a:xfrm>
            <a:off x="4021293" y="9721105"/>
            <a:ext cx="3076361" cy="511734"/>
          </a:xfrm>
          <a:prstGeom prst="rect">
            <a:avLst/>
          </a:prstGeom>
          <a:noFill/>
          <a:ln>
            <a:noFill/>
          </a:ln>
        </p:spPr>
        <p:txBody>
          <a:bodyPr vert="horz" wrap="square" lIns="99047" tIns="49523" rIns="99047" bIns="49523"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D4EE8F-8DFF-4697-A734-1BA4373D4762}" type="slidenum">
              <a:t>9</a:t>
            </a:fld>
            <a:endParaRPr lang="cs-CZ" sz="1300" b="0" i="0" u="none" strike="noStrike" kern="1200" cap="none" spc="0" baseline="0">
              <a:solidFill>
                <a:srgbClr val="000000"/>
              </a:solidFill>
              <a:uFillTx/>
              <a:latin typeface="Arial" pitchFamily="34"/>
              <a:cs typeface="Arial" pitchFamily="34"/>
            </a:endParaRPr>
          </a:p>
        </p:txBody>
      </p:sp>
    </p:spTree>
    <p:extLst>
      <p:ext uri="{BB962C8B-B14F-4D97-AF65-F5344CB8AC3E}">
        <p14:creationId xmlns:p14="http://schemas.microsoft.com/office/powerpoint/2010/main" val="281814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8"/>
          <p:cNvSpPr txBox="1">
            <a:spLocks noGrp="1"/>
          </p:cNvSpPr>
          <p:nvPr>
            <p:ph type="ctrTitle"/>
          </p:nvPr>
        </p:nvSpPr>
        <p:spPr>
          <a:xfrm>
            <a:off x="533396" y="1371600"/>
            <a:ext cx="7851651" cy="1828800"/>
          </a:xfrm>
        </p:spPr>
        <p:txBody>
          <a:bodyPr tIns="0" rIns="18288"/>
          <a:lstStyle>
            <a:lvl1pPr algn="r">
              <a:defRPr sz="5600" b="1">
                <a:solidFill>
                  <a:srgbClr val="4DE1EA"/>
                </a:solidFill>
                <a:effectLst>
                  <a:outerShdw dist="25402" dir="5400000">
                    <a:srgbClr val="000000"/>
                  </a:outerShdw>
                </a:effectLst>
              </a:defRPr>
            </a:lvl1pPr>
          </a:lstStyle>
          <a:p>
            <a:pPr lvl="0"/>
            <a:r>
              <a:rPr lang="cs-CZ"/>
              <a:t>Klepnutím lze upravit styl předlohy nadpisů.</a:t>
            </a:r>
            <a:endParaRPr lang="en-US"/>
          </a:p>
        </p:txBody>
      </p:sp>
      <p:sp>
        <p:nvSpPr>
          <p:cNvPr id="3" name="Podnadpis 16"/>
          <p:cNvSpPr txBox="1">
            <a:spLocks noGrp="1"/>
          </p:cNvSpPr>
          <p:nvPr>
            <p:ph type="subTitle" idx="1"/>
          </p:nvPr>
        </p:nvSpPr>
        <p:spPr>
          <a:xfrm>
            <a:off x="533396" y="3228536"/>
            <a:ext cx="7854696" cy="1752603"/>
          </a:xfrm>
        </p:spPr>
        <p:txBody>
          <a:bodyPr lIns="0" rIns="18288"/>
          <a:lstStyle>
            <a:lvl1pPr marL="0" marR="45720" indent="0" algn="r">
              <a:buNone/>
              <a:defRPr>
                <a:solidFill>
                  <a:srgbClr val="FFFFFF"/>
                </a:solidFill>
              </a:defRPr>
            </a:lvl1pPr>
          </a:lstStyle>
          <a:p>
            <a:pPr lvl="0"/>
            <a:r>
              <a:rPr lang="cs-CZ"/>
              <a:t>Klepnutím lze upravit styl předlohy podnadpisů.</a:t>
            </a:r>
            <a:endParaRPr lang="en-US"/>
          </a:p>
        </p:txBody>
      </p:sp>
      <p:sp>
        <p:nvSpPr>
          <p:cNvPr id="4" name="Zástupný symbol pro datum 29"/>
          <p:cNvSpPr txBox="1">
            <a:spLocks noGrp="1"/>
          </p:cNvSpPr>
          <p:nvPr>
            <p:ph type="dt" sz="half" idx="7"/>
          </p:nvPr>
        </p:nvSpPr>
        <p:spPr/>
        <p:txBody>
          <a:bodyPr/>
          <a:lstStyle>
            <a:lvl1pPr>
              <a:defRPr>
                <a:solidFill>
                  <a:srgbClr val="D1EAEE"/>
                </a:solidFill>
              </a:defRPr>
            </a:lvl1pPr>
          </a:lstStyle>
          <a:p>
            <a:pPr lvl="0"/>
            <a:fld id="{F10ACB45-C309-4590-AC5E-D62C26674C6D}" type="datetime1">
              <a:rPr lang="cs-CZ"/>
              <a:pPr lvl="0"/>
              <a:t>29.05.2013</a:t>
            </a:fld>
            <a:endParaRPr lang="cs-CZ"/>
          </a:p>
        </p:txBody>
      </p:sp>
      <p:sp>
        <p:nvSpPr>
          <p:cNvPr id="5" name="Zástupný symbol pro zápatí 18"/>
          <p:cNvSpPr txBox="1">
            <a:spLocks noGrp="1"/>
          </p:cNvSpPr>
          <p:nvPr>
            <p:ph type="ftr" sz="quarter" idx="9"/>
          </p:nvPr>
        </p:nvSpPr>
        <p:spPr/>
        <p:txBody>
          <a:bodyPr/>
          <a:lstStyle>
            <a:lvl1pPr>
              <a:defRPr>
                <a:solidFill>
                  <a:srgbClr val="D1EAEE"/>
                </a:solidFill>
              </a:defRPr>
            </a:lvl1pPr>
          </a:lstStyle>
          <a:p>
            <a:pPr lvl="0"/>
            <a:endParaRPr lang="cs-CZ"/>
          </a:p>
        </p:txBody>
      </p:sp>
      <p:sp>
        <p:nvSpPr>
          <p:cNvPr id="6" name="Zástupný symbol pro číslo snímku 26"/>
          <p:cNvSpPr txBox="1">
            <a:spLocks noGrp="1"/>
          </p:cNvSpPr>
          <p:nvPr>
            <p:ph type="sldNum" sz="quarter" idx="8"/>
          </p:nvPr>
        </p:nvSpPr>
        <p:spPr/>
        <p:txBody>
          <a:bodyPr/>
          <a:lstStyle>
            <a:lvl1pPr>
              <a:defRPr>
                <a:solidFill>
                  <a:srgbClr val="D1EAEE"/>
                </a:solidFill>
              </a:defRPr>
            </a:lvl1pPr>
          </a:lstStyle>
          <a:p>
            <a:pPr lvl="0"/>
            <a:fld id="{CE1B9D28-7606-4890-92E0-4F3875B6D9A4}" type="slidenum">
              <a:t>‹#›</a:t>
            </a:fld>
            <a:endParaRPr lang="cs-CZ"/>
          </a:p>
        </p:txBody>
      </p:sp>
    </p:spTree>
    <p:extLst>
      <p:ext uri="{BB962C8B-B14F-4D97-AF65-F5344CB8AC3E}">
        <p14:creationId xmlns:p14="http://schemas.microsoft.com/office/powerpoint/2010/main" val="666560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Klepnutím lze upravit styl předlohy nadpisů.</a:t>
            </a:r>
            <a:endParaRPr lang="en-US"/>
          </a:p>
        </p:txBody>
      </p:sp>
      <p:sp>
        <p:nvSpPr>
          <p:cNvPr id="3" name="Zástupný symbol pro svislý tex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9"/>
          <p:cNvSpPr txBox="1">
            <a:spLocks noGrp="1"/>
          </p:cNvSpPr>
          <p:nvPr>
            <p:ph type="dt" sz="half" idx="7"/>
          </p:nvPr>
        </p:nvSpPr>
        <p:spPr/>
        <p:txBody>
          <a:bodyPr/>
          <a:lstStyle>
            <a:lvl1pPr>
              <a:defRPr/>
            </a:lvl1pPr>
          </a:lstStyle>
          <a:p>
            <a:pPr lvl="0"/>
            <a:fld id="{C5A067A4-4F77-44CE-B525-D1411309D8E2}" type="datetime1">
              <a:rPr lang="cs-CZ"/>
              <a:pPr lvl="0"/>
              <a:t>29.05.2013</a:t>
            </a:fld>
            <a:endParaRPr lang="cs-CZ"/>
          </a:p>
        </p:txBody>
      </p:sp>
      <p:sp>
        <p:nvSpPr>
          <p:cNvPr id="5" name="Zástupný symbol pro zápatí 21"/>
          <p:cNvSpPr txBox="1">
            <a:spLocks noGrp="1"/>
          </p:cNvSpPr>
          <p:nvPr>
            <p:ph type="ftr" sz="quarter" idx="9"/>
          </p:nvPr>
        </p:nvSpPr>
        <p:spPr/>
        <p:txBody>
          <a:bodyPr/>
          <a:lstStyle>
            <a:lvl1pPr>
              <a:defRPr/>
            </a:lvl1pPr>
          </a:lstStyle>
          <a:p>
            <a:pPr lvl="0"/>
            <a:endParaRPr lang="cs-CZ"/>
          </a:p>
        </p:txBody>
      </p:sp>
      <p:sp>
        <p:nvSpPr>
          <p:cNvPr id="6" name="Zástupný symbol pro číslo snímku 17"/>
          <p:cNvSpPr txBox="1">
            <a:spLocks noGrp="1"/>
          </p:cNvSpPr>
          <p:nvPr>
            <p:ph type="sldNum" sz="quarter" idx="8"/>
          </p:nvPr>
        </p:nvSpPr>
        <p:spPr/>
        <p:txBody>
          <a:bodyPr/>
          <a:lstStyle>
            <a:lvl1pPr>
              <a:defRPr/>
            </a:lvl1pPr>
          </a:lstStyle>
          <a:p>
            <a:pPr lvl="0"/>
            <a:fld id="{0E09CB07-E2FF-42FE-A87D-82A96294BF73}" type="slidenum">
              <a:t>‹#›</a:t>
            </a:fld>
            <a:endParaRPr lang="cs-CZ"/>
          </a:p>
        </p:txBody>
      </p:sp>
    </p:spTree>
    <p:extLst>
      <p:ext uri="{BB962C8B-B14F-4D97-AF65-F5344CB8AC3E}">
        <p14:creationId xmlns:p14="http://schemas.microsoft.com/office/powerpoint/2010/main" val="651027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txBox="1">
            <a:spLocks noGrp="1"/>
          </p:cNvSpPr>
          <p:nvPr>
            <p:ph type="title" orient="vert"/>
          </p:nvPr>
        </p:nvSpPr>
        <p:spPr>
          <a:xfrm>
            <a:off x="6629400" y="914400"/>
            <a:ext cx="2057400" cy="5211759"/>
          </a:xfrm>
        </p:spPr>
        <p:txBody>
          <a:bodyPr vert="eaVert"/>
          <a:lstStyle>
            <a:lvl1pPr>
              <a:defRPr/>
            </a:lvl1pPr>
          </a:lstStyle>
          <a:p>
            <a:pPr lvl="0"/>
            <a:r>
              <a:rPr lang="cs-CZ"/>
              <a:t>Klepnutím lze upravit styl předlohy nadpisů.</a:t>
            </a:r>
            <a:endParaRPr lang="en-US"/>
          </a:p>
        </p:txBody>
      </p:sp>
      <p:sp>
        <p:nvSpPr>
          <p:cNvPr id="3" name="Zástupný symbol pro svislý text 2"/>
          <p:cNvSpPr txBox="1">
            <a:spLocks noGrp="1"/>
          </p:cNvSpPr>
          <p:nvPr>
            <p:ph type="body" orient="vert" idx="1"/>
          </p:nvPr>
        </p:nvSpPr>
        <p:spPr>
          <a:xfrm>
            <a:off x="457200" y="914400"/>
            <a:ext cx="6019796" cy="5211759"/>
          </a:xfrm>
        </p:spPr>
        <p:txBody>
          <a:bodyPr vert="eaVert"/>
          <a:lstStyle>
            <a:lvl1pPr>
              <a:defRPr/>
            </a:lvl1pPr>
            <a:lvl2pPr>
              <a:defRPr/>
            </a:lvl2pPr>
            <a:lvl3pPr>
              <a:defRPr/>
            </a:lvl3pPr>
            <a:lvl4pPr>
              <a:defRPr/>
            </a:lvl4pPr>
            <a:lvl5pPr>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9"/>
          <p:cNvSpPr txBox="1">
            <a:spLocks noGrp="1"/>
          </p:cNvSpPr>
          <p:nvPr>
            <p:ph type="dt" sz="half" idx="7"/>
          </p:nvPr>
        </p:nvSpPr>
        <p:spPr/>
        <p:txBody>
          <a:bodyPr/>
          <a:lstStyle>
            <a:lvl1pPr>
              <a:defRPr/>
            </a:lvl1pPr>
          </a:lstStyle>
          <a:p>
            <a:pPr lvl="0"/>
            <a:fld id="{317786F0-B1CB-40CD-BA48-B53523C4D91F}" type="datetime1">
              <a:rPr lang="cs-CZ"/>
              <a:pPr lvl="0"/>
              <a:t>29.05.2013</a:t>
            </a:fld>
            <a:endParaRPr lang="cs-CZ"/>
          </a:p>
        </p:txBody>
      </p:sp>
      <p:sp>
        <p:nvSpPr>
          <p:cNvPr id="5" name="Zástupný symbol pro zápatí 21"/>
          <p:cNvSpPr txBox="1">
            <a:spLocks noGrp="1"/>
          </p:cNvSpPr>
          <p:nvPr>
            <p:ph type="ftr" sz="quarter" idx="9"/>
          </p:nvPr>
        </p:nvSpPr>
        <p:spPr/>
        <p:txBody>
          <a:bodyPr/>
          <a:lstStyle>
            <a:lvl1pPr>
              <a:defRPr/>
            </a:lvl1pPr>
          </a:lstStyle>
          <a:p>
            <a:pPr lvl="0"/>
            <a:endParaRPr lang="cs-CZ"/>
          </a:p>
        </p:txBody>
      </p:sp>
      <p:sp>
        <p:nvSpPr>
          <p:cNvPr id="6" name="Zástupný symbol pro číslo snímku 17"/>
          <p:cNvSpPr txBox="1">
            <a:spLocks noGrp="1"/>
          </p:cNvSpPr>
          <p:nvPr>
            <p:ph type="sldNum" sz="quarter" idx="8"/>
          </p:nvPr>
        </p:nvSpPr>
        <p:spPr/>
        <p:txBody>
          <a:bodyPr/>
          <a:lstStyle>
            <a:lvl1pPr>
              <a:defRPr/>
            </a:lvl1pPr>
          </a:lstStyle>
          <a:p>
            <a:pPr lvl="0"/>
            <a:fld id="{98F5D67C-97D2-4012-B3D1-E198161FC476}" type="slidenum">
              <a:t>‹#›</a:t>
            </a:fld>
            <a:endParaRPr lang="cs-CZ"/>
          </a:p>
        </p:txBody>
      </p:sp>
    </p:spTree>
    <p:extLst>
      <p:ext uri="{BB962C8B-B14F-4D97-AF65-F5344CB8AC3E}">
        <p14:creationId xmlns:p14="http://schemas.microsoft.com/office/powerpoint/2010/main" val="1171684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txBox="1">
            <a:spLocks noGrp="1"/>
          </p:cNvSpPr>
          <p:nvPr>
            <p:ph type="title"/>
          </p:nvPr>
        </p:nvSpPr>
        <p:spPr/>
        <p:txBody>
          <a:bodyPr/>
          <a:lstStyle>
            <a:lvl1pPr>
              <a:defRPr/>
            </a:lvl1pPr>
          </a:lstStyle>
          <a:p>
            <a:pPr lvl="0"/>
            <a:r>
              <a:rPr lang="cs-CZ"/>
              <a:t>Klepnutím lze upravit styl předlohy nadpisů.</a:t>
            </a:r>
            <a:endParaRPr lang="en-US"/>
          </a:p>
        </p:txBody>
      </p:sp>
      <p:sp>
        <p:nvSpPr>
          <p:cNvPr id="3" name="Zástupný symbol pro obsah 2"/>
          <p:cNvSpPr txBox="1">
            <a:spLocks noGrp="1"/>
          </p:cNvSpPr>
          <p:nvPr>
            <p:ph idx="1"/>
          </p:nvPr>
        </p:nvSpPr>
        <p:spPr/>
        <p:txBody>
          <a:bodyPr/>
          <a:lstStyle>
            <a:lvl1pPr>
              <a:defRPr/>
            </a:lvl1pPr>
            <a:lvl2pPr>
              <a:defRPr/>
            </a:lvl2pPr>
            <a:lvl3pPr>
              <a:defRPr/>
            </a:lvl3pPr>
            <a:lvl4pPr>
              <a:defRPr/>
            </a:lvl4pPr>
            <a:lvl5pPr>
              <a:defRPr/>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9"/>
          <p:cNvSpPr txBox="1">
            <a:spLocks noGrp="1"/>
          </p:cNvSpPr>
          <p:nvPr>
            <p:ph type="dt" sz="half" idx="7"/>
          </p:nvPr>
        </p:nvSpPr>
        <p:spPr/>
        <p:txBody>
          <a:bodyPr/>
          <a:lstStyle>
            <a:lvl1pPr>
              <a:defRPr/>
            </a:lvl1pPr>
          </a:lstStyle>
          <a:p>
            <a:pPr lvl="0"/>
            <a:fld id="{30304AA4-AA6A-4A8F-B8CF-FC5554E4D270}" type="datetime1">
              <a:rPr lang="cs-CZ"/>
              <a:pPr lvl="0"/>
              <a:t>29.05.2013</a:t>
            </a:fld>
            <a:endParaRPr lang="cs-CZ"/>
          </a:p>
        </p:txBody>
      </p:sp>
      <p:sp>
        <p:nvSpPr>
          <p:cNvPr id="5" name="Zástupný symbol pro zápatí 21"/>
          <p:cNvSpPr txBox="1">
            <a:spLocks noGrp="1"/>
          </p:cNvSpPr>
          <p:nvPr>
            <p:ph type="ftr" sz="quarter" idx="9"/>
          </p:nvPr>
        </p:nvSpPr>
        <p:spPr/>
        <p:txBody>
          <a:bodyPr/>
          <a:lstStyle>
            <a:lvl1pPr>
              <a:defRPr/>
            </a:lvl1pPr>
          </a:lstStyle>
          <a:p>
            <a:pPr lvl="0"/>
            <a:endParaRPr lang="cs-CZ"/>
          </a:p>
        </p:txBody>
      </p:sp>
      <p:sp>
        <p:nvSpPr>
          <p:cNvPr id="6" name="Zástupný symbol pro číslo snímku 17"/>
          <p:cNvSpPr txBox="1">
            <a:spLocks noGrp="1"/>
          </p:cNvSpPr>
          <p:nvPr>
            <p:ph type="sldNum" sz="quarter" idx="8"/>
          </p:nvPr>
        </p:nvSpPr>
        <p:spPr/>
        <p:txBody>
          <a:bodyPr/>
          <a:lstStyle>
            <a:lvl1pPr>
              <a:defRPr/>
            </a:lvl1pPr>
          </a:lstStyle>
          <a:p>
            <a:pPr lvl="0"/>
            <a:fld id="{F0D88284-C774-4C8D-A03C-D6369C1CBE04}" type="slidenum">
              <a:t>‹#›</a:t>
            </a:fld>
            <a:endParaRPr lang="cs-CZ"/>
          </a:p>
        </p:txBody>
      </p:sp>
    </p:spTree>
    <p:extLst>
      <p:ext uri="{BB962C8B-B14F-4D97-AF65-F5344CB8AC3E}">
        <p14:creationId xmlns:p14="http://schemas.microsoft.com/office/powerpoint/2010/main" val="954009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txBox="1">
            <a:spLocks noGrp="1"/>
          </p:cNvSpPr>
          <p:nvPr>
            <p:ph type="title"/>
          </p:nvPr>
        </p:nvSpPr>
        <p:spPr>
          <a:xfrm>
            <a:off x="530352" y="1316736"/>
            <a:ext cx="7772400" cy="1362456"/>
          </a:xfrm>
        </p:spPr>
        <p:txBody>
          <a:bodyPr tIns="0"/>
          <a:lstStyle>
            <a:lvl1pPr>
              <a:defRPr sz="5600" b="1">
                <a:solidFill>
                  <a:srgbClr val="4CE4AD"/>
                </a:solidFill>
                <a:effectLst>
                  <a:outerShdw dist="25402" dir="5400000">
                    <a:srgbClr val="000000"/>
                  </a:outerShdw>
                </a:effectLst>
              </a:defRPr>
            </a:lvl1pPr>
          </a:lstStyle>
          <a:p>
            <a:pPr lvl="0"/>
            <a:r>
              <a:rPr lang="cs-CZ"/>
              <a:t>Klepnutím lze upravit styl předlohy nadpisů.</a:t>
            </a:r>
            <a:endParaRPr lang="en-US"/>
          </a:p>
        </p:txBody>
      </p:sp>
      <p:sp>
        <p:nvSpPr>
          <p:cNvPr id="3" name="Zástupný symbol pro text 2"/>
          <p:cNvSpPr txBox="1">
            <a:spLocks noGrp="1"/>
          </p:cNvSpPr>
          <p:nvPr>
            <p:ph type="body" idx="1"/>
          </p:nvPr>
        </p:nvSpPr>
        <p:spPr>
          <a:xfrm>
            <a:off x="530352" y="2704667"/>
            <a:ext cx="7772400" cy="1509710"/>
          </a:xfrm>
        </p:spPr>
        <p:txBody>
          <a:bodyPr lIns="45720" rIns="45720"/>
          <a:lstStyle>
            <a:lvl1pPr marL="0" indent="0">
              <a:spcBef>
                <a:spcPts val="500"/>
              </a:spcBef>
              <a:buNone/>
              <a:defRPr sz="2200">
                <a:solidFill>
                  <a:srgbClr val="FFFFFF"/>
                </a:solidFill>
              </a:defRPr>
            </a:lvl1pPr>
          </a:lstStyle>
          <a:p>
            <a:pPr lvl="0"/>
            <a:r>
              <a:rPr lang="cs-CZ"/>
              <a:t>Klepnutím lze upravit styly předlohy textu.</a:t>
            </a:r>
          </a:p>
        </p:txBody>
      </p:sp>
      <p:sp>
        <p:nvSpPr>
          <p:cNvPr id="4" name="Zástupný symbol pro datum 3"/>
          <p:cNvSpPr txBox="1">
            <a:spLocks noGrp="1"/>
          </p:cNvSpPr>
          <p:nvPr>
            <p:ph type="dt" sz="half" idx="7"/>
          </p:nvPr>
        </p:nvSpPr>
        <p:spPr/>
        <p:txBody>
          <a:bodyPr/>
          <a:lstStyle>
            <a:lvl1pPr>
              <a:defRPr>
                <a:solidFill>
                  <a:srgbClr val="D1EAEE"/>
                </a:solidFill>
              </a:defRPr>
            </a:lvl1pPr>
          </a:lstStyle>
          <a:p>
            <a:pPr lvl="0"/>
            <a:fld id="{7923C993-543F-4741-BB15-E467C41FD712}" type="datetime1">
              <a:rPr lang="cs-CZ"/>
              <a:pPr lvl="0"/>
              <a:t>29.05.2013</a:t>
            </a:fld>
            <a:endParaRPr lang="cs-CZ"/>
          </a:p>
        </p:txBody>
      </p:sp>
      <p:sp>
        <p:nvSpPr>
          <p:cNvPr id="5" name="Zástupný symbol pro zápatí 4"/>
          <p:cNvSpPr txBox="1">
            <a:spLocks noGrp="1"/>
          </p:cNvSpPr>
          <p:nvPr>
            <p:ph type="ftr" sz="quarter" idx="9"/>
          </p:nvPr>
        </p:nvSpPr>
        <p:spPr/>
        <p:txBody>
          <a:bodyPr/>
          <a:lstStyle>
            <a:lvl1pPr>
              <a:defRPr>
                <a:solidFill>
                  <a:srgbClr val="D1EAEE"/>
                </a:solidFill>
              </a:defRPr>
            </a:lvl1pPr>
          </a:lstStyle>
          <a:p>
            <a:pPr lvl="0"/>
            <a:endParaRPr lang="cs-CZ"/>
          </a:p>
        </p:txBody>
      </p:sp>
      <p:sp>
        <p:nvSpPr>
          <p:cNvPr id="6" name="Zástupný symbol pro číslo snímku 5"/>
          <p:cNvSpPr txBox="1">
            <a:spLocks noGrp="1"/>
          </p:cNvSpPr>
          <p:nvPr>
            <p:ph type="sldNum" sz="quarter" idx="8"/>
          </p:nvPr>
        </p:nvSpPr>
        <p:spPr/>
        <p:txBody>
          <a:bodyPr/>
          <a:lstStyle>
            <a:lvl1pPr>
              <a:defRPr>
                <a:solidFill>
                  <a:srgbClr val="D1EAEE"/>
                </a:solidFill>
              </a:defRPr>
            </a:lvl1pPr>
          </a:lstStyle>
          <a:p>
            <a:pPr lvl="0"/>
            <a:fld id="{4BF507DF-7361-4E6C-AD5C-6C94B3E0C57C}" type="slidenum">
              <a:t>‹#›</a:t>
            </a:fld>
            <a:endParaRPr lang="cs-CZ"/>
          </a:p>
        </p:txBody>
      </p:sp>
    </p:spTree>
    <p:extLst>
      <p:ext uri="{BB962C8B-B14F-4D97-AF65-F5344CB8AC3E}">
        <p14:creationId xmlns:p14="http://schemas.microsoft.com/office/powerpoint/2010/main" val="97756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txBox="1">
            <a:spLocks noGrp="1"/>
          </p:cNvSpPr>
          <p:nvPr>
            <p:ph type="title"/>
          </p:nvPr>
        </p:nvSpPr>
        <p:spPr>
          <a:xfrm>
            <a:off x="457200" y="704088"/>
            <a:ext cx="8229600" cy="1143000"/>
          </a:xfrm>
        </p:spPr>
        <p:txBody>
          <a:bodyPr/>
          <a:lstStyle>
            <a:lvl1pPr>
              <a:defRPr/>
            </a:lvl1pPr>
          </a:lstStyle>
          <a:p>
            <a:pPr lvl="0"/>
            <a:r>
              <a:rPr lang="cs-CZ"/>
              <a:t>Klepnutím lze upravit styl předlohy nadpisů.</a:t>
            </a:r>
            <a:endParaRPr lang="en-US"/>
          </a:p>
        </p:txBody>
      </p:sp>
      <p:sp>
        <p:nvSpPr>
          <p:cNvPr id="3" name="Zástupný symbol pro obsah 2"/>
          <p:cNvSpPr txBox="1">
            <a:spLocks noGrp="1"/>
          </p:cNvSpPr>
          <p:nvPr>
            <p:ph idx="1"/>
          </p:nvPr>
        </p:nvSpPr>
        <p:spPr>
          <a:xfrm>
            <a:off x="457200" y="1920084"/>
            <a:ext cx="4038603" cy="4434840"/>
          </a:xfrm>
        </p:spPr>
        <p:txBody>
          <a:bodyPr/>
          <a:lstStyle>
            <a:lvl1pPr>
              <a:defRPr/>
            </a:lvl1pPr>
            <a:lvl2pPr>
              <a:defRPr/>
            </a:lvl2pPr>
            <a:lvl3pPr>
              <a:defRPr sz="2000"/>
            </a:lvl3pPr>
            <a:lvl4pPr>
              <a:spcBef>
                <a:spcPts val="400"/>
              </a:spcBef>
              <a:defRPr sz="1800"/>
            </a:lvl4pPr>
            <a:lvl5pPr>
              <a:spcBef>
                <a:spcPts val="400"/>
              </a:spcBef>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txBox="1">
            <a:spLocks noGrp="1"/>
          </p:cNvSpPr>
          <p:nvPr>
            <p:ph idx="2"/>
          </p:nvPr>
        </p:nvSpPr>
        <p:spPr>
          <a:xfrm>
            <a:off x="4648196" y="1920084"/>
            <a:ext cx="4038603" cy="4434840"/>
          </a:xfrm>
        </p:spPr>
        <p:txBody>
          <a:bodyPr/>
          <a:lstStyle>
            <a:lvl1pPr>
              <a:defRPr/>
            </a:lvl1pPr>
            <a:lvl2pPr>
              <a:defRPr/>
            </a:lvl2pPr>
            <a:lvl3pPr>
              <a:defRPr sz="2000"/>
            </a:lvl3pPr>
            <a:lvl4pPr>
              <a:spcBef>
                <a:spcPts val="400"/>
              </a:spcBef>
              <a:defRPr sz="1800"/>
            </a:lvl4pPr>
            <a:lvl5pPr>
              <a:spcBef>
                <a:spcPts val="400"/>
              </a:spcBef>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9"/>
          <p:cNvSpPr txBox="1">
            <a:spLocks noGrp="1"/>
          </p:cNvSpPr>
          <p:nvPr>
            <p:ph type="dt" sz="half" idx="7"/>
          </p:nvPr>
        </p:nvSpPr>
        <p:spPr/>
        <p:txBody>
          <a:bodyPr/>
          <a:lstStyle>
            <a:lvl1pPr>
              <a:defRPr/>
            </a:lvl1pPr>
          </a:lstStyle>
          <a:p>
            <a:pPr lvl="0"/>
            <a:fld id="{D1E1BAD3-0862-4748-94B8-AC4D1E0E2E22}" type="datetime1">
              <a:rPr lang="cs-CZ"/>
              <a:pPr lvl="0"/>
              <a:t>29.05.2013</a:t>
            </a:fld>
            <a:endParaRPr lang="cs-CZ"/>
          </a:p>
        </p:txBody>
      </p:sp>
      <p:sp>
        <p:nvSpPr>
          <p:cNvPr id="6" name="Zástupný symbol pro zápatí 21"/>
          <p:cNvSpPr txBox="1">
            <a:spLocks noGrp="1"/>
          </p:cNvSpPr>
          <p:nvPr>
            <p:ph type="ftr" sz="quarter" idx="9"/>
          </p:nvPr>
        </p:nvSpPr>
        <p:spPr/>
        <p:txBody>
          <a:bodyPr/>
          <a:lstStyle>
            <a:lvl1pPr>
              <a:defRPr/>
            </a:lvl1pPr>
          </a:lstStyle>
          <a:p>
            <a:pPr lvl="0"/>
            <a:endParaRPr lang="cs-CZ"/>
          </a:p>
        </p:txBody>
      </p:sp>
      <p:sp>
        <p:nvSpPr>
          <p:cNvPr id="7" name="Zástupný symbol pro číslo snímku 17"/>
          <p:cNvSpPr txBox="1">
            <a:spLocks noGrp="1"/>
          </p:cNvSpPr>
          <p:nvPr>
            <p:ph type="sldNum" sz="quarter" idx="8"/>
          </p:nvPr>
        </p:nvSpPr>
        <p:spPr/>
        <p:txBody>
          <a:bodyPr/>
          <a:lstStyle>
            <a:lvl1pPr>
              <a:defRPr/>
            </a:lvl1pPr>
          </a:lstStyle>
          <a:p>
            <a:pPr lvl="0"/>
            <a:fld id="{4C3C30D1-1273-4000-9F73-151AE70E2D81}" type="slidenum">
              <a:t>‹#›</a:t>
            </a:fld>
            <a:endParaRPr lang="cs-CZ"/>
          </a:p>
        </p:txBody>
      </p:sp>
    </p:spTree>
    <p:extLst>
      <p:ext uri="{BB962C8B-B14F-4D97-AF65-F5344CB8AC3E}">
        <p14:creationId xmlns:p14="http://schemas.microsoft.com/office/powerpoint/2010/main" val="8212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txBox="1">
            <a:spLocks noGrp="1"/>
          </p:cNvSpPr>
          <p:nvPr>
            <p:ph type="title"/>
          </p:nvPr>
        </p:nvSpPr>
        <p:spPr>
          <a:xfrm>
            <a:off x="457200" y="704088"/>
            <a:ext cx="8229600" cy="1143000"/>
          </a:xfrm>
        </p:spPr>
        <p:txBody>
          <a:bodyPr/>
          <a:lstStyle>
            <a:lvl1pPr>
              <a:defRPr/>
            </a:lvl1pPr>
          </a:lstStyle>
          <a:p>
            <a:pPr lvl="0"/>
            <a:r>
              <a:rPr lang="cs-CZ"/>
              <a:t>Klepnutím lze upravit styl předlohy nadpisů.</a:t>
            </a:r>
            <a:endParaRPr lang="en-US"/>
          </a:p>
        </p:txBody>
      </p:sp>
      <p:sp>
        <p:nvSpPr>
          <p:cNvPr id="3" name="Zástupný symbol pro text 2"/>
          <p:cNvSpPr txBox="1">
            <a:spLocks noGrp="1"/>
          </p:cNvSpPr>
          <p:nvPr>
            <p:ph type="body" idx="1"/>
          </p:nvPr>
        </p:nvSpPr>
        <p:spPr>
          <a:xfrm>
            <a:off x="457200" y="1855244"/>
            <a:ext cx="4040184" cy="659355"/>
          </a:xfrm>
        </p:spPr>
        <p:txBody>
          <a:bodyPr lIns="45720" tIns="0" rIns="45720" bIns="0" anchor="ctr"/>
          <a:lstStyle>
            <a:lvl1pPr marL="0" indent="0">
              <a:buNone/>
              <a:defRPr sz="2400" b="1">
                <a:solidFill>
                  <a:srgbClr val="04617B"/>
                </a:solidFill>
              </a:defRPr>
            </a:lvl1pPr>
          </a:lstStyle>
          <a:p>
            <a:pPr lvl="0"/>
            <a:r>
              <a:rPr lang="cs-CZ"/>
              <a:t>Klepnutím lze upravit styly předlohy textu.</a:t>
            </a:r>
          </a:p>
        </p:txBody>
      </p:sp>
      <p:sp>
        <p:nvSpPr>
          <p:cNvPr id="4" name="Zástupný symbol pro text 3"/>
          <p:cNvSpPr txBox="1">
            <a:spLocks noGrp="1"/>
          </p:cNvSpPr>
          <p:nvPr>
            <p:ph type="body" idx="3"/>
          </p:nvPr>
        </p:nvSpPr>
        <p:spPr>
          <a:xfrm>
            <a:off x="4645023" y="1859752"/>
            <a:ext cx="4041776" cy="654847"/>
          </a:xfrm>
        </p:spPr>
        <p:txBody>
          <a:bodyPr lIns="45720" tIns="0" rIns="45720" bIns="0" anchor="ctr"/>
          <a:lstStyle>
            <a:lvl1pPr marL="0" indent="0">
              <a:buNone/>
              <a:defRPr sz="2400" b="1">
                <a:solidFill>
                  <a:srgbClr val="04617B"/>
                </a:solidFill>
              </a:defRPr>
            </a:lvl1pPr>
          </a:lstStyle>
          <a:p>
            <a:pPr lvl="0"/>
            <a:r>
              <a:rPr lang="cs-CZ"/>
              <a:t>Klepnutím lze upravit styly předlohy textu.</a:t>
            </a:r>
          </a:p>
        </p:txBody>
      </p:sp>
      <p:sp>
        <p:nvSpPr>
          <p:cNvPr id="5" name="Zástupný symbol pro obsah 4"/>
          <p:cNvSpPr txBox="1">
            <a:spLocks noGrp="1"/>
          </p:cNvSpPr>
          <p:nvPr>
            <p:ph idx="2"/>
          </p:nvPr>
        </p:nvSpPr>
        <p:spPr>
          <a:xfrm>
            <a:off x="457200" y="2514600"/>
            <a:ext cx="4040184" cy="3845719"/>
          </a:xfrm>
        </p:spPr>
        <p:txBody>
          <a:bodyPr tIns="0"/>
          <a:lstStyle>
            <a:lvl1pPr>
              <a:spcBef>
                <a:spcPts val="500"/>
              </a:spcBef>
              <a:defRPr sz="22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obsah 5"/>
          <p:cNvSpPr txBox="1">
            <a:spLocks noGrp="1"/>
          </p:cNvSpPr>
          <p:nvPr>
            <p:ph idx="4"/>
          </p:nvPr>
        </p:nvSpPr>
        <p:spPr>
          <a:xfrm>
            <a:off x="4645023" y="2514600"/>
            <a:ext cx="4041776" cy="3845719"/>
          </a:xfrm>
        </p:spPr>
        <p:txBody>
          <a:bodyPr tIns="0"/>
          <a:lstStyle>
            <a:lvl1pPr>
              <a:spcBef>
                <a:spcPts val="500"/>
              </a:spcBef>
              <a:defRPr sz="22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9"/>
          <p:cNvSpPr txBox="1">
            <a:spLocks noGrp="1"/>
          </p:cNvSpPr>
          <p:nvPr>
            <p:ph type="dt" sz="half" idx="7"/>
          </p:nvPr>
        </p:nvSpPr>
        <p:spPr/>
        <p:txBody>
          <a:bodyPr/>
          <a:lstStyle>
            <a:lvl1pPr>
              <a:defRPr/>
            </a:lvl1pPr>
          </a:lstStyle>
          <a:p>
            <a:pPr lvl="0"/>
            <a:fld id="{264031A1-6F67-4108-9297-D7756C288451}" type="datetime1">
              <a:rPr lang="cs-CZ"/>
              <a:pPr lvl="0"/>
              <a:t>29.05.2013</a:t>
            </a:fld>
            <a:endParaRPr lang="cs-CZ"/>
          </a:p>
        </p:txBody>
      </p:sp>
      <p:sp>
        <p:nvSpPr>
          <p:cNvPr id="8" name="Zástupný symbol pro zápatí 21"/>
          <p:cNvSpPr txBox="1">
            <a:spLocks noGrp="1"/>
          </p:cNvSpPr>
          <p:nvPr>
            <p:ph type="ftr" sz="quarter" idx="9"/>
          </p:nvPr>
        </p:nvSpPr>
        <p:spPr/>
        <p:txBody>
          <a:bodyPr/>
          <a:lstStyle>
            <a:lvl1pPr>
              <a:defRPr/>
            </a:lvl1pPr>
          </a:lstStyle>
          <a:p>
            <a:pPr lvl="0"/>
            <a:endParaRPr lang="cs-CZ"/>
          </a:p>
        </p:txBody>
      </p:sp>
      <p:sp>
        <p:nvSpPr>
          <p:cNvPr id="9" name="Zástupný symbol pro číslo snímku 17"/>
          <p:cNvSpPr txBox="1">
            <a:spLocks noGrp="1"/>
          </p:cNvSpPr>
          <p:nvPr>
            <p:ph type="sldNum" sz="quarter" idx="8"/>
          </p:nvPr>
        </p:nvSpPr>
        <p:spPr/>
        <p:txBody>
          <a:bodyPr/>
          <a:lstStyle>
            <a:lvl1pPr>
              <a:defRPr/>
            </a:lvl1pPr>
          </a:lstStyle>
          <a:p>
            <a:pPr lvl="0"/>
            <a:fld id="{B066B20A-7142-4620-A098-1E2291D5FDEA}" type="slidenum">
              <a:t>‹#›</a:t>
            </a:fld>
            <a:endParaRPr lang="cs-CZ"/>
          </a:p>
        </p:txBody>
      </p:sp>
    </p:spTree>
    <p:extLst>
      <p:ext uri="{BB962C8B-B14F-4D97-AF65-F5344CB8AC3E}">
        <p14:creationId xmlns:p14="http://schemas.microsoft.com/office/powerpoint/2010/main" val="426184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txBox="1">
            <a:spLocks noGrp="1"/>
          </p:cNvSpPr>
          <p:nvPr>
            <p:ph type="title"/>
          </p:nvPr>
        </p:nvSpPr>
        <p:spPr>
          <a:xfrm>
            <a:off x="457200" y="704088"/>
            <a:ext cx="8305796" cy="1143000"/>
          </a:xfrm>
        </p:spPr>
        <p:txBody>
          <a:bodyPr/>
          <a:lstStyle>
            <a:lvl1pPr>
              <a:defRPr/>
            </a:lvl1pPr>
          </a:lstStyle>
          <a:p>
            <a:pPr lvl="0"/>
            <a:r>
              <a:rPr lang="cs-CZ"/>
              <a:t>Klepnutím lze upravit styl předlohy nadpisů.</a:t>
            </a:r>
            <a:endParaRPr lang="en-US"/>
          </a:p>
        </p:txBody>
      </p:sp>
      <p:sp>
        <p:nvSpPr>
          <p:cNvPr id="3" name="Zástupný symbol pro datum 9"/>
          <p:cNvSpPr txBox="1">
            <a:spLocks noGrp="1"/>
          </p:cNvSpPr>
          <p:nvPr>
            <p:ph type="dt" sz="half" idx="7"/>
          </p:nvPr>
        </p:nvSpPr>
        <p:spPr/>
        <p:txBody>
          <a:bodyPr/>
          <a:lstStyle>
            <a:lvl1pPr>
              <a:defRPr/>
            </a:lvl1pPr>
          </a:lstStyle>
          <a:p>
            <a:pPr lvl="0"/>
            <a:fld id="{2A2DD64C-59B1-4A8A-BB33-CD3CD30AE38D}" type="datetime1">
              <a:rPr lang="cs-CZ"/>
              <a:pPr lvl="0"/>
              <a:t>29.05.2013</a:t>
            </a:fld>
            <a:endParaRPr lang="cs-CZ"/>
          </a:p>
        </p:txBody>
      </p:sp>
      <p:sp>
        <p:nvSpPr>
          <p:cNvPr id="4" name="Zástupný symbol pro zápatí 21"/>
          <p:cNvSpPr txBox="1">
            <a:spLocks noGrp="1"/>
          </p:cNvSpPr>
          <p:nvPr>
            <p:ph type="ftr" sz="quarter" idx="9"/>
          </p:nvPr>
        </p:nvSpPr>
        <p:spPr/>
        <p:txBody>
          <a:bodyPr/>
          <a:lstStyle>
            <a:lvl1pPr>
              <a:defRPr/>
            </a:lvl1pPr>
          </a:lstStyle>
          <a:p>
            <a:pPr lvl="0"/>
            <a:endParaRPr lang="cs-CZ"/>
          </a:p>
        </p:txBody>
      </p:sp>
      <p:sp>
        <p:nvSpPr>
          <p:cNvPr id="5" name="Zástupný symbol pro číslo snímku 17"/>
          <p:cNvSpPr txBox="1">
            <a:spLocks noGrp="1"/>
          </p:cNvSpPr>
          <p:nvPr>
            <p:ph type="sldNum" sz="quarter" idx="8"/>
          </p:nvPr>
        </p:nvSpPr>
        <p:spPr/>
        <p:txBody>
          <a:bodyPr/>
          <a:lstStyle>
            <a:lvl1pPr>
              <a:defRPr/>
            </a:lvl1pPr>
          </a:lstStyle>
          <a:p>
            <a:pPr lvl="0"/>
            <a:fld id="{2C953239-19B1-417D-9C1D-3B90FC083398}" type="slidenum">
              <a:t>‹#›</a:t>
            </a:fld>
            <a:endParaRPr lang="cs-CZ"/>
          </a:p>
        </p:txBody>
      </p:sp>
    </p:spTree>
    <p:extLst>
      <p:ext uri="{BB962C8B-B14F-4D97-AF65-F5344CB8AC3E}">
        <p14:creationId xmlns:p14="http://schemas.microsoft.com/office/powerpoint/2010/main" val="1911050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9"/>
          <p:cNvSpPr txBox="1">
            <a:spLocks noGrp="1"/>
          </p:cNvSpPr>
          <p:nvPr>
            <p:ph type="dt" sz="half" idx="7"/>
          </p:nvPr>
        </p:nvSpPr>
        <p:spPr/>
        <p:txBody>
          <a:bodyPr/>
          <a:lstStyle>
            <a:lvl1pPr>
              <a:defRPr/>
            </a:lvl1pPr>
          </a:lstStyle>
          <a:p>
            <a:pPr lvl="0"/>
            <a:fld id="{64A61ACC-B3AE-4D73-91AF-14C6445410C2}" type="datetime1">
              <a:rPr lang="cs-CZ"/>
              <a:pPr lvl="0"/>
              <a:t>29.05.2013</a:t>
            </a:fld>
            <a:endParaRPr lang="cs-CZ"/>
          </a:p>
        </p:txBody>
      </p:sp>
      <p:sp>
        <p:nvSpPr>
          <p:cNvPr id="3" name="Zástupný symbol pro zápatí 21"/>
          <p:cNvSpPr txBox="1">
            <a:spLocks noGrp="1"/>
          </p:cNvSpPr>
          <p:nvPr>
            <p:ph type="ftr" sz="quarter" idx="9"/>
          </p:nvPr>
        </p:nvSpPr>
        <p:spPr/>
        <p:txBody>
          <a:bodyPr/>
          <a:lstStyle>
            <a:lvl1pPr>
              <a:defRPr/>
            </a:lvl1pPr>
          </a:lstStyle>
          <a:p>
            <a:pPr lvl="0"/>
            <a:endParaRPr lang="cs-CZ"/>
          </a:p>
        </p:txBody>
      </p:sp>
      <p:sp>
        <p:nvSpPr>
          <p:cNvPr id="4" name="Zástupný symbol pro číslo snímku 17"/>
          <p:cNvSpPr txBox="1">
            <a:spLocks noGrp="1"/>
          </p:cNvSpPr>
          <p:nvPr>
            <p:ph type="sldNum" sz="quarter" idx="8"/>
          </p:nvPr>
        </p:nvSpPr>
        <p:spPr/>
        <p:txBody>
          <a:bodyPr/>
          <a:lstStyle>
            <a:lvl1pPr>
              <a:defRPr/>
            </a:lvl1pPr>
          </a:lstStyle>
          <a:p>
            <a:pPr lvl="0"/>
            <a:fld id="{2D417414-75C6-41A3-B773-B13ED59DC0E6}" type="slidenum">
              <a:t>‹#›</a:t>
            </a:fld>
            <a:endParaRPr lang="cs-CZ"/>
          </a:p>
        </p:txBody>
      </p:sp>
    </p:spTree>
    <p:extLst>
      <p:ext uri="{BB962C8B-B14F-4D97-AF65-F5344CB8AC3E}">
        <p14:creationId xmlns:p14="http://schemas.microsoft.com/office/powerpoint/2010/main" val="812119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txBox="1">
            <a:spLocks noGrp="1"/>
          </p:cNvSpPr>
          <p:nvPr>
            <p:ph type="title"/>
          </p:nvPr>
        </p:nvSpPr>
        <p:spPr>
          <a:xfrm>
            <a:off x="685800" y="514350"/>
            <a:ext cx="2743200" cy="1162046"/>
          </a:xfrm>
        </p:spPr>
        <p:txBody>
          <a:bodyPr/>
          <a:lstStyle>
            <a:lvl1pPr>
              <a:defRPr sz="2600"/>
            </a:lvl1pPr>
          </a:lstStyle>
          <a:p>
            <a:pPr lvl="0"/>
            <a:r>
              <a:rPr lang="cs-CZ"/>
              <a:t>Klepnutím lze upravit styl předlohy nadpisů.</a:t>
            </a:r>
            <a:endParaRPr lang="en-US"/>
          </a:p>
        </p:txBody>
      </p:sp>
      <p:sp>
        <p:nvSpPr>
          <p:cNvPr id="3" name="Zástupný symbol pro text 2"/>
          <p:cNvSpPr txBox="1">
            <a:spLocks noGrp="1"/>
          </p:cNvSpPr>
          <p:nvPr>
            <p:ph type="body" idx="2"/>
          </p:nvPr>
        </p:nvSpPr>
        <p:spPr>
          <a:xfrm>
            <a:off x="685800" y="1676396"/>
            <a:ext cx="2743200" cy="4572000"/>
          </a:xfrm>
        </p:spPr>
        <p:txBody>
          <a:bodyPr lIns="18288" rIns="18288"/>
          <a:lstStyle>
            <a:lvl1pPr marL="0" indent="0">
              <a:spcBef>
                <a:spcPts val="300"/>
              </a:spcBef>
              <a:buNone/>
              <a:defRPr sz="1400"/>
            </a:lvl1pPr>
          </a:lstStyle>
          <a:p>
            <a:pPr lvl="0"/>
            <a:r>
              <a:rPr lang="cs-CZ"/>
              <a:t>Klepnutím lze upravit styly předlohy textu.</a:t>
            </a:r>
          </a:p>
        </p:txBody>
      </p:sp>
      <p:sp>
        <p:nvSpPr>
          <p:cNvPr id="4" name="Zástupný symbol pro obsah 3"/>
          <p:cNvSpPr txBox="1">
            <a:spLocks noGrp="1"/>
          </p:cNvSpPr>
          <p:nvPr>
            <p:ph idx="1"/>
          </p:nvPr>
        </p:nvSpPr>
        <p:spPr>
          <a:xfrm>
            <a:off x="3575047" y="1676396"/>
            <a:ext cx="5111752" cy="4572000"/>
          </a:xfrm>
        </p:spPr>
        <p:txBody>
          <a:bodyPr tIns="0"/>
          <a:lstStyle>
            <a:lvl1pPr>
              <a:spcBef>
                <a:spcPts val="700"/>
              </a:spcBef>
              <a:defRPr sz="2800"/>
            </a:lvl1pPr>
            <a:lvl2pPr>
              <a:defRPr sz="2600"/>
            </a:lvl2pPr>
            <a:lvl3pPr>
              <a:spcBef>
                <a:spcPts val="600"/>
              </a:spcBef>
              <a:defRPr sz="2400"/>
            </a:lvl3pPr>
            <a:lvl4pPr>
              <a:defRPr/>
            </a:lvl4pPr>
            <a:lvl5pPr>
              <a:spcBef>
                <a:spcPts val="400"/>
              </a:spcBef>
              <a:defRPr sz="1800"/>
            </a:lvl5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9"/>
          <p:cNvSpPr txBox="1">
            <a:spLocks noGrp="1"/>
          </p:cNvSpPr>
          <p:nvPr>
            <p:ph type="dt" sz="half" idx="7"/>
          </p:nvPr>
        </p:nvSpPr>
        <p:spPr/>
        <p:txBody>
          <a:bodyPr/>
          <a:lstStyle>
            <a:lvl1pPr>
              <a:defRPr/>
            </a:lvl1pPr>
          </a:lstStyle>
          <a:p>
            <a:pPr lvl="0"/>
            <a:fld id="{C5136104-DACF-4127-8ECD-6648DE928E21}" type="datetime1">
              <a:rPr lang="cs-CZ"/>
              <a:pPr lvl="0"/>
              <a:t>29.05.2013</a:t>
            </a:fld>
            <a:endParaRPr lang="cs-CZ"/>
          </a:p>
        </p:txBody>
      </p:sp>
      <p:sp>
        <p:nvSpPr>
          <p:cNvPr id="6" name="Zástupný symbol pro zápatí 21"/>
          <p:cNvSpPr txBox="1">
            <a:spLocks noGrp="1"/>
          </p:cNvSpPr>
          <p:nvPr>
            <p:ph type="ftr" sz="quarter" idx="9"/>
          </p:nvPr>
        </p:nvSpPr>
        <p:spPr/>
        <p:txBody>
          <a:bodyPr/>
          <a:lstStyle>
            <a:lvl1pPr>
              <a:defRPr/>
            </a:lvl1pPr>
          </a:lstStyle>
          <a:p>
            <a:pPr lvl="0"/>
            <a:endParaRPr lang="cs-CZ"/>
          </a:p>
        </p:txBody>
      </p:sp>
      <p:sp>
        <p:nvSpPr>
          <p:cNvPr id="7" name="Zástupný symbol pro číslo snímku 17"/>
          <p:cNvSpPr txBox="1">
            <a:spLocks noGrp="1"/>
          </p:cNvSpPr>
          <p:nvPr>
            <p:ph type="sldNum" sz="quarter" idx="8"/>
          </p:nvPr>
        </p:nvSpPr>
        <p:spPr/>
        <p:txBody>
          <a:bodyPr/>
          <a:lstStyle>
            <a:lvl1pPr>
              <a:defRPr/>
            </a:lvl1pPr>
          </a:lstStyle>
          <a:p>
            <a:pPr lvl="0"/>
            <a:fld id="{70999150-0E0A-4E4F-8A83-2BE33CC73075}" type="slidenum">
              <a:t>‹#›</a:t>
            </a:fld>
            <a:endParaRPr lang="cs-CZ"/>
          </a:p>
        </p:txBody>
      </p:sp>
    </p:spTree>
    <p:extLst>
      <p:ext uri="{BB962C8B-B14F-4D97-AF65-F5344CB8AC3E}">
        <p14:creationId xmlns:p14="http://schemas.microsoft.com/office/powerpoint/2010/main" val="30619898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Obdélník s odříznutým a zakulaceným jedním rohem 4"/>
          <p:cNvSpPr/>
          <p:nvPr/>
        </p:nvSpPr>
        <p:spPr>
          <a:xfrm rot="420008" flipV="1">
            <a:off x="3165480" y="1108079"/>
            <a:ext cx="5257800" cy="4114800"/>
          </a:xfrm>
          <a:custGeom>
            <a:avLst>
              <a:gd name="f8" fmla="val 0"/>
              <a:gd name="f9" fmla="val 3646"/>
            </a:avLst>
            <a:gdLst>
              <a:gd name="f2" fmla="val 10800000"/>
              <a:gd name="f3" fmla="val 5400000"/>
              <a:gd name="f4" fmla="val w"/>
              <a:gd name="f5" fmla="val h"/>
              <a:gd name="f6" fmla="val ss"/>
              <a:gd name="f7" fmla="val 0"/>
              <a:gd name="f8" fmla="val 0"/>
              <a:gd name="f9" fmla="val 3646"/>
              <a:gd name="f10" fmla="abs f4"/>
              <a:gd name="f11" fmla="abs f5"/>
              <a:gd name="f12" fmla="abs f6"/>
              <a:gd name="f13" fmla="val f7"/>
              <a:gd name="f14" fmla="val f8"/>
              <a:gd name="f15" fmla="val f9"/>
              <a:gd name="f16" fmla="?: f10 f4 1"/>
              <a:gd name="f17" fmla="?: f11 f5 1"/>
              <a:gd name="f18" fmla="?: f12 f6 1"/>
              <a:gd name="f19" fmla="*/ f16 1 21600"/>
              <a:gd name="f20" fmla="*/ f17 1 21600"/>
              <a:gd name="f21" fmla="*/ 21600 f16 1"/>
              <a:gd name="f22" fmla="*/ 21600 f17 1"/>
              <a:gd name="f23" fmla="min f20 f19"/>
              <a:gd name="f24" fmla="*/ f21 1 f18"/>
              <a:gd name="f25" fmla="*/ f22 1 f18"/>
              <a:gd name="f26" fmla="val f24"/>
              <a:gd name="f27" fmla="val f25"/>
              <a:gd name="f28" fmla="*/ f13 f23 1"/>
              <a:gd name="f29" fmla="+- f27 0 f13"/>
              <a:gd name="f30" fmla="+- f26 0 f13"/>
              <a:gd name="f31" fmla="*/ f27 f23 1"/>
              <a:gd name="f32" fmla="*/ f26 f23 1"/>
              <a:gd name="f33" fmla="min f30 f29"/>
              <a:gd name="f34" fmla="*/ f33 f14 1"/>
              <a:gd name="f35" fmla="*/ f33 f15 1"/>
              <a:gd name="f36" fmla="*/ f34 1 100000"/>
              <a:gd name="f37" fmla="*/ f35 1 100000"/>
              <a:gd name="f38" fmla="+- f26 0 f37"/>
              <a:gd name="f39" fmla="*/ f36 29289 1"/>
              <a:gd name="f40" fmla="*/ f36 f23 1"/>
              <a:gd name="f41" fmla="*/ f37 f23 1"/>
              <a:gd name="f42" fmla="*/ f39 1 100000"/>
              <a:gd name="f43" fmla="+- f38 f26 0"/>
              <a:gd name="f44" fmla="*/ f38 f23 1"/>
              <a:gd name="f45" fmla="*/ f43 1 2"/>
              <a:gd name="f46" fmla="*/ f42 f23 1"/>
              <a:gd name="f47" fmla="*/ f45 f23 1"/>
            </a:gdLst>
            <a:ahLst/>
            <a:cxnLst>
              <a:cxn ang="3cd4">
                <a:pos x="hc" y="t"/>
              </a:cxn>
              <a:cxn ang="0">
                <a:pos x="r" y="vc"/>
              </a:cxn>
              <a:cxn ang="cd4">
                <a:pos x="hc" y="b"/>
              </a:cxn>
              <a:cxn ang="cd2">
                <a:pos x="l" y="vc"/>
              </a:cxn>
            </a:cxnLst>
            <a:rect l="f46" t="f46" r="f47" b="f31"/>
            <a:pathLst>
              <a:path>
                <a:moveTo>
                  <a:pt x="f40" y="f28"/>
                </a:moveTo>
                <a:lnTo>
                  <a:pt x="f44" y="f28"/>
                </a:lnTo>
                <a:lnTo>
                  <a:pt x="f32" y="f41"/>
                </a:lnTo>
                <a:lnTo>
                  <a:pt x="f32" y="f31"/>
                </a:lnTo>
                <a:lnTo>
                  <a:pt x="f28" y="f31"/>
                </a:lnTo>
                <a:lnTo>
                  <a:pt x="f28" y="f40"/>
                </a:lnTo>
                <a:arcTo wR="f40" hR="f40" stAng="f2" swAng="f3"/>
                <a:close/>
              </a:path>
            </a:pathLst>
          </a:custGeom>
          <a:solidFill>
            <a:srgbClr val="FFFFFF"/>
          </a:solidFill>
          <a:ln w="3172">
            <a:solidFill>
              <a:srgbClr val="C0C0C0"/>
            </a:solidFill>
            <a:prstDash val="solid"/>
          </a:ln>
          <a:effectLst>
            <a:outerShdw dist="38499" dir="7499967" algn="tl">
              <a:srgbClr val="000000">
                <a:alpha val="2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nstantia"/>
            </a:endParaRPr>
          </a:p>
        </p:txBody>
      </p:sp>
      <p:sp>
        <p:nvSpPr>
          <p:cNvPr id="3" name="Pravoúhlý trojúhelník 5"/>
          <p:cNvSpPr/>
          <p:nvPr/>
        </p:nvSpPr>
        <p:spPr>
          <a:xfrm rot="420008" flipV="1">
            <a:off x="8004172" y="5359398"/>
            <a:ext cx="155576" cy="15557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FFFF"/>
          </a:solidFill>
          <a:ln w="12701">
            <a:solidFill>
              <a:srgbClr val="FFFFFF"/>
            </a:solidFill>
            <a:prstDash val="solid"/>
            <a:bevel/>
          </a:ln>
          <a:effectLst>
            <a:outerShdw dist="6348" dir="12898457" algn="tl">
              <a:srgbClr val="000000">
                <a:alpha val="47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onstantia"/>
            </a:endParaRPr>
          </a:p>
        </p:txBody>
      </p:sp>
      <p:sp>
        <p:nvSpPr>
          <p:cNvPr id="4" name="Volný tvar 6"/>
          <p:cNvSpPr/>
          <p:nvPr/>
        </p:nvSpPr>
        <p:spPr>
          <a:xfrm flipV="1">
            <a:off x="-9528" y="5816598"/>
            <a:ext cx="9163046" cy="1041401"/>
          </a:xfrm>
          <a:custGeom>
            <a:avLst/>
            <a:gdLst>
              <a:gd name="f0" fmla="val 10800000"/>
              <a:gd name="f1" fmla="val 5400000"/>
              <a:gd name="f2" fmla="val 180"/>
              <a:gd name="f3" fmla="val w"/>
              <a:gd name="f4" fmla="val h"/>
              <a:gd name="f5" fmla="val 0"/>
              <a:gd name="f6" fmla="val 5772"/>
              <a:gd name="f7" fmla="val 656"/>
              <a:gd name="f8" fmla="val 6"/>
              <a:gd name="f9" fmla="val 2"/>
              <a:gd name="f10" fmla="val 2542"/>
              <a:gd name="f11" fmla="val 2746"/>
              <a:gd name="f12" fmla="val 101"/>
              <a:gd name="f13" fmla="val 3828"/>
              <a:gd name="f14" fmla="val 367"/>
              <a:gd name="f15" fmla="val 4374"/>
              <a:gd name="f16" fmla="val 4920"/>
              <a:gd name="f17" fmla="val 5526"/>
              <a:gd name="f18" fmla="val 152"/>
              <a:gd name="f19" fmla="val 5766"/>
              <a:gd name="f20" fmla="val 55"/>
              <a:gd name="f21" fmla="val 213"/>
              <a:gd name="f22" fmla="val 5670"/>
              <a:gd name="f23" fmla="val 257"/>
              <a:gd name="f24" fmla="val 5016"/>
              <a:gd name="f25" fmla="val 441"/>
              <a:gd name="f26" fmla="val 4302"/>
              <a:gd name="f27" fmla="val 439"/>
              <a:gd name="f28" fmla="val 3588"/>
              <a:gd name="f29" fmla="val 437"/>
              <a:gd name="f30" fmla="val 2205"/>
              <a:gd name="f31" fmla="val 165"/>
              <a:gd name="f32" fmla="val 1488"/>
              <a:gd name="f33" fmla="val 201"/>
              <a:gd name="f34" fmla="val 750"/>
              <a:gd name="f35" fmla="val 209"/>
              <a:gd name="f36" fmla="val 270"/>
              <a:gd name="f37" fmla="val 482"/>
              <a:gd name="f38" fmla="+- 0 0 -90"/>
              <a:gd name="f39" fmla="*/ f3 1 5772"/>
              <a:gd name="f40" fmla="*/ f4 1 656"/>
              <a:gd name="f41" fmla="val f5"/>
              <a:gd name="f42" fmla="val f6"/>
              <a:gd name="f43" fmla="val f7"/>
              <a:gd name="f44" fmla="*/ f38 f0 1"/>
              <a:gd name="f45" fmla="+- f43 0 f41"/>
              <a:gd name="f46" fmla="+- f42 0 f41"/>
              <a:gd name="f47" fmla="*/ f44 1 f2"/>
              <a:gd name="f48" fmla="*/ f46 1 5772"/>
              <a:gd name="f49" fmla="*/ f45 1 656"/>
              <a:gd name="f50" fmla="+- f47 0 f1"/>
              <a:gd name="f51" fmla="*/ 6 1 f48"/>
              <a:gd name="f52" fmla="*/ 2 1 f49"/>
              <a:gd name="f53" fmla="*/ 2542 1 f48"/>
              <a:gd name="f54" fmla="*/ 0 1 f49"/>
              <a:gd name="f55" fmla="*/ 4374 1 f48"/>
              <a:gd name="f56" fmla="*/ 367 1 f49"/>
              <a:gd name="f57" fmla="*/ 5766 1 f48"/>
              <a:gd name="f58" fmla="*/ 55 1 f49"/>
              <a:gd name="f59" fmla="*/ 5772 1 f48"/>
              <a:gd name="f60" fmla="*/ 213 1 f49"/>
              <a:gd name="f61" fmla="*/ 4302 1 f48"/>
              <a:gd name="f62" fmla="*/ 439 1 f49"/>
              <a:gd name="f63" fmla="*/ 1488 1 f48"/>
              <a:gd name="f64" fmla="*/ 201 1 f49"/>
              <a:gd name="f65" fmla="*/ 0 1 f48"/>
              <a:gd name="f66" fmla="*/ 656 1 f49"/>
              <a:gd name="f67" fmla="*/ f65 f39 1"/>
              <a:gd name="f68" fmla="*/ f59 f39 1"/>
              <a:gd name="f69" fmla="*/ f66 f40 1"/>
              <a:gd name="f70" fmla="*/ f54 f40 1"/>
              <a:gd name="f71" fmla="*/ f51 f39 1"/>
              <a:gd name="f72" fmla="*/ f52 f40 1"/>
              <a:gd name="f73" fmla="*/ f53 f39 1"/>
              <a:gd name="f74" fmla="*/ f55 f39 1"/>
              <a:gd name="f75" fmla="*/ f56 f40 1"/>
              <a:gd name="f76" fmla="*/ f57 f39 1"/>
              <a:gd name="f77" fmla="*/ f58 f40 1"/>
              <a:gd name="f78" fmla="*/ f60 f40 1"/>
              <a:gd name="f79" fmla="*/ f61 f39 1"/>
              <a:gd name="f80" fmla="*/ f62 f40 1"/>
              <a:gd name="f81" fmla="*/ f63 f39 1"/>
              <a:gd name="f82" fmla="*/ f64 f40 1"/>
            </a:gdLst>
            <a:ahLst/>
            <a:cxnLst>
              <a:cxn ang="3cd4">
                <a:pos x="hc" y="t"/>
              </a:cxn>
              <a:cxn ang="0">
                <a:pos x="r" y="vc"/>
              </a:cxn>
              <a:cxn ang="cd4">
                <a:pos x="hc" y="b"/>
              </a:cxn>
              <a:cxn ang="cd2">
                <a:pos x="l" y="vc"/>
              </a:cxn>
              <a:cxn ang="f50">
                <a:pos x="f71" y="f72"/>
              </a:cxn>
              <a:cxn ang="f50">
                <a:pos x="f73" y="f70"/>
              </a:cxn>
              <a:cxn ang="f50">
                <a:pos x="f74" y="f75"/>
              </a:cxn>
              <a:cxn ang="f50">
                <a:pos x="f76" y="f77"/>
              </a:cxn>
              <a:cxn ang="f50">
                <a:pos x="f68" y="f78"/>
              </a:cxn>
              <a:cxn ang="f50">
                <a:pos x="f79" y="f80"/>
              </a:cxn>
              <a:cxn ang="f50">
                <a:pos x="f81" y="f82"/>
              </a:cxn>
              <a:cxn ang="f50">
                <a:pos x="f67" y="f69"/>
              </a:cxn>
              <a:cxn ang="f50">
                <a:pos x="f71" y="f72"/>
              </a:cxn>
            </a:cxnLst>
            <a:rect l="f67" t="f70" r="f68" b="f69"/>
            <a:pathLst>
              <a:path w="5772" h="656">
                <a:moveTo>
                  <a:pt x="f8" y="f9"/>
                </a:moveTo>
                <a:lnTo>
                  <a:pt x="f10" y="f5"/>
                </a:lnTo>
                <a:cubicBezTo>
                  <a:pt x="f11" y="f12"/>
                  <a:pt x="f13" y="f14"/>
                  <a:pt x="f15" y="f14"/>
                </a:cubicBezTo>
                <a:cubicBezTo>
                  <a:pt x="f16" y="f14"/>
                  <a:pt x="f17" y="f18"/>
                  <a:pt x="f19" y="f20"/>
                </a:cubicBezTo>
                <a:lnTo>
                  <a:pt x="f6" y="f21"/>
                </a:lnTo>
                <a:cubicBezTo>
                  <a:pt x="f22" y="f23"/>
                  <a:pt x="f24" y="f25"/>
                  <a:pt x="f26" y="f27"/>
                </a:cubicBezTo>
                <a:cubicBezTo>
                  <a:pt x="f28" y="f29"/>
                  <a:pt x="f30" y="f31"/>
                  <a:pt x="f32" y="f33"/>
                </a:cubicBezTo>
                <a:cubicBezTo>
                  <a:pt x="f34" y="f35"/>
                  <a:pt x="f36" y="f37"/>
                  <a:pt x="f5" y="f7"/>
                </a:cubicBezTo>
                <a:lnTo>
                  <a:pt x="f8" y="f9"/>
                </a:lnTo>
                <a:close/>
              </a:path>
            </a:pathLst>
          </a:custGeom>
          <a:gradFill>
            <a:gsLst>
              <a:gs pos="0">
                <a:srgbClr val="0079AF">
                  <a:alpha val="45000"/>
                </a:srgbClr>
              </a:gs>
              <a:gs pos="100000">
                <a:srgbClr val="00EBF8">
                  <a:alpha val="55000"/>
                </a:srgbClr>
              </a:gs>
            </a:gsLst>
            <a:lin ang="5400000"/>
          </a:gra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ndParaRPr>
          </a:p>
        </p:txBody>
      </p:sp>
      <p:sp>
        <p:nvSpPr>
          <p:cNvPr id="5" name="Volný tvar 7"/>
          <p:cNvSpPr/>
          <p:nvPr/>
        </p:nvSpPr>
        <p:spPr>
          <a:xfrm flipV="1">
            <a:off x="4381503" y="6219821"/>
            <a:ext cx="4762496" cy="638178"/>
          </a:xfrm>
          <a:custGeom>
            <a:avLst/>
            <a:gdLst>
              <a:gd name="f0" fmla="val 10800000"/>
              <a:gd name="f1" fmla="val 5400000"/>
              <a:gd name="f2" fmla="val 180"/>
              <a:gd name="f3" fmla="val w"/>
              <a:gd name="f4" fmla="val h"/>
              <a:gd name="f5" fmla="val 0"/>
              <a:gd name="f6" fmla="val 3000"/>
              <a:gd name="f7" fmla="val 595"/>
              <a:gd name="f8" fmla="val 174"/>
              <a:gd name="f9" fmla="val 102"/>
              <a:gd name="f10" fmla="val 1168"/>
              <a:gd name="f11" fmla="val 533"/>
              <a:gd name="f12" fmla="val 1668"/>
              <a:gd name="f13" fmla="val 564"/>
              <a:gd name="f14" fmla="val 2168"/>
              <a:gd name="f15" fmla="val 2778"/>
              <a:gd name="f16" fmla="val 279"/>
              <a:gd name="f17" fmla="val 186"/>
              <a:gd name="f18" fmla="val 6"/>
              <a:gd name="f19" fmla="+- 0 0 -90"/>
              <a:gd name="f20" fmla="*/ f3 1 3000"/>
              <a:gd name="f21" fmla="*/ f4 1 595"/>
              <a:gd name="f22" fmla="val f5"/>
              <a:gd name="f23" fmla="val f6"/>
              <a:gd name="f24" fmla="val f7"/>
              <a:gd name="f25" fmla="*/ f19 f0 1"/>
              <a:gd name="f26" fmla="+- f24 0 f22"/>
              <a:gd name="f27" fmla="+- f23 0 f22"/>
              <a:gd name="f28" fmla="*/ f25 1 f2"/>
              <a:gd name="f29" fmla="*/ f27 1 3000"/>
              <a:gd name="f30" fmla="*/ f26 1 595"/>
              <a:gd name="f31" fmla="+- f28 0 f1"/>
              <a:gd name="f32" fmla="*/ 0 1 f29"/>
              <a:gd name="f33" fmla="*/ 0 1 f30"/>
              <a:gd name="f34" fmla="*/ 1668 1 f29"/>
              <a:gd name="f35" fmla="*/ 564 1 f30"/>
              <a:gd name="f36" fmla="*/ 3000 1 f29"/>
              <a:gd name="f37" fmla="*/ 186 1 f30"/>
              <a:gd name="f38" fmla="*/ 6 1 f30"/>
              <a:gd name="f39" fmla="*/ 595 1 f30"/>
              <a:gd name="f40" fmla="*/ f32 f20 1"/>
              <a:gd name="f41" fmla="*/ f36 f20 1"/>
              <a:gd name="f42" fmla="*/ f39 f21 1"/>
              <a:gd name="f43" fmla="*/ f33 f21 1"/>
              <a:gd name="f44" fmla="*/ f34 f20 1"/>
              <a:gd name="f45" fmla="*/ f35 f21 1"/>
              <a:gd name="f46" fmla="*/ f37 f21 1"/>
              <a:gd name="f47" fmla="*/ f38 f21 1"/>
            </a:gdLst>
            <a:ahLst/>
            <a:cxnLst>
              <a:cxn ang="3cd4">
                <a:pos x="hc" y="t"/>
              </a:cxn>
              <a:cxn ang="0">
                <a:pos x="r" y="vc"/>
              </a:cxn>
              <a:cxn ang="cd4">
                <a:pos x="hc" y="b"/>
              </a:cxn>
              <a:cxn ang="cd2">
                <a:pos x="l" y="vc"/>
              </a:cxn>
              <a:cxn ang="f31">
                <a:pos x="f40" y="f43"/>
              </a:cxn>
              <a:cxn ang="f31">
                <a:pos x="f44" y="f45"/>
              </a:cxn>
              <a:cxn ang="f31">
                <a:pos x="f41" y="f46"/>
              </a:cxn>
              <a:cxn ang="f31">
                <a:pos x="f41" y="f47"/>
              </a:cxn>
              <a:cxn ang="f31">
                <a:pos x="f40" y="f43"/>
              </a:cxn>
            </a:cxnLst>
            <a:rect l="f40" t="f43" r="f41" b="f42"/>
            <a:pathLst>
              <a:path w="3000" h="595">
                <a:moveTo>
                  <a:pt x="f5" y="f5"/>
                </a:moveTo>
                <a:cubicBezTo>
                  <a:pt x="f8" y="f9"/>
                  <a:pt x="f10" y="f11"/>
                  <a:pt x="f12" y="f13"/>
                </a:cubicBezTo>
                <a:cubicBezTo>
                  <a:pt x="f14" y="f7"/>
                  <a:pt x="f15" y="f16"/>
                  <a:pt x="f6" y="f17"/>
                </a:cubicBezTo>
                <a:lnTo>
                  <a:pt x="f6" y="f18"/>
                </a:lnTo>
                <a:lnTo>
                  <a:pt x="f5" y="f5"/>
                </a:lnTo>
                <a:close/>
              </a:path>
            </a:pathLst>
          </a:custGeom>
          <a:gradFill>
            <a:gsLst>
              <a:gs pos="0">
                <a:srgbClr val="00ADB6">
                  <a:alpha val="30000"/>
                </a:srgbClr>
              </a:gs>
              <a:gs pos="100000">
                <a:srgbClr val="009BE5">
                  <a:alpha val="45000"/>
                </a:srgbClr>
              </a:gs>
            </a:gsLst>
            <a:lin ang="5400000"/>
          </a:gra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ndParaRPr>
          </a:p>
        </p:txBody>
      </p:sp>
      <p:sp>
        <p:nvSpPr>
          <p:cNvPr id="6" name="Nadpis 1"/>
          <p:cNvSpPr txBox="1">
            <a:spLocks noGrp="1"/>
          </p:cNvSpPr>
          <p:nvPr>
            <p:ph type="title"/>
          </p:nvPr>
        </p:nvSpPr>
        <p:spPr>
          <a:xfrm>
            <a:off x="609603" y="1176997"/>
            <a:ext cx="2212848" cy="1582625"/>
          </a:xfrm>
        </p:spPr>
        <p:txBody>
          <a:bodyPr lIns="45720" rIns="45720" bIns="45720"/>
          <a:lstStyle>
            <a:lvl1pPr>
              <a:defRPr sz="2000" b="1"/>
            </a:lvl1pPr>
          </a:lstStyle>
          <a:p>
            <a:pPr lvl="0"/>
            <a:r>
              <a:rPr lang="cs-CZ"/>
              <a:t>Klepnutím lze upravit styl předlohy nadpisů.</a:t>
            </a:r>
            <a:endParaRPr lang="en-US"/>
          </a:p>
        </p:txBody>
      </p:sp>
      <p:sp>
        <p:nvSpPr>
          <p:cNvPr id="7" name="Zástupný symbol pro text 3"/>
          <p:cNvSpPr txBox="1">
            <a:spLocks noGrp="1"/>
          </p:cNvSpPr>
          <p:nvPr>
            <p:ph type="body" idx="2"/>
          </p:nvPr>
        </p:nvSpPr>
        <p:spPr>
          <a:xfrm>
            <a:off x="609603" y="2828787"/>
            <a:ext cx="2209803" cy="2179316"/>
          </a:xfrm>
        </p:spPr>
        <p:txBody>
          <a:bodyPr lIns="64008" rIns="45720"/>
          <a:lstStyle>
            <a:lvl1pPr marL="0" indent="0">
              <a:spcBef>
                <a:spcPts val="250"/>
              </a:spcBef>
              <a:buNone/>
              <a:defRPr sz="1300"/>
            </a:lvl1pPr>
          </a:lstStyle>
          <a:p>
            <a:pPr lvl="0"/>
            <a:r>
              <a:rPr lang="cs-CZ"/>
              <a:t>Klepnutím lze upravit styly předlohy textu.</a:t>
            </a:r>
          </a:p>
        </p:txBody>
      </p:sp>
      <p:sp>
        <p:nvSpPr>
          <p:cNvPr id="8" name="Zástupný symbol pro obrázek 2"/>
          <p:cNvSpPr txBox="1">
            <a:spLocks noGrp="1"/>
          </p:cNvSpPr>
          <p:nvPr>
            <p:ph type="pic" idx="1"/>
          </p:nvPr>
        </p:nvSpPr>
        <p:spPr>
          <a:xfrm rot="419990">
            <a:off x="3485793" y="1199519"/>
            <a:ext cx="4617720" cy="3931920"/>
          </a:xfrm>
          <a:solidFill>
            <a:srgbClr val="DBF5F9"/>
          </a:solidFill>
          <a:ln w="2999">
            <a:solidFill>
              <a:srgbClr val="C0C0C0"/>
            </a:solidFill>
            <a:prstDash val="solid"/>
            <a:round/>
          </a:ln>
        </p:spPr>
        <p:txBody>
          <a:bodyPr/>
          <a:lstStyle>
            <a:lvl1pPr marL="0" indent="0">
              <a:spcBef>
                <a:spcPts val="800"/>
              </a:spcBef>
              <a:buNone/>
              <a:defRPr sz="3200"/>
            </a:lvl1pPr>
          </a:lstStyle>
          <a:p>
            <a:pPr lvl="0"/>
            <a:r>
              <a:rPr lang="cs-CZ"/>
              <a:t>Klepnutím na ikonu přidáte obrázek.</a:t>
            </a:r>
            <a:endParaRPr lang="en-US"/>
          </a:p>
        </p:txBody>
      </p:sp>
      <p:sp>
        <p:nvSpPr>
          <p:cNvPr id="9" name="Zástupný symbol pro datum 4"/>
          <p:cNvSpPr txBox="1">
            <a:spLocks noGrp="1"/>
          </p:cNvSpPr>
          <p:nvPr>
            <p:ph type="dt" sz="half" idx="7"/>
          </p:nvPr>
        </p:nvSpPr>
        <p:spPr/>
        <p:txBody>
          <a:bodyPr/>
          <a:lstStyle>
            <a:lvl1pPr>
              <a:defRPr/>
            </a:lvl1pPr>
          </a:lstStyle>
          <a:p>
            <a:pPr lvl="0"/>
            <a:fld id="{15CDBE40-AAF7-41C4-BCD2-B1253251FD7D}" type="datetime1">
              <a:rPr lang="cs-CZ"/>
              <a:pPr lvl="0"/>
              <a:t>29.05.2013</a:t>
            </a:fld>
            <a:endParaRPr lang="cs-CZ"/>
          </a:p>
        </p:txBody>
      </p:sp>
      <p:sp>
        <p:nvSpPr>
          <p:cNvPr id="10" name="Zástupný symbol pro zápatí 5"/>
          <p:cNvSpPr txBox="1">
            <a:spLocks noGrp="1"/>
          </p:cNvSpPr>
          <p:nvPr>
            <p:ph type="ftr" sz="quarter" idx="9"/>
          </p:nvPr>
        </p:nvSpPr>
        <p:spPr/>
        <p:txBody>
          <a:bodyPr/>
          <a:lstStyle>
            <a:lvl1pPr>
              <a:defRPr/>
            </a:lvl1pPr>
          </a:lstStyle>
          <a:p>
            <a:pPr lvl="0"/>
            <a:endParaRPr lang="cs-CZ"/>
          </a:p>
        </p:txBody>
      </p:sp>
      <p:sp>
        <p:nvSpPr>
          <p:cNvPr id="11" name="Zástupný symbol pro číslo snímku 6"/>
          <p:cNvSpPr txBox="1">
            <a:spLocks noGrp="1"/>
          </p:cNvSpPr>
          <p:nvPr>
            <p:ph type="sldNum" sz="quarter" idx="8"/>
          </p:nvPr>
        </p:nvSpPr>
        <p:spPr>
          <a:xfrm>
            <a:off x="8077196" y="6356351"/>
            <a:ext cx="609603" cy="365129"/>
          </a:xfrm>
        </p:spPr>
        <p:txBody>
          <a:bodyPr/>
          <a:lstStyle>
            <a:lvl1pPr>
              <a:defRPr/>
            </a:lvl1pPr>
          </a:lstStyle>
          <a:p>
            <a:pPr lvl="0"/>
            <a:fld id="{A3406DA4-A0AD-4DAD-9E9A-A74E707350A0}" type="slidenum">
              <a:t>‹#›</a:t>
            </a:fld>
            <a:endParaRPr lang="cs-CZ"/>
          </a:p>
        </p:txBody>
      </p:sp>
    </p:spTree>
    <p:extLst>
      <p:ext uri="{BB962C8B-B14F-4D97-AF65-F5344CB8AC3E}">
        <p14:creationId xmlns:p14="http://schemas.microsoft.com/office/powerpoint/2010/main" val="26407735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F6FC6"/>
        </a:solidFill>
        <a:effectLst/>
      </p:bgPr>
    </p:bg>
    <p:spTree>
      <p:nvGrpSpPr>
        <p:cNvPr id="1" name=""/>
        <p:cNvGrpSpPr/>
        <p:nvPr/>
      </p:nvGrpSpPr>
      <p:grpSpPr>
        <a:xfrm>
          <a:off x="0" y="0"/>
          <a:ext cx="0" cy="0"/>
          <a:chOff x="0" y="0"/>
          <a:chExt cx="0" cy="0"/>
        </a:xfrm>
      </p:grpSpPr>
      <p:sp>
        <p:nvSpPr>
          <p:cNvPr id="2" name="Volný tvar 6"/>
          <p:cNvSpPr/>
          <p:nvPr/>
        </p:nvSpPr>
        <p:spPr>
          <a:xfrm>
            <a:off x="-9528" y="-7936"/>
            <a:ext cx="9163046" cy="1041401"/>
          </a:xfrm>
          <a:custGeom>
            <a:avLst/>
            <a:gdLst>
              <a:gd name="f0" fmla="val 10800000"/>
              <a:gd name="f1" fmla="val 5400000"/>
              <a:gd name="f2" fmla="val 180"/>
              <a:gd name="f3" fmla="val w"/>
              <a:gd name="f4" fmla="val h"/>
              <a:gd name="f5" fmla="val 0"/>
              <a:gd name="f6" fmla="val 5772"/>
              <a:gd name="f7" fmla="val 656"/>
              <a:gd name="f8" fmla="val 6"/>
              <a:gd name="f9" fmla="val 2"/>
              <a:gd name="f10" fmla="val 2542"/>
              <a:gd name="f11" fmla="val 2746"/>
              <a:gd name="f12" fmla="val 101"/>
              <a:gd name="f13" fmla="val 3828"/>
              <a:gd name="f14" fmla="val 367"/>
              <a:gd name="f15" fmla="val 4374"/>
              <a:gd name="f16" fmla="val 4920"/>
              <a:gd name="f17" fmla="val 5526"/>
              <a:gd name="f18" fmla="val 152"/>
              <a:gd name="f19" fmla="val 5766"/>
              <a:gd name="f20" fmla="val 55"/>
              <a:gd name="f21" fmla="val 213"/>
              <a:gd name="f22" fmla="val 5670"/>
              <a:gd name="f23" fmla="val 257"/>
              <a:gd name="f24" fmla="val 5016"/>
              <a:gd name="f25" fmla="val 441"/>
              <a:gd name="f26" fmla="val 4302"/>
              <a:gd name="f27" fmla="val 439"/>
              <a:gd name="f28" fmla="val 3588"/>
              <a:gd name="f29" fmla="val 437"/>
              <a:gd name="f30" fmla="val 2205"/>
              <a:gd name="f31" fmla="val 165"/>
              <a:gd name="f32" fmla="val 1488"/>
              <a:gd name="f33" fmla="val 201"/>
              <a:gd name="f34" fmla="val 750"/>
              <a:gd name="f35" fmla="val 209"/>
              <a:gd name="f36" fmla="val 270"/>
              <a:gd name="f37" fmla="val 482"/>
              <a:gd name="f38" fmla="+- 0 0 -90"/>
              <a:gd name="f39" fmla="*/ f3 1 5772"/>
              <a:gd name="f40" fmla="*/ f4 1 656"/>
              <a:gd name="f41" fmla="val f5"/>
              <a:gd name="f42" fmla="val f6"/>
              <a:gd name="f43" fmla="val f7"/>
              <a:gd name="f44" fmla="*/ f38 f0 1"/>
              <a:gd name="f45" fmla="+- f43 0 f41"/>
              <a:gd name="f46" fmla="+- f42 0 f41"/>
              <a:gd name="f47" fmla="*/ f44 1 f2"/>
              <a:gd name="f48" fmla="*/ f46 1 5772"/>
              <a:gd name="f49" fmla="*/ f45 1 656"/>
              <a:gd name="f50" fmla="+- f47 0 f1"/>
              <a:gd name="f51" fmla="*/ 6 1 f48"/>
              <a:gd name="f52" fmla="*/ 2 1 f49"/>
              <a:gd name="f53" fmla="*/ 2542 1 f48"/>
              <a:gd name="f54" fmla="*/ 0 1 f49"/>
              <a:gd name="f55" fmla="*/ 4374 1 f48"/>
              <a:gd name="f56" fmla="*/ 367 1 f49"/>
              <a:gd name="f57" fmla="*/ 5766 1 f48"/>
              <a:gd name="f58" fmla="*/ 55 1 f49"/>
              <a:gd name="f59" fmla="*/ 5772 1 f48"/>
              <a:gd name="f60" fmla="*/ 213 1 f49"/>
              <a:gd name="f61" fmla="*/ 4302 1 f48"/>
              <a:gd name="f62" fmla="*/ 439 1 f49"/>
              <a:gd name="f63" fmla="*/ 1488 1 f48"/>
              <a:gd name="f64" fmla="*/ 201 1 f49"/>
              <a:gd name="f65" fmla="*/ 0 1 f48"/>
              <a:gd name="f66" fmla="*/ 656 1 f49"/>
              <a:gd name="f67" fmla="*/ f65 f39 1"/>
              <a:gd name="f68" fmla="*/ f59 f39 1"/>
              <a:gd name="f69" fmla="*/ f66 f40 1"/>
              <a:gd name="f70" fmla="*/ f54 f40 1"/>
              <a:gd name="f71" fmla="*/ f51 f39 1"/>
              <a:gd name="f72" fmla="*/ f52 f40 1"/>
              <a:gd name="f73" fmla="*/ f53 f39 1"/>
              <a:gd name="f74" fmla="*/ f55 f39 1"/>
              <a:gd name="f75" fmla="*/ f56 f40 1"/>
              <a:gd name="f76" fmla="*/ f57 f39 1"/>
              <a:gd name="f77" fmla="*/ f58 f40 1"/>
              <a:gd name="f78" fmla="*/ f60 f40 1"/>
              <a:gd name="f79" fmla="*/ f61 f39 1"/>
              <a:gd name="f80" fmla="*/ f62 f40 1"/>
              <a:gd name="f81" fmla="*/ f63 f39 1"/>
              <a:gd name="f82" fmla="*/ f64 f40 1"/>
            </a:gdLst>
            <a:ahLst/>
            <a:cxnLst>
              <a:cxn ang="3cd4">
                <a:pos x="hc" y="t"/>
              </a:cxn>
              <a:cxn ang="0">
                <a:pos x="r" y="vc"/>
              </a:cxn>
              <a:cxn ang="cd4">
                <a:pos x="hc" y="b"/>
              </a:cxn>
              <a:cxn ang="cd2">
                <a:pos x="l" y="vc"/>
              </a:cxn>
              <a:cxn ang="f50">
                <a:pos x="f71" y="f72"/>
              </a:cxn>
              <a:cxn ang="f50">
                <a:pos x="f73" y="f70"/>
              </a:cxn>
              <a:cxn ang="f50">
                <a:pos x="f74" y="f75"/>
              </a:cxn>
              <a:cxn ang="f50">
                <a:pos x="f76" y="f77"/>
              </a:cxn>
              <a:cxn ang="f50">
                <a:pos x="f68" y="f78"/>
              </a:cxn>
              <a:cxn ang="f50">
                <a:pos x="f79" y="f80"/>
              </a:cxn>
              <a:cxn ang="f50">
                <a:pos x="f81" y="f82"/>
              </a:cxn>
              <a:cxn ang="f50">
                <a:pos x="f67" y="f69"/>
              </a:cxn>
              <a:cxn ang="f50">
                <a:pos x="f71" y="f72"/>
              </a:cxn>
            </a:cxnLst>
            <a:rect l="f67" t="f70" r="f68" b="f69"/>
            <a:pathLst>
              <a:path w="5772" h="656">
                <a:moveTo>
                  <a:pt x="f8" y="f9"/>
                </a:moveTo>
                <a:lnTo>
                  <a:pt x="f10" y="f5"/>
                </a:lnTo>
                <a:cubicBezTo>
                  <a:pt x="f11" y="f12"/>
                  <a:pt x="f13" y="f14"/>
                  <a:pt x="f15" y="f14"/>
                </a:cubicBezTo>
                <a:cubicBezTo>
                  <a:pt x="f16" y="f14"/>
                  <a:pt x="f17" y="f18"/>
                  <a:pt x="f19" y="f20"/>
                </a:cubicBezTo>
                <a:lnTo>
                  <a:pt x="f6" y="f21"/>
                </a:lnTo>
                <a:cubicBezTo>
                  <a:pt x="f22" y="f23"/>
                  <a:pt x="f24" y="f25"/>
                  <a:pt x="f26" y="f27"/>
                </a:cubicBezTo>
                <a:cubicBezTo>
                  <a:pt x="f28" y="f29"/>
                  <a:pt x="f30" y="f31"/>
                  <a:pt x="f32" y="f33"/>
                </a:cubicBezTo>
                <a:cubicBezTo>
                  <a:pt x="f34" y="f35"/>
                  <a:pt x="f36" y="f37"/>
                  <a:pt x="f5" y="f7"/>
                </a:cubicBezTo>
                <a:lnTo>
                  <a:pt x="f8" y="f9"/>
                </a:lnTo>
                <a:close/>
              </a:path>
            </a:pathLst>
          </a:custGeom>
          <a:gradFill>
            <a:gsLst>
              <a:gs pos="0">
                <a:srgbClr val="0079AF">
                  <a:alpha val="45000"/>
                </a:srgbClr>
              </a:gs>
              <a:gs pos="100000">
                <a:srgbClr val="00EBF8">
                  <a:alpha val="55000"/>
                </a:srgbClr>
              </a:gs>
            </a:gsLst>
            <a:lin ang="5400000"/>
          </a:gra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ndParaRPr>
          </a:p>
        </p:txBody>
      </p:sp>
      <p:sp>
        <p:nvSpPr>
          <p:cNvPr id="3" name="Volný tvar 7"/>
          <p:cNvSpPr/>
          <p:nvPr/>
        </p:nvSpPr>
        <p:spPr>
          <a:xfrm>
            <a:off x="4381503" y="-7936"/>
            <a:ext cx="4762496" cy="638178"/>
          </a:xfrm>
          <a:custGeom>
            <a:avLst/>
            <a:gdLst>
              <a:gd name="f0" fmla="val 10800000"/>
              <a:gd name="f1" fmla="val 5400000"/>
              <a:gd name="f2" fmla="val 180"/>
              <a:gd name="f3" fmla="val w"/>
              <a:gd name="f4" fmla="val h"/>
              <a:gd name="f5" fmla="val 0"/>
              <a:gd name="f6" fmla="val 3000"/>
              <a:gd name="f7" fmla="val 595"/>
              <a:gd name="f8" fmla="val 174"/>
              <a:gd name="f9" fmla="val 102"/>
              <a:gd name="f10" fmla="val 1168"/>
              <a:gd name="f11" fmla="val 533"/>
              <a:gd name="f12" fmla="val 1668"/>
              <a:gd name="f13" fmla="val 564"/>
              <a:gd name="f14" fmla="val 2168"/>
              <a:gd name="f15" fmla="val 2778"/>
              <a:gd name="f16" fmla="val 279"/>
              <a:gd name="f17" fmla="val 186"/>
              <a:gd name="f18" fmla="val 6"/>
              <a:gd name="f19" fmla="+- 0 0 -90"/>
              <a:gd name="f20" fmla="*/ f3 1 3000"/>
              <a:gd name="f21" fmla="*/ f4 1 595"/>
              <a:gd name="f22" fmla="val f5"/>
              <a:gd name="f23" fmla="val f6"/>
              <a:gd name="f24" fmla="val f7"/>
              <a:gd name="f25" fmla="*/ f19 f0 1"/>
              <a:gd name="f26" fmla="+- f24 0 f22"/>
              <a:gd name="f27" fmla="+- f23 0 f22"/>
              <a:gd name="f28" fmla="*/ f25 1 f2"/>
              <a:gd name="f29" fmla="*/ f27 1 3000"/>
              <a:gd name="f30" fmla="*/ f26 1 595"/>
              <a:gd name="f31" fmla="+- f28 0 f1"/>
              <a:gd name="f32" fmla="*/ 0 1 f29"/>
              <a:gd name="f33" fmla="*/ 0 1 f30"/>
              <a:gd name="f34" fmla="*/ 1668 1 f29"/>
              <a:gd name="f35" fmla="*/ 564 1 f30"/>
              <a:gd name="f36" fmla="*/ 3000 1 f29"/>
              <a:gd name="f37" fmla="*/ 186 1 f30"/>
              <a:gd name="f38" fmla="*/ 6 1 f30"/>
              <a:gd name="f39" fmla="*/ 595 1 f30"/>
              <a:gd name="f40" fmla="*/ f32 f20 1"/>
              <a:gd name="f41" fmla="*/ f36 f20 1"/>
              <a:gd name="f42" fmla="*/ f39 f21 1"/>
              <a:gd name="f43" fmla="*/ f33 f21 1"/>
              <a:gd name="f44" fmla="*/ f34 f20 1"/>
              <a:gd name="f45" fmla="*/ f35 f21 1"/>
              <a:gd name="f46" fmla="*/ f37 f21 1"/>
              <a:gd name="f47" fmla="*/ f38 f21 1"/>
            </a:gdLst>
            <a:ahLst/>
            <a:cxnLst>
              <a:cxn ang="3cd4">
                <a:pos x="hc" y="t"/>
              </a:cxn>
              <a:cxn ang="0">
                <a:pos x="r" y="vc"/>
              </a:cxn>
              <a:cxn ang="cd4">
                <a:pos x="hc" y="b"/>
              </a:cxn>
              <a:cxn ang="cd2">
                <a:pos x="l" y="vc"/>
              </a:cxn>
              <a:cxn ang="f31">
                <a:pos x="f40" y="f43"/>
              </a:cxn>
              <a:cxn ang="f31">
                <a:pos x="f44" y="f45"/>
              </a:cxn>
              <a:cxn ang="f31">
                <a:pos x="f41" y="f46"/>
              </a:cxn>
              <a:cxn ang="f31">
                <a:pos x="f41" y="f47"/>
              </a:cxn>
              <a:cxn ang="f31">
                <a:pos x="f40" y="f43"/>
              </a:cxn>
            </a:cxnLst>
            <a:rect l="f40" t="f43" r="f41" b="f42"/>
            <a:pathLst>
              <a:path w="3000" h="595">
                <a:moveTo>
                  <a:pt x="f5" y="f5"/>
                </a:moveTo>
                <a:cubicBezTo>
                  <a:pt x="f8" y="f9"/>
                  <a:pt x="f10" y="f11"/>
                  <a:pt x="f12" y="f13"/>
                </a:cubicBezTo>
                <a:cubicBezTo>
                  <a:pt x="f14" y="f7"/>
                  <a:pt x="f15" y="f16"/>
                  <a:pt x="f6" y="f17"/>
                </a:cubicBezTo>
                <a:lnTo>
                  <a:pt x="f6" y="f18"/>
                </a:lnTo>
                <a:lnTo>
                  <a:pt x="f5" y="f5"/>
                </a:lnTo>
                <a:close/>
              </a:path>
            </a:pathLst>
          </a:custGeom>
          <a:gradFill>
            <a:gsLst>
              <a:gs pos="0">
                <a:srgbClr val="00ADB6">
                  <a:alpha val="30000"/>
                </a:srgbClr>
              </a:gs>
              <a:gs pos="100000">
                <a:srgbClr val="009BE5">
                  <a:alpha val="45000"/>
                </a:srgbClr>
              </a:gs>
            </a:gsLst>
            <a:lin ang="5400000"/>
          </a:grad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onstantia"/>
            </a:endParaRPr>
          </a:p>
        </p:txBody>
      </p:sp>
      <p:sp>
        <p:nvSpPr>
          <p:cNvPr id="4" name="Zástupný symbol pro nadpis 8"/>
          <p:cNvSpPr txBox="1">
            <a:spLocks noGrp="1"/>
          </p:cNvSpPr>
          <p:nvPr>
            <p:ph type="title"/>
          </p:nvPr>
        </p:nvSpPr>
        <p:spPr>
          <a:xfrm>
            <a:off x="457200" y="704846"/>
            <a:ext cx="8229600" cy="1143000"/>
          </a:xfrm>
          <a:prstGeom prst="rect">
            <a:avLst/>
          </a:prstGeom>
          <a:noFill/>
          <a:ln>
            <a:noFill/>
          </a:ln>
        </p:spPr>
        <p:txBody>
          <a:bodyPr vert="horz" wrap="square" lIns="0" tIns="45720" rIns="0" bIns="0" anchor="b" anchorCtr="0" compatLnSpc="1">
            <a:noAutofit/>
          </a:bodyPr>
          <a:lstStyle/>
          <a:p>
            <a:pPr lvl="0"/>
            <a:r>
              <a:rPr lang="cs-CZ"/>
              <a:t>Klepnutím lze upravit styl předlohy nadpisů.</a:t>
            </a:r>
            <a:endParaRPr lang="en-US"/>
          </a:p>
        </p:txBody>
      </p:sp>
      <p:sp>
        <p:nvSpPr>
          <p:cNvPr id="5" name="Zástupný symbol pro text 29"/>
          <p:cNvSpPr txBox="1">
            <a:spLocks noGrp="1"/>
          </p:cNvSpPr>
          <p:nvPr>
            <p:ph type="body" idx="1"/>
          </p:nvPr>
        </p:nvSpPr>
        <p:spPr>
          <a:xfrm>
            <a:off x="457200" y="1935163"/>
            <a:ext cx="8229600" cy="4389440"/>
          </a:xfrm>
          <a:prstGeom prst="rect">
            <a:avLst/>
          </a:prstGeom>
          <a:noFill/>
          <a:ln>
            <a:noFill/>
          </a:ln>
        </p:spPr>
        <p:txBody>
          <a:bodyPr vert="horz" wrap="square" lIns="91440" tIns="45720" rIns="91440" bIns="45720" anchor="t" anchorCtr="0" compatLnSpc="1">
            <a:no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datum 9"/>
          <p:cNvSpPr txBox="1">
            <a:spLocks noGrp="1"/>
          </p:cNvSpPr>
          <p:nvPr>
            <p:ph type="dt" sz="half" idx="2"/>
          </p:nvPr>
        </p:nvSpPr>
        <p:spPr>
          <a:xfrm>
            <a:off x="457200" y="6356351"/>
            <a:ext cx="2133596" cy="365129"/>
          </a:xfrm>
          <a:prstGeom prst="rect">
            <a:avLst/>
          </a:prstGeom>
          <a:noFill/>
          <a:ln>
            <a:noFill/>
          </a:ln>
        </p:spPr>
        <p:txBody>
          <a:bodyPr vert="horz" wrap="square" lIns="0" tIns="0" rIns="0" bIns="0" anchor="b"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45C75"/>
                </a:solidFill>
                <a:uFillTx/>
                <a:latin typeface="Arial" pitchFamily="34"/>
                <a:cs typeface="Arial" pitchFamily="34"/>
              </a:defRPr>
            </a:lvl1pPr>
          </a:lstStyle>
          <a:p>
            <a:pPr lvl="0"/>
            <a:fld id="{E96C0E77-AE37-4CD4-870C-F58E3BD08831}" type="datetime1">
              <a:rPr lang="cs-CZ"/>
              <a:pPr lvl="0"/>
              <a:t>29.05.2013</a:t>
            </a:fld>
            <a:endParaRPr lang="cs-CZ"/>
          </a:p>
        </p:txBody>
      </p:sp>
      <p:sp>
        <p:nvSpPr>
          <p:cNvPr id="7" name="Zástupný symbol pro zápatí 21"/>
          <p:cNvSpPr txBox="1">
            <a:spLocks noGrp="1"/>
          </p:cNvSpPr>
          <p:nvPr>
            <p:ph type="ftr" sz="quarter" idx="3"/>
          </p:nvPr>
        </p:nvSpPr>
        <p:spPr>
          <a:xfrm>
            <a:off x="2667003" y="6356351"/>
            <a:ext cx="3352803" cy="365129"/>
          </a:xfrm>
          <a:prstGeom prst="rect">
            <a:avLst/>
          </a:prstGeom>
          <a:noFill/>
          <a:ln>
            <a:noFill/>
          </a:ln>
        </p:spPr>
        <p:txBody>
          <a:bodyPr vert="horz" wrap="square" lIns="0" tIns="0" rIns="0" bIns="0" anchor="b"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45C75"/>
                </a:solidFill>
                <a:uFillTx/>
                <a:latin typeface="Arial" pitchFamily="34"/>
                <a:cs typeface="Arial" pitchFamily="34"/>
              </a:defRPr>
            </a:lvl1pPr>
          </a:lstStyle>
          <a:p>
            <a:pPr lvl="0"/>
            <a:endParaRPr lang="cs-CZ"/>
          </a:p>
        </p:txBody>
      </p:sp>
      <p:sp>
        <p:nvSpPr>
          <p:cNvPr id="8" name="Zástupný symbol pro číslo snímku 17"/>
          <p:cNvSpPr txBox="1">
            <a:spLocks noGrp="1"/>
          </p:cNvSpPr>
          <p:nvPr>
            <p:ph type="sldNum" sz="quarter" idx="4"/>
          </p:nvPr>
        </p:nvSpPr>
        <p:spPr>
          <a:xfrm>
            <a:off x="7924803" y="6356351"/>
            <a:ext cx="761996" cy="365129"/>
          </a:xfrm>
          <a:prstGeom prst="rect">
            <a:avLst/>
          </a:prstGeom>
          <a:noFill/>
          <a:ln>
            <a:noFill/>
          </a:ln>
        </p:spPr>
        <p:txBody>
          <a:bodyPr vert="horz" wrap="square" lIns="0" tIns="0" rIns="0" bIns="0" anchor="b"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45C75"/>
                </a:solidFill>
                <a:uFillTx/>
                <a:latin typeface="Arial" pitchFamily="34"/>
                <a:cs typeface="Arial" pitchFamily="34"/>
              </a:defRPr>
            </a:lvl1pPr>
          </a:lstStyle>
          <a:p>
            <a:pPr lvl="0"/>
            <a:fld id="{26AB94E6-E96D-496C-A864-0251FEE43A87}" type="slidenum">
              <a:t>‹#›</a:t>
            </a:fld>
            <a:endParaRPr lang="cs-CZ"/>
          </a:p>
        </p:txBody>
      </p:sp>
      <p:grpSp>
        <p:nvGrpSpPr>
          <p:cNvPr id="9" name="Skupina 1"/>
          <p:cNvGrpSpPr/>
          <p:nvPr/>
        </p:nvGrpSpPr>
        <p:grpSpPr>
          <a:xfrm>
            <a:off x="-19056" y="203198"/>
            <a:ext cx="9180511" cy="647696"/>
            <a:chOff x="-19056" y="203198"/>
            <a:chExt cx="9180511" cy="647696"/>
          </a:xfrm>
        </p:grpSpPr>
        <p:sp>
          <p:nvSpPr>
            <p:cNvPr id="10" name="Volný tvar 11"/>
            <p:cNvSpPr/>
            <p:nvPr/>
          </p:nvSpPr>
          <p:spPr>
            <a:xfrm rot="21435692">
              <a:off x="-19056" y="203198"/>
              <a:ext cx="9163019" cy="647696"/>
            </a:xfrm>
            <a:custGeom>
              <a:avLst/>
              <a:gdLst>
                <a:gd name="f0" fmla="val 10800000"/>
                <a:gd name="f1" fmla="val 5400000"/>
                <a:gd name="f2" fmla="val 180"/>
                <a:gd name="f3" fmla="val w"/>
                <a:gd name="f4" fmla="val h"/>
                <a:gd name="f5" fmla="val 0"/>
                <a:gd name="f6" fmla="val 5772"/>
                <a:gd name="f7" fmla="val 1055"/>
                <a:gd name="f8" fmla="val 966"/>
                <a:gd name="f9" fmla="val 282"/>
                <a:gd name="f10" fmla="val 738"/>
                <a:gd name="f11" fmla="val 923"/>
                <a:gd name="f12" fmla="val 275"/>
                <a:gd name="f13" fmla="val 1608"/>
                <a:gd name="f14" fmla="val 2293"/>
                <a:gd name="f15" fmla="val 289"/>
                <a:gd name="f16" fmla="val 3416"/>
                <a:gd name="f17" fmla="val 4110"/>
                <a:gd name="f18" fmla="val 1008"/>
                <a:gd name="f19" fmla="val 4804"/>
                <a:gd name="f20" fmla="val 961"/>
                <a:gd name="f21" fmla="val 5426"/>
                <a:gd name="f22" fmla="val 210"/>
                <a:gd name="f23" fmla="+- 0 0 -90"/>
                <a:gd name="f24" fmla="*/ f3 1 5772"/>
                <a:gd name="f25" fmla="*/ f4 1 1055"/>
                <a:gd name="f26" fmla="val f5"/>
                <a:gd name="f27" fmla="val f6"/>
                <a:gd name="f28" fmla="val f7"/>
                <a:gd name="f29" fmla="*/ f23 f0 1"/>
                <a:gd name="f30" fmla="+- f28 0 f26"/>
                <a:gd name="f31" fmla="+- f27 0 f26"/>
                <a:gd name="f32" fmla="*/ f29 1 f2"/>
                <a:gd name="f33" fmla="*/ f31 1 5772"/>
                <a:gd name="f34" fmla="*/ f30 1 1055"/>
                <a:gd name="f35" fmla="+- f32 0 f1"/>
                <a:gd name="f36" fmla="*/ 0 1 f33"/>
                <a:gd name="f37" fmla="*/ 966 1 f34"/>
                <a:gd name="f38" fmla="*/ 1608 1 f33"/>
                <a:gd name="f39" fmla="*/ 282 1 f34"/>
                <a:gd name="f40" fmla="*/ 4110 1 f33"/>
                <a:gd name="f41" fmla="*/ 1008 1 f34"/>
                <a:gd name="f42" fmla="*/ 5772 1 f33"/>
                <a:gd name="f43" fmla="*/ 0 1 f34"/>
                <a:gd name="f44" fmla="*/ 1055 1 f34"/>
                <a:gd name="f45" fmla="*/ f36 f24 1"/>
                <a:gd name="f46" fmla="*/ f42 f24 1"/>
                <a:gd name="f47" fmla="*/ f44 f25 1"/>
                <a:gd name="f48" fmla="*/ f43 f25 1"/>
                <a:gd name="f49" fmla="*/ f37 f25 1"/>
                <a:gd name="f50" fmla="*/ f38 f24 1"/>
                <a:gd name="f51" fmla="*/ f39 f25 1"/>
                <a:gd name="f52" fmla="*/ f40 f24 1"/>
                <a:gd name="f53" fmla="*/ f41 f25 1"/>
              </a:gdLst>
              <a:ahLst/>
              <a:cxnLst>
                <a:cxn ang="3cd4">
                  <a:pos x="hc" y="t"/>
                </a:cxn>
                <a:cxn ang="0">
                  <a:pos x="r" y="vc"/>
                </a:cxn>
                <a:cxn ang="cd4">
                  <a:pos x="hc" y="b"/>
                </a:cxn>
                <a:cxn ang="cd2">
                  <a:pos x="l" y="vc"/>
                </a:cxn>
                <a:cxn ang="f35">
                  <a:pos x="f45" y="f49"/>
                </a:cxn>
                <a:cxn ang="f35">
                  <a:pos x="f50" y="f51"/>
                </a:cxn>
                <a:cxn ang="f35">
                  <a:pos x="f52" y="f53"/>
                </a:cxn>
                <a:cxn ang="f35">
                  <a:pos x="f46" y="f48"/>
                </a:cxn>
              </a:cxnLst>
              <a:rect l="f45" t="f48" r="f46" b="f47"/>
              <a:pathLst>
                <a:path w="5772" h="1055">
                  <a:moveTo>
                    <a:pt x="f5" y="f8"/>
                  </a:moveTo>
                  <a:cubicBezTo>
                    <a:pt x="f9" y="f10"/>
                    <a:pt x="f11" y="f12"/>
                    <a:pt x="f13" y="f9"/>
                  </a:cubicBezTo>
                  <a:cubicBezTo>
                    <a:pt x="f14" y="f15"/>
                    <a:pt x="f16" y="f7"/>
                    <a:pt x="f17" y="f18"/>
                  </a:cubicBezTo>
                  <a:cubicBezTo>
                    <a:pt x="f19" y="f20"/>
                    <a:pt x="f21" y="f22"/>
                    <a:pt x="f6" y="f5"/>
                  </a:cubicBezTo>
                </a:path>
              </a:pathLst>
            </a:custGeom>
            <a:noFill/>
            <a:ln w="10799">
              <a:solidFill>
                <a:srgbClr val="008ABF">
                  <a:alpha val="56000"/>
                </a:srgbClr>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cs typeface="Arial" pitchFamily="34"/>
              </a:endParaRPr>
            </a:p>
          </p:txBody>
        </p:sp>
        <p:sp>
          <p:nvSpPr>
            <p:cNvPr id="11" name="Volný tvar 12"/>
            <p:cNvSpPr/>
            <p:nvPr/>
          </p:nvSpPr>
          <p:spPr>
            <a:xfrm rot="21435692">
              <a:off x="-14320" y="276478"/>
              <a:ext cx="9175775" cy="529108"/>
            </a:xfrm>
            <a:custGeom>
              <a:avLst/>
              <a:gdLst>
                <a:gd name="f0" fmla="val 10800000"/>
                <a:gd name="f1" fmla="val 5400000"/>
                <a:gd name="f2" fmla="val 180"/>
                <a:gd name="f3" fmla="val w"/>
                <a:gd name="f4" fmla="val h"/>
                <a:gd name="f5" fmla="val 0"/>
                <a:gd name="f6" fmla="val 5766"/>
                <a:gd name="f7" fmla="val 854"/>
                <a:gd name="f8" fmla="val 732"/>
                <a:gd name="f9" fmla="val 273"/>
                <a:gd name="f10" fmla="val 647"/>
                <a:gd name="f11" fmla="val 951"/>
                <a:gd name="f12" fmla="val 214"/>
                <a:gd name="f13" fmla="val 1638"/>
                <a:gd name="f14" fmla="val 228"/>
                <a:gd name="f15" fmla="val 2325"/>
                <a:gd name="f16" fmla="val 242"/>
                <a:gd name="f17" fmla="val 3434"/>
                <a:gd name="f18" fmla="val 4122"/>
                <a:gd name="f19" fmla="val 816"/>
                <a:gd name="f20" fmla="val 4810"/>
                <a:gd name="f21" fmla="val 778"/>
                <a:gd name="f22" fmla="val 5424"/>
                <a:gd name="f23" fmla="val 170"/>
                <a:gd name="f24" fmla="+- 0 0 -90"/>
                <a:gd name="f25" fmla="*/ f3 1 5766"/>
                <a:gd name="f26" fmla="*/ f4 1 854"/>
                <a:gd name="f27" fmla="val f5"/>
                <a:gd name="f28" fmla="val f6"/>
                <a:gd name="f29" fmla="val f7"/>
                <a:gd name="f30" fmla="*/ f24 f0 1"/>
                <a:gd name="f31" fmla="+- f29 0 f27"/>
                <a:gd name="f32" fmla="+- f28 0 f27"/>
                <a:gd name="f33" fmla="*/ f30 1 f2"/>
                <a:gd name="f34" fmla="*/ f32 1 5766"/>
                <a:gd name="f35" fmla="*/ f31 1 854"/>
                <a:gd name="f36" fmla="+- f33 0 f1"/>
                <a:gd name="f37" fmla="*/ 0 1 f34"/>
                <a:gd name="f38" fmla="*/ 732 1 f35"/>
                <a:gd name="f39" fmla="*/ 1638 1 f34"/>
                <a:gd name="f40" fmla="*/ 228 1 f35"/>
                <a:gd name="f41" fmla="*/ 4122 1 f34"/>
                <a:gd name="f42" fmla="*/ 816 1 f35"/>
                <a:gd name="f43" fmla="*/ 5766 1 f34"/>
                <a:gd name="f44" fmla="*/ 0 1 f35"/>
                <a:gd name="f45" fmla="*/ 854 1 f35"/>
                <a:gd name="f46" fmla="*/ f37 f25 1"/>
                <a:gd name="f47" fmla="*/ f43 f25 1"/>
                <a:gd name="f48" fmla="*/ f45 f26 1"/>
                <a:gd name="f49" fmla="*/ f44 f26 1"/>
                <a:gd name="f50" fmla="*/ f38 f26 1"/>
                <a:gd name="f51" fmla="*/ f39 f25 1"/>
                <a:gd name="f52" fmla="*/ f40 f26 1"/>
                <a:gd name="f53" fmla="*/ f41 f25 1"/>
                <a:gd name="f54" fmla="*/ f42 f26 1"/>
              </a:gdLst>
              <a:ahLst/>
              <a:cxnLst>
                <a:cxn ang="3cd4">
                  <a:pos x="hc" y="t"/>
                </a:cxn>
                <a:cxn ang="0">
                  <a:pos x="r" y="vc"/>
                </a:cxn>
                <a:cxn ang="cd4">
                  <a:pos x="hc" y="b"/>
                </a:cxn>
                <a:cxn ang="cd2">
                  <a:pos x="l" y="vc"/>
                </a:cxn>
                <a:cxn ang="f36">
                  <a:pos x="f46" y="f50"/>
                </a:cxn>
                <a:cxn ang="f36">
                  <a:pos x="f51" y="f52"/>
                </a:cxn>
                <a:cxn ang="f36">
                  <a:pos x="f53" y="f54"/>
                </a:cxn>
                <a:cxn ang="f36">
                  <a:pos x="f47" y="f49"/>
                </a:cxn>
              </a:cxnLst>
              <a:rect l="f46" t="f49" r="f47" b="f48"/>
              <a:pathLst>
                <a:path w="5766" h="854">
                  <a:moveTo>
                    <a:pt x="f5" y="f8"/>
                  </a:moveTo>
                  <a:cubicBezTo>
                    <a:pt x="f9" y="f10"/>
                    <a:pt x="f11" y="f12"/>
                    <a:pt x="f13" y="f14"/>
                  </a:cubicBezTo>
                  <a:cubicBezTo>
                    <a:pt x="f15" y="f16"/>
                    <a:pt x="f17" y="f7"/>
                    <a:pt x="f18" y="f19"/>
                  </a:cubicBezTo>
                  <a:cubicBezTo>
                    <a:pt x="f20" y="f21"/>
                    <a:pt x="f22" y="f23"/>
                    <a:pt x="f6" y="f5"/>
                  </a:cubicBezTo>
                </a:path>
              </a:pathLst>
            </a:custGeom>
            <a:noFill/>
            <a:ln w="9528">
              <a:solidFill>
                <a:srgbClr val="009DD9">
                  <a:alpha val="56000"/>
                </a:srgbClr>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cs typeface="Arial" pitchFamily="34"/>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914400" rtl="0" fontAlgn="auto" hangingPunct="0">
        <a:lnSpc>
          <a:spcPct val="100000"/>
        </a:lnSpc>
        <a:spcBef>
          <a:spcPts val="0"/>
        </a:spcBef>
        <a:spcAft>
          <a:spcPts val="0"/>
        </a:spcAft>
        <a:buNone/>
        <a:tabLst/>
        <a:defRPr lang="cs-CZ" sz="5000" b="0" i="0" u="none" strike="noStrike" kern="1200" cap="none" spc="0" baseline="0">
          <a:solidFill>
            <a:srgbClr val="04617B"/>
          </a:solidFill>
          <a:uFillTx/>
          <a:latin typeface="Calibri"/>
        </a:defRPr>
      </a:lvl1pPr>
    </p:titleStyle>
    <p:bodyStyle>
      <a:lvl1pPr marL="273048" marR="0" lvl="0" indent="-273048" algn="l" defTabSz="914400" rtl="0" fontAlgn="auto" hangingPunct="0">
        <a:lnSpc>
          <a:spcPct val="100000"/>
        </a:lnSpc>
        <a:spcBef>
          <a:spcPts val="600"/>
        </a:spcBef>
        <a:spcAft>
          <a:spcPts val="0"/>
        </a:spcAft>
        <a:buClr>
          <a:srgbClr val="0BD0D9"/>
        </a:buClr>
        <a:buSzPct val="95000"/>
        <a:buFont typeface="Wingdings 2" pitchFamily="18"/>
        <a:buChar char=""/>
        <a:tabLst/>
        <a:defRPr lang="cs-CZ" sz="2600" b="0" i="0" u="none" strike="noStrike" kern="1200" cap="none" spc="0" baseline="0">
          <a:solidFill>
            <a:srgbClr val="000000"/>
          </a:solidFill>
          <a:uFillTx/>
          <a:latin typeface="Constantia"/>
        </a:defRPr>
      </a:lvl1pPr>
      <a:lvl2pPr marL="639759" marR="0" lvl="1" indent="-246065" algn="l" defTabSz="914400" rtl="0" fontAlgn="auto" hangingPunct="0">
        <a:lnSpc>
          <a:spcPct val="100000"/>
        </a:lnSpc>
        <a:spcBef>
          <a:spcPts val="600"/>
        </a:spcBef>
        <a:spcAft>
          <a:spcPts val="0"/>
        </a:spcAft>
        <a:buClr>
          <a:srgbClr val="0F6FC6"/>
        </a:buClr>
        <a:buSzPct val="85000"/>
        <a:buFont typeface="Wingdings 2" pitchFamily="18"/>
        <a:buChar char=""/>
        <a:tabLst/>
        <a:defRPr lang="cs-CZ" sz="2400" b="0" i="0" u="none" strike="noStrike" kern="1200" cap="none" spc="0" baseline="0">
          <a:solidFill>
            <a:srgbClr val="000000"/>
          </a:solidFill>
          <a:uFillTx/>
          <a:latin typeface="Constantia"/>
        </a:defRPr>
      </a:lvl2pPr>
      <a:lvl3pPr marL="914400" marR="0" lvl="2" indent="-246065" algn="l" defTabSz="914400" rtl="0" fontAlgn="auto" hangingPunct="0">
        <a:lnSpc>
          <a:spcPct val="100000"/>
        </a:lnSpc>
        <a:spcBef>
          <a:spcPts val="500"/>
        </a:spcBef>
        <a:spcAft>
          <a:spcPts val="0"/>
        </a:spcAft>
        <a:buClr>
          <a:srgbClr val="009DD9"/>
        </a:buClr>
        <a:buSzPct val="70000"/>
        <a:buFont typeface="Wingdings 2" pitchFamily="18"/>
        <a:buChar char=""/>
        <a:tabLst/>
        <a:defRPr lang="cs-CZ" sz="2100" b="0" i="0" u="none" strike="noStrike" kern="1200" cap="none" spc="0" baseline="0">
          <a:solidFill>
            <a:srgbClr val="000000"/>
          </a:solidFill>
          <a:uFillTx/>
          <a:latin typeface="Constantia"/>
        </a:defRPr>
      </a:lvl3pPr>
      <a:lvl4pPr marL="1187448" marR="0" lvl="3" indent="-209553" algn="l" defTabSz="914400" rtl="0" fontAlgn="auto" hangingPunct="0">
        <a:lnSpc>
          <a:spcPct val="100000"/>
        </a:lnSpc>
        <a:spcBef>
          <a:spcPts val="500"/>
        </a:spcBef>
        <a:spcAft>
          <a:spcPts val="0"/>
        </a:spcAft>
        <a:buClr>
          <a:srgbClr val="0BD0D9"/>
        </a:buClr>
        <a:buSzPct val="65000"/>
        <a:buFont typeface="Wingdings 2" pitchFamily="18"/>
        <a:buChar char=""/>
        <a:tabLst/>
        <a:defRPr lang="cs-CZ" sz="2000" b="0" i="0" u="none" strike="noStrike" kern="1200" cap="none" spc="0" baseline="0">
          <a:solidFill>
            <a:srgbClr val="000000"/>
          </a:solidFill>
          <a:uFillTx/>
          <a:latin typeface="Constantia"/>
        </a:defRPr>
      </a:lvl4pPr>
      <a:lvl5pPr marL="1462089" marR="0" lvl="4" indent="-209553" algn="l" defTabSz="914400" rtl="0" fontAlgn="auto" hangingPunct="0">
        <a:lnSpc>
          <a:spcPct val="100000"/>
        </a:lnSpc>
        <a:spcBef>
          <a:spcPts val="500"/>
        </a:spcBef>
        <a:spcAft>
          <a:spcPts val="0"/>
        </a:spcAft>
        <a:buClr>
          <a:srgbClr val="10CF9B"/>
        </a:buClr>
        <a:buSzPct val="65000"/>
        <a:buFont typeface="Wingdings 2" pitchFamily="18"/>
        <a:buChar char=""/>
        <a:tabLst/>
        <a:defRPr lang="cs-CZ" sz="2000" b="0" i="0" u="none" strike="noStrike" kern="1200" cap="none" spc="0" baseline="0">
          <a:solidFill>
            <a:srgbClr val="000000"/>
          </a:solidFill>
          <a:uFillTx/>
          <a:latin typeface="Constanti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www.guschu.cz/produkty/tesneni-armatury/" TargetMode="External"/><Relationship Id="rId4" Type="http://schemas.openxmlformats.org/officeDocument/2006/relationships/hyperlink" Target="http://www.rapidkarvina.com/.../prisl21.da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guschu.cz/"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65.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2.xml"/><Relationship Id="rId4" Type="http://schemas.openxmlformats.org/officeDocument/2006/relationships/slide" Target="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slide" Target="slide30.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slide" Target="slide30.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5.xml"/><Relationship Id="rId7" Type="http://schemas.openxmlformats.org/officeDocument/2006/relationships/slide" Target="slide2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slide" Target="slide8.xml"/><Relationship Id="rId4" Type="http://schemas.openxmlformats.org/officeDocument/2006/relationships/slide" Target="slide6.xml"/><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p:nvPr/>
        </p:nvSpPr>
        <p:spPr>
          <a:xfrm>
            <a:off x="456486" y="1604525"/>
            <a:ext cx="8228164" cy="4525923"/>
          </a:xfrm>
          <a:prstGeom prst="rect">
            <a:avLst/>
          </a:prstGeom>
          <a:noFill/>
          <a:ln cap="flat">
            <a:noFill/>
          </a:ln>
        </p:spPr>
        <p:txBody>
          <a:bodyPr vert="horz" wrap="square" lIns="0" tIns="25475" rIns="0" bIns="0" anchor="t" anchorCtr="0" compatLnSpc="1">
            <a:noAutofit/>
          </a:bodyPr>
          <a:lstStyle/>
          <a:p>
            <a:pPr marL="0" marR="0" lvl="0" indent="0" algn="ctr" defTabSz="82945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903" b="0" i="0" u="none" strike="noStrike" kern="0" cap="none" spc="0" baseline="0" dirty="0">
                <a:solidFill>
                  <a:srgbClr val="000000"/>
                </a:solidFill>
                <a:uFillTx/>
                <a:latin typeface="Arial" pitchFamily="34"/>
                <a:ea typeface="Times New Roman" pitchFamily="18"/>
                <a:cs typeface=""/>
              </a:rPr>
              <a:t>Autorem materiálu a všech jeho částí, není-li uvedeno jinak, je </a:t>
            </a:r>
            <a:r>
              <a:rPr lang="cs-CZ" sz="2903" b="0" i="0" u="none" strike="noStrike" kern="0" cap="none" spc="0" baseline="0" smtClean="0">
                <a:solidFill>
                  <a:srgbClr val="000000"/>
                </a:solidFill>
                <a:uFillTx/>
                <a:latin typeface="Arial" pitchFamily="34"/>
                <a:ea typeface="Times New Roman" pitchFamily="18"/>
                <a:cs typeface=""/>
              </a:rPr>
              <a:t>Baumann Petr.</a:t>
            </a:r>
            <a:endParaRPr lang="cs-CZ" sz="2903" b="0" i="0" u="none" strike="noStrike" kern="0" cap="none" spc="0" baseline="0" dirty="0">
              <a:solidFill>
                <a:srgbClr val="000000"/>
              </a:solidFill>
              <a:uFillTx/>
              <a:latin typeface="Arial" pitchFamily="34"/>
              <a:ea typeface="Times New Roman" pitchFamily="18"/>
              <a:cs typeface=""/>
            </a:endParaRPr>
          </a:p>
          <a:p>
            <a:pPr marL="0" marR="0" lvl="0" indent="0" algn="l" defTabSz="82945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903" b="0" i="0" u="none" strike="noStrike" kern="0" cap="none" spc="0" baseline="0" dirty="0">
              <a:solidFill>
                <a:srgbClr val="000000"/>
              </a:solidFill>
              <a:uFillTx/>
              <a:latin typeface="Arial" pitchFamily="34"/>
              <a:ea typeface="宋体" pitchFamily="2"/>
              <a:cs typeface=""/>
            </a:endParaRPr>
          </a:p>
          <a:p>
            <a:pPr marL="0" marR="0" lvl="0" indent="0" algn="ctr" defTabSz="829452"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903" b="0" i="0" u="none" strike="noStrike" kern="0" cap="none" spc="0" baseline="0" dirty="0">
                <a:solidFill>
                  <a:srgbClr val="000000"/>
                </a:solidFill>
                <a:uFillTx/>
                <a:latin typeface="Arial" pitchFamily="34"/>
                <a:ea typeface="Times New Roman" pitchFamily="18"/>
                <a:cs typeface=""/>
              </a:rPr>
              <a:t>Dostupné ze Školského portálu Karlovarského kraje www.kvkskoly.cz, materiál vznikl v rámci projektu Gymnázia Cheb s názvem Rozvoj školského portálu Karlovarského kraj</a:t>
            </a:r>
            <a:endParaRPr lang="cs-CZ" sz="2903" b="0" i="0" u="none" strike="noStrike" kern="0" cap="none" spc="0" baseline="0" dirty="0">
              <a:solidFill>
                <a:srgbClr val="000000"/>
              </a:solidFill>
              <a:uFillTx/>
              <a:latin typeface="Arial"/>
              <a:ea typeface="Microsoft YaHei" pitchFamily="34"/>
              <a:cs typeface=""/>
            </a:endParaRPr>
          </a:p>
        </p:txBody>
      </p:sp>
      <p:sp>
        <p:nvSpPr>
          <p:cNvPr id="3" name="Rectangle 2"/>
          <p:cNvSpPr/>
          <p:nvPr/>
        </p:nvSpPr>
        <p:spPr>
          <a:xfrm>
            <a:off x="0" y="40197"/>
            <a:ext cx="167572" cy="335045"/>
          </a:xfrm>
          <a:prstGeom prst="rect">
            <a:avLst/>
          </a:prstGeom>
          <a:noFill/>
          <a:ln cap="flat">
            <a:noFill/>
            <a:prstDash val="solid"/>
          </a:ln>
        </p:spPr>
        <p:txBody>
          <a:bodyPr vert="horz" wrap="none" lIns="82945" tIns="41468" rIns="82945" bIns="41468" anchor="ctr" anchorCtr="0" compatLnSpc="1">
            <a:spAutoFit/>
          </a:bodyPr>
          <a:lstStyle/>
          <a:p>
            <a:pPr marL="0" marR="0" lvl="0" indent="0" algn="l" defTabSz="82945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33" b="0" i="0" u="none" strike="noStrike" kern="0" cap="none" spc="0" baseline="0">
              <a:solidFill>
                <a:srgbClr val="000000"/>
              </a:solidFill>
              <a:uFillTx/>
              <a:latin typeface="Calibri"/>
              <a:ea typeface=""/>
              <a:cs typeface=""/>
            </a:endParaRPr>
          </a:p>
        </p:txBody>
      </p:sp>
      <p:pic>
        <p:nvPicPr>
          <p:cNvPr id="4" name="obrázky1"/>
          <p:cNvPicPr>
            <a:picLocks noChangeAspect="1"/>
          </p:cNvPicPr>
          <p:nvPr/>
        </p:nvPicPr>
        <p:blipFill>
          <a:blip r:embed="rId3">
            <a:lum bright="-50000"/>
          </a:blip>
          <a:srcRect/>
          <a:stretch>
            <a:fillRect/>
          </a:stretch>
        </p:blipFill>
        <p:spPr>
          <a:xfrm>
            <a:off x="3350096" y="622441"/>
            <a:ext cx="2707200" cy="681118"/>
          </a:xfrm>
          <a:prstGeom prst="rect">
            <a:avLst/>
          </a:prstGeom>
          <a:solidFill>
            <a:srgbClr val="FFFFFF"/>
          </a:solidFill>
          <a:ln cap="flat">
            <a:noFill/>
          </a:ln>
        </p:spPr>
      </p:pic>
    </p:spTree>
    <p:extLst>
      <p:ext uri="{BB962C8B-B14F-4D97-AF65-F5344CB8AC3E}">
        <p14:creationId xmlns:p14="http://schemas.microsoft.com/office/powerpoint/2010/main" val="37841358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pic>
        <p:nvPicPr>
          <p:cNvPr id="2" name="Picture 5"/>
          <p:cNvPicPr>
            <a:picLocks noChangeAspect="1"/>
          </p:cNvPicPr>
          <p:nvPr/>
        </p:nvPicPr>
        <p:blipFill>
          <a:blip r:embed="rId3"/>
          <a:srcRect/>
          <a:stretch>
            <a:fillRect/>
          </a:stretch>
        </p:blipFill>
        <p:spPr>
          <a:xfrm>
            <a:off x="250829" y="785817"/>
            <a:ext cx="2143125" cy="2714625"/>
          </a:xfrm>
          <a:prstGeom prst="rect">
            <a:avLst/>
          </a:prstGeom>
          <a:noFill/>
          <a:ln>
            <a:noFill/>
          </a:ln>
        </p:spPr>
      </p:pic>
      <p:sp>
        <p:nvSpPr>
          <p:cNvPr id="3" name="Rectangle 9"/>
          <p:cNvSpPr/>
          <p:nvPr/>
        </p:nvSpPr>
        <p:spPr>
          <a:xfrm>
            <a:off x="323853" y="188915"/>
            <a:ext cx="4211634" cy="461964"/>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Ventily - sedlové</a:t>
            </a:r>
            <a:endParaRPr lang="cs-CZ" sz="1800" b="0" i="0" u="none" strike="noStrike" kern="1200" cap="none" spc="0" baseline="0">
              <a:solidFill>
                <a:srgbClr val="FFFFFF"/>
              </a:solidFill>
              <a:uFillTx/>
              <a:latin typeface="Arial" pitchFamily="34"/>
              <a:ea typeface="Calibri" pitchFamily="34"/>
              <a:cs typeface="Arial"/>
            </a:endParaRPr>
          </a:p>
        </p:txBody>
      </p:sp>
      <p:sp>
        <p:nvSpPr>
          <p:cNvPr id="4" name="Rectangle 14"/>
          <p:cNvSpPr/>
          <p:nvPr/>
        </p:nvSpPr>
        <p:spPr>
          <a:xfrm>
            <a:off x="0" y="0"/>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34"/>
              <a:cs typeface="Arial" pitchFamily="34"/>
            </a:endParaRPr>
          </a:p>
        </p:txBody>
      </p:sp>
      <p:pic>
        <p:nvPicPr>
          <p:cNvPr id="5" name="Picture 15"/>
          <p:cNvPicPr>
            <a:picLocks noChangeAspect="1"/>
          </p:cNvPicPr>
          <p:nvPr/>
        </p:nvPicPr>
        <p:blipFill>
          <a:blip r:embed="rId4"/>
          <a:srcRect/>
          <a:stretch>
            <a:fillRect/>
          </a:stretch>
        </p:blipFill>
        <p:spPr>
          <a:xfrm>
            <a:off x="250829" y="3716341"/>
            <a:ext cx="2146297" cy="2952753"/>
          </a:xfrm>
          <a:prstGeom prst="rect">
            <a:avLst/>
          </a:prstGeom>
          <a:noFill/>
          <a:ln>
            <a:noFill/>
          </a:ln>
        </p:spPr>
      </p:pic>
      <p:pic>
        <p:nvPicPr>
          <p:cNvPr id="6" name="Picture 11"/>
          <p:cNvPicPr>
            <a:picLocks noChangeAspect="1"/>
          </p:cNvPicPr>
          <p:nvPr/>
        </p:nvPicPr>
        <p:blipFill>
          <a:blip r:embed="rId5"/>
          <a:srcRect/>
          <a:stretch>
            <a:fillRect/>
          </a:stretch>
        </p:blipFill>
        <p:spPr>
          <a:xfrm>
            <a:off x="2411409" y="765179"/>
            <a:ext cx="1798633" cy="2735263"/>
          </a:xfrm>
          <a:prstGeom prst="rect">
            <a:avLst/>
          </a:prstGeom>
          <a:noFill/>
          <a:ln>
            <a:noFill/>
          </a:ln>
        </p:spPr>
      </p:pic>
      <p:sp>
        <p:nvSpPr>
          <p:cNvPr id="7" name="Šipka doleva 11"/>
          <p:cNvSpPr/>
          <p:nvPr/>
        </p:nvSpPr>
        <p:spPr>
          <a:xfrm>
            <a:off x="3995735" y="2276471"/>
            <a:ext cx="792163" cy="288922"/>
          </a:xfrm>
          <a:custGeom>
            <a:avLst>
              <a:gd name="f0" fmla="val 393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solidFill>
            <a:srgbClr val="FF0000"/>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0000"/>
              </a:solidFill>
              <a:uFillTx/>
              <a:latin typeface="Constantia"/>
            </a:endParaRPr>
          </a:p>
        </p:txBody>
      </p:sp>
      <p:pic>
        <p:nvPicPr>
          <p:cNvPr id="8" name="Picture 12"/>
          <p:cNvPicPr>
            <a:picLocks noChangeAspect="1"/>
          </p:cNvPicPr>
          <p:nvPr/>
        </p:nvPicPr>
        <p:blipFill>
          <a:blip r:embed="rId6"/>
          <a:srcRect/>
          <a:stretch>
            <a:fillRect/>
          </a:stretch>
        </p:blipFill>
        <p:spPr>
          <a:xfrm>
            <a:off x="2411409" y="3705221"/>
            <a:ext cx="1795460" cy="2963863"/>
          </a:xfrm>
          <a:prstGeom prst="rect">
            <a:avLst/>
          </a:prstGeom>
          <a:noFill/>
          <a:ln>
            <a:noFill/>
          </a:ln>
        </p:spPr>
      </p:pic>
      <p:pic>
        <p:nvPicPr>
          <p:cNvPr id="9" name="Picture 14"/>
          <p:cNvPicPr>
            <a:picLocks noChangeAspect="1"/>
          </p:cNvPicPr>
          <p:nvPr/>
        </p:nvPicPr>
        <p:blipFill>
          <a:blip r:embed="rId7"/>
          <a:srcRect/>
          <a:stretch>
            <a:fillRect/>
          </a:stretch>
        </p:blipFill>
        <p:spPr>
          <a:xfrm>
            <a:off x="4932365" y="3716341"/>
            <a:ext cx="2089147" cy="2949570"/>
          </a:xfrm>
          <a:prstGeom prst="rect">
            <a:avLst/>
          </a:prstGeom>
          <a:noFill/>
          <a:ln>
            <a:noFill/>
          </a:ln>
        </p:spPr>
      </p:pic>
      <p:sp>
        <p:nvSpPr>
          <p:cNvPr id="10" name="Šipka doleva 15"/>
          <p:cNvSpPr/>
          <p:nvPr/>
        </p:nvSpPr>
        <p:spPr>
          <a:xfrm>
            <a:off x="3995735" y="5516566"/>
            <a:ext cx="792163" cy="217490"/>
          </a:xfrm>
          <a:custGeom>
            <a:avLst>
              <a:gd name="f0" fmla="val 2965"/>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solidFill>
            <a:srgbClr val="FF0000"/>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0000"/>
              </a:solidFill>
              <a:uFillTx/>
              <a:latin typeface="Constantia"/>
            </a:endParaRPr>
          </a:p>
        </p:txBody>
      </p:sp>
      <p:pic>
        <p:nvPicPr>
          <p:cNvPr id="11" name="Picture 13"/>
          <p:cNvPicPr>
            <a:picLocks noChangeAspect="1"/>
          </p:cNvPicPr>
          <p:nvPr/>
        </p:nvPicPr>
        <p:blipFill>
          <a:blip r:embed="rId8"/>
          <a:srcRect/>
          <a:stretch>
            <a:fillRect/>
          </a:stretch>
        </p:blipFill>
        <p:spPr>
          <a:xfrm>
            <a:off x="5292720" y="115891"/>
            <a:ext cx="3679829" cy="347821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a:fillRect/>
          </a:stretch>
        </p:blipFill>
        <p:spPr>
          <a:xfrm>
            <a:off x="6300792" y="111127"/>
            <a:ext cx="2490789" cy="2238378"/>
          </a:xfrm>
          <a:prstGeom prst="rect">
            <a:avLst/>
          </a:prstGeom>
          <a:noFill/>
          <a:ln>
            <a:noFill/>
          </a:ln>
        </p:spPr>
      </p:pic>
      <p:sp>
        <p:nvSpPr>
          <p:cNvPr id="3" name="Rectangle 4"/>
          <p:cNvSpPr/>
          <p:nvPr/>
        </p:nvSpPr>
        <p:spPr>
          <a:xfrm>
            <a:off x="250829" y="44448"/>
            <a:ext cx="5761040" cy="1570033"/>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Kohouty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uzavírací  armatury pro kapaliny, páry, plyny .</a:t>
            </a:r>
            <a:endParaRPr lang="cs-CZ" sz="1800" b="1"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Těsnící kužel je do tělesa přitlačován ucpávkovým</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víkem.  Pro přesné seřízení polohy kužele, případně</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pro jeho nadzdvihnutí slouží odtlačovací  šroub.</a:t>
            </a:r>
            <a:endParaRPr lang="cs-CZ" sz="1800" b="0" i="0" u="none" strike="noStrike" kern="1200" cap="none" spc="0" baseline="0">
              <a:solidFill>
                <a:srgbClr val="FFFFFF"/>
              </a:solidFill>
              <a:uFillTx/>
              <a:latin typeface="Arial" pitchFamily="34"/>
              <a:ea typeface="Calibri" pitchFamily="34"/>
              <a:cs typeface="Arial"/>
            </a:endParaRPr>
          </a:p>
        </p:txBody>
      </p:sp>
      <p:pic>
        <p:nvPicPr>
          <p:cNvPr id="4" name="Picture 7"/>
          <p:cNvPicPr>
            <a:picLocks noChangeAspect="1"/>
          </p:cNvPicPr>
          <p:nvPr/>
        </p:nvPicPr>
        <p:blipFill>
          <a:blip r:embed="rId4"/>
          <a:srcRect/>
          <a:stretch>
            <a:fillRect/>
          </a:stretch>
        </p:blipFill>
        <p:spPr>
          <a:xfrm>
            <a:off x="6305546" y="2420938"/>
            <a:ext cx="2514600" cy="2160590"/>
          </a:xfrm>
          <a:prstGeom prst="rect">
            <a:avLst/>
          </a:prstGeom>
          <a:noFill/>
          <a:ln>
            <a:noFill/>
          </a:ln>
        </p:spPr>
      </p:pic>
      <p:pic>
        <p:nvPicPr>
          <p:cNvPr id="5" name="Picture 8"/>
          <p:cNvPicPr>
            <a:picLocks noChangeAspect="1"/>
          </p:cNvPicPr>
          <p:nvPr/>
        </p:nvPicPr>
        <p:blipFill>
          <a:blip r:embed="rId5"/>
          <a:srcRect/>
          <a:stretch>
            <a:fillRect/>
          </a:stretch>
        </p:blipFill>
        <p:spPr>
          <a:xfrm>
            <a:off x="6300792" y="4652960"/>
            <a:ext cx="2519364" cy="2089147"/>
          </a:xfrm>
          <a:prstGeom prst="rect">
            <a:avLst/>
          </a:prstGeom>
          <a:noFill/>
          <a:ln>
            <a:noFill/>
          </a:ln>
        </p:spPr>
      </p:pic>
      <p:sp>
        <p:nvSpPr>
          <p:cNvPr id="6" name="Šipka doleva 8"/>
          <p:cNvSpPr/>
          <p:nvPr/>
        </p:nvSpPr>
        <p:spPr>
          <a:xfrm>
            <a:off x="8207370" y="3429000"/>
            <a:ext cx="612776" cy="287341"/>
          </a:xfrm>
          <a:custGeom>
            <a:avLst>
              <a:gd name="f0" fmla="val 506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solidFill>
            <a:srgbClr val="FF0000"/>
          </a:solidFill>
          <a:ln w="25402">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7" name="Šipka doleva 9"/>
          <p:cNvSpPr/>
          <p:nvPr/>
        </p:nvSpPr>
        <p:spPr>
          <a:xfrm>
            <a:off x="6445248" y="5661022"/>
            <a:ext cx="2230441" cy="288922"/>
          </a:xfrm>
          <a:custGeom>
            <a:avLst>
              <a:gd name="f0" fmla="val 1399"/>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21600 f12 1"/>
              <a:gd name="f24" fmla="*/ 0 f13 1"/>
              <a:gd name="f25" fmla="*/ f16 1 f4"/>
              <a:gd name="f26" fmla="*/ 21600 f13 1"/>
              <a:gd name="f27" fmla="*/ f17 1 f4"/>
              <a:gd name="f28" fmla="*/ f19 f18 1"/>
              <a:gd name="f29" fmla="*/ f20 f13 1"/>
              <a:gd name="f30" fmla="*/ f18 f13 1"/>
              <a:gd name="f31" fmla="*/ f19 f12 1"/>
              <a:gd name="f32" fmla="+- f25 0 f3"/>
              <a:gd name="f33" fmla="+- f27 0 f3"/>
              <a:gd name="f34" fmla="*/ f28 1 10800"/>
              <a:gd name="f35" fmla="+- f19 0 f34"/>
              <a:gd name="f36" fmla="*/ f35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36" t="f30" r="f23" b="f29"/>
            <a:pathLst>
              <a:path w="21600" h="21600">
                <a:moveTo>
                  <a:pt x="f8" y="f18"/>
                </a:moveTo>
                <a:lnTo>
                  <a:pt x="f19" y="f18"/>
                </a:lnTo>
                <a:lnTo>
                  <a:pt x="f19" y="f7"/>
                </a:lnTo>
                <a:lnTo>
                  <a:pt x="f7" y="f9"/>
                </a:lnTo>
                <a:lnTo>
                  <a:pt x="f19" y="f8"/>
                </a:lnTo>
                <a:lnTo>
                  <a:pt x="f19" y="f20"/>
                </a:lnTo>
                <a:lnTo>
                  <a:pt x="f8" y="f20"/>
                </a:lnTo>
                <a:close/>
              </a:path>
            </a:pathLst>
          </a:custGeom>
          <a:solidFill>
            <a:srgbClr val="009DD9"/>
          </a:solidFill>
          <a:ln w="25402">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8" name="Zahnutá šipka doleva 10"/>
          <p:cNvSpPr/>
          <p:nvPr/>
        </p:nvSpPr>
        <p:spPr>
          <a:xfrm rot="464336">
            <a:off x="7626351" y="4530724"/>
            <a:ext cx="344491" cy="479429"/>
          </a:xfrm>
          <a:custGeom>
            <a:avLst>
              <a:gd name="f13" fmla="val 25000"/>
              <a:gd name="f14" fmla="val 50000"/>
              <a:gd name="f15" fmla="val 25000"/>
            </a:avLst>
            <a:gdLst>
              <a:gd name="f3" fmla="val 10800000"/>
              <a:gd name="f4" fmla="val 5400000"/>
              <a:gd name="f5" fmla="val 16200000"/>
              <a:gd name="f6" fmla="val 180"/>
              <a:gd name="f7" fmla="val w"/>
              <a:gd name="f8" fmla="val h"/>
              <a:gd name="f9" fmla="val ss"/>
              <a:gd name="f10" fmla="val 0"/>
              <a:gd name="f11" fmla="*/ 5419351 1 1725033"/>
              <a:gd name="f12" fmla="+- 0 0 5400000"/>
              <a:gd name="f13" fmla="val 25000"/>
              <a:gd name="f14" fmla="val 50000"/>
              <a:gd name="f15" fmla="val 25000"/>
              <a:gd name="f16" fmla="+- 0 0 -270"/>
              <a:gd name="f17" fmla="+- 0 0 -90"/>
              <a:gd name="f18" fmla="+- 0 0 -180"/>
              <a:gd name="f19" fmla="abs f7"/>
              <a:gd name="f20" fmla="abs f8"/>
              <a:gd name="f21" fmla="abs f9"/>
              <a:gd name="f22" fmla="val f10"/>
              <a:gd name="f23" fmla="val f14"/>
              <a:gd name="f24" fmla="val f13"/>
              <a:gd name="f25" fmla="val f15"/>
              <a:gd name="f26" fmla="*/ f16 f3 1"/>
              <a:gd name="f27" fmla="*/ f17 f3 1"/>
              <a:gd name="f28" fmla="*/ f18 f3 1"/>
              <a:gd name="f29" fmla="?: f19 f7 1"/>
              <a:gd name="f30" fmla="?: f20 f8 1"/>
              <a:gd name="f31" fmla="?: f21 f9 1"/>
              <a:gd name="f32" fmla="*/ f26 1 f6"/>
              <a:gd name="f33" fmla="*/ f27 1 f6"/>
              <a:gd name="f34" fmla="*/ f28 1 f6"/>
              <a:gd name="f35" fmla="*/ f29 1 21600"/>
              <a:gd name="f36" fmla="*/ f30 1 21600"/>
              <a:gd name="f37" fmla="*/ 21600 f29 1"/>
              <a:gd name="f38" fmla="*/ 21600 f30 1"/>
              <a:gd name="f39" fmla="+- f32 0 f4"/>
              <a:gd name="f40" fmla="+- f33 0 f4"/>
              <a:gd name="f41" fmla="+- f34 0 f4"/>
              <a:gd name="f42" fmla="min f36 f35"/>
              <a:gd name="f43" fmla="*/ f37 1 f31"/>
              <a:gd name="f44" fmla="*/ f38 1 f31"/>
              <a:gd name="f45" fmla="val f43"/>
              <a:gd name="f46" fmla="val f44"/>
              <a:gd name="f47" fmla="*/ f22 f42 1"/>
              <a:gd name="f48" fmla="+- f46 0 f22"/>
              <a:gd name="f49" fmla="+- f45 0 f22"/>
              <a:gd name="f50" fmla="*/ f45 f42 1"/>
              <a:gd name="f51" fmla="*/ f46 f42 1"/>
              <a:gd name="f52" fmla="*/ f48 1 2"/>
              <a:gd name="f53" fmla="min f49 f48"/>
              <a:gd name="f54" fmla="*/ f49 f49 1"/>
              <a:gd name="f55" fmla="*/ f49 f42 1"/>
              <a:gd name="f56" fmla="*/ f53 f24 1"/>
              <a:gd name="f57" fmla="*/ f53 f23 1"/>
              <a:gd name="f58" fmla="*/ f53 f25 1"/>
              <a:gd name="f59" fmla="*/ f56 1 100000"/>
              <a:gd name="f60" fmla="*/ f57 1 100000"/>
              <a:gd name="f61" fmla="*/ f58 1 100000"/>
              <a:gd name="f62" fmla="+- f59 f60 0"/>
              <a:gd name="f63" fmla="*/ f59 f59 1"/>
              <a:gd name="f64" fmla="*/ f61 f61 1"/>
              <a:gd name="f65" fmla="+- f60 0 f59"/>
              <a:gd name="f66" fmla="*/ f60 1 2"/>
              <a:gd name="f67" fmla="+- f22 f61 0"/>
              <a:gd name="f68" fmla="+- 0 0 f61"/>
              <a:gd name="f69" fmla="*/ f59 1 2"/>
              <a:gd name="f70" fmla="*/ f62 1 4"/>
              <a:gd name="f71" fmla="+- f54 0 f64"/>
              <a:gd name="f72" fmla="*/ f65 1 2"/>
              <a:gd name="f73" fmla="+- f46 0 f66"/>
              <a:gd name="f74" fmla="+- 0 0 f68"/>
              <a:gd name="f75" fmla="+- 0 0 f69"/>
              <a:gd name="f76" fmla="*/ f67 f42 1"/>
              <a:gd name="f77" fmla="*/ f69 f42 1"/>
              <a:gd name="f78" fmla="+- f52 0 f70"/>
              <a:gd name="f79" fmla="sqrt f71"/>
              <a:gd name="f80" fmla="+- 0 0 f75"/>
              <a:gd name="f81" fmla="*/ f73 f42 1"/>
              <a:gd name="f82" fmla="*/ f78 2 1"/>
              <a:gd name="f83" fmla="+- f78 f59 0"/>
              <a:gd name="f84" fmla="*/ f79 f78 1"/>
              <a:gd name="f85" fmla="*/ f78 f42 1"/>
              <a:gd name="f86" fmla="*/ f82 f82 1"/>
              <a:gd name="f87" fmla="*/ f84 1 f49"/>
              <a:gd name="f88" fmla="+- f78 f83 0"/>
              <a:gd name="f89" fmla="*/ f83 f42 1"/>
              <a:gd name="f90" fmla="+- f86 0 f63"/>
              <a:gd name="f91" fmla="+- f78 f87 0"/>
              <a:gd name="f92" fmla="+- f83 f87 0"/>
              <a:gd name="f93" fmla="+- 0 0 f87"/>
              <a:gd name="f94" fmla="*/ f88 1 2"/>
              <a:gd name="f95" fmla="sqrt f90"/>
              <a:gd name="f96" fmla="+- f91 0 f72"/>
              <a:gd name="f97" fmla="+- f92 f72 0"/>
              <a:gd name="f98" fmla="+- 0 0 f93"/>
              <a:gd name="f99" fmla="*/ f91 f42 1"/>
              <a:gd name="f100" fmla="*/ f94 f42 1"/>
              <a:gd name="f101" fmla="*/ f95 f49 1"/>
              <a:gd name="f102" fmla="at2 f74 f98"/>
              <a:gd name="f103" fmla="*/ f96 f42 1"/>
              <a:gd name="f104" fmla="*/ f97 f42 1"/>
              <a:gd name="f105" fmla="*/ f101 1 f82"/>
              <a:gd name="f106" fmla="+- f102 f4 0"/>
              <a:gd name="f107" fmla="*/ f106 f11 1"/>
              <a:gd name="f108" fmla="+- 0 0 f105"/>
              <a:gd name="f109" fmla="*/ f107 1 f3"/>
              <a:gd name="f110" fmla="+- 0 0 f108"/>
              <a:gd name="f111" fmla="+- 0 0 f109"/>
              <a:gd name="f112" fmla="at2 f110 f80"/>
              <a:gd name="f113" fmla="val f111"/>
              <a:gd name="f114" fmla="+- f112 f4 0"/>
              <a:gd name="f115" fmla="+- 0 0 f113"/>
              <a:gd name="f116" fmla="*/ f114 f11 1"/>
              <a:gd name="f117" fmla="*/ f115 f3 1"/>
              <a:gd name="f118" fmla="*/ f116 1 f3"/>
              <a:gd name="f119" fmla="*/ f117 1 f11"/>
              <a:gd name="f120" fmla="+- 0 0 f118"/>
              <a:gd name="f121" fmla="+- f119 0 f4"/>
              <a:gd name="f122" fmla="val f120"/>
              <a:gd name="f123" fmla="+- 0 0 f122"/>
              <a:gd name="f124" fmla="*/ f123 f3 1"/>
              <a:gd name="f125" fmla="*/ f124 1 f11"/>
              <a:gd name="f126" fmla="+- f125 0 f4"/>
              <a:gd name="f127" fmla="+- f126 0 f121"/>
              <a:gd name="f128" fmla="+- f121 f126 0"/>
              <a:gd name="f129" fmla="+- 0 0 f126"/>
            </a:gdLst>
            <a:ahLst/>
            <a:cxnLst>
              <a:cxn ang="3cd4">
                <a:pos x="hc" y="t"/>
              </a:cxn>
              <a:cxn ang="0">
                <a:pos x="r" y="vc"/>
              </a:cxn>
              <a:cxn ang="cd4">
                <a:pos x="hc" y="b"/>
              </a:cxn>
              <a:cxn ang="cd2">
                <a:pos x="l" y="vc"/>
              </a:cxn>
              <a:cxn ang="f39">
                <a:pos x="f47" y="f77"/>
              </a:cxn>
              <a:cxn ang="f39">
                <a:pos x="f76" y="f103"/>
              </a:cxn>
              <a:cxn ang="f40">
                <a:pos x="f47" y="f81"/>
              </a:cxn>
              <a:cxn ang="f41">
                <a:pos x="f76" y="f104"/>
              </a:cxn>
              <a:cxn ang="f40">
                <a:pos x="f50" y="f100"/>
              </a:cxn>
            </a:cxnLst>
            <a:rect l="f47" t="f47" r="f50" b="f51"/>
            <a:pathLst>
              <a:path stroke="0">
                <a:moveTo>
                  <a:pt x="f47" y="f81"/>
                </a:moveTo>
                <a:lnTo>
                  <a:pt x="f76" y="f103"/>
                </a:lnTo>
                <a:lnTo>
                  <a:pt x="f76" y="f99"/>
                </a:lnTo>
                <a:arcTo wR="f55" hR="f85" stAng="f121" swAng="f127"/>
                <a:arcTo wR="f55" hR="f85" stAng="f129" swAng="f128"/>
                <a:lnTo>
                  <a:pt x="f76" y="f104"/>
                </a:lnTo>
                <a:close/>
              </a:path>
              <a:path stroke="0">
                <a:moveTo>
                  <a:pt x="f50" y="f89"/>
                </a:moveTo>
                <a:arcTo wR="f55" hR="f85" stAng="f10" swAng="f12"/>
                <a:lnTo>
                  <a:pt x="f47" y="f47"/>
                </a:lnTo>
                <a:arcTo wR="f55" hR="f85" stAng="f5" swAng="f4"/>
                <a:close/>
              </a:path>
              <a:path fill="none">
                <a:moveTo>
                  <a:pt x="f50" y="f89"/>
                </a:moveTo>
                <a:arcTo wR="f55" hR="f85" stAng="f10" swAng="f12"/>
                <a:lnTo>
                  <a:pt x="f47" y="f47"/>
                </a:lnTo>
                <a:arcTo wR="f55" hR="f85" stAng="f5" swAng="f4"/>
                <a:lnTo>
                  <a:pt x="f50" y="f89"/>
                </a:lnTo>
                <a:arcTo wR="f55" hR="f85" stAng="f10" swAng="f121"/>
                <a:lnTo>
                  <a:pt x="f76" y="f104"/>
                </a:lnTo>
                <a:lnTo>
                  <a:pt x="f47" y="f81"/>
                </a:lnTo>
                <a:lnTo>
                  <a:pt x="f76" y="f103"/>
                </a:lnTo>
                <a:lnTo>
                  <a:pt x="f76" y="f99"/>
                </a:lnTo>
                <a:arcTo wR="f55" hR="f85" stAng="f121" swAng="f127"/>
              </a:path>
            </a:pathLst>
          </a:custGeom>
          <a:solidFill>
            <a:srgbClr val="FF0000"/>
          </a:solidFill>
          <a:ln w="25402">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onstantia"/>
            </a:endParaRPr>
          </a:p>
        </p:txBody>
      </p:sp>
      <p:pic>
        <p:nvPicPr>
          <p:cNvPr id="9" name="Picture 11"/>
          <p:cNvPicPr>
            <a:picLocks noChangeAspect="1"/>
          </p:cNvPicPr>
          <p:nvPr/>
        </p:nvPicPr>
        <p:blipFill>
          <a:blip r:embed="rId6"/>
          <a:srcRect/>
          <a:stretch>
            <a:fillRect/>
          </a:stretch>
        </p:blipFill>
        <p:spPr>
          <a:xfrm>
            <a:off x="395285" y="1698626"/>
            <a:ext cx="3371850" cy="2667003"/>
          </a:xfrm>
          <a:prstGeom prst="rect">
            <a:avLst/>
          </a:prstGeom>
          <a:noFill/>
          <a:ln>
            <a:noFill/>
          </a:ln>
        </p:spPr>
      </p:pic>
      <p:pic>
        <p:nvPicPr>
          <p:cNvPr id="10" name="Picture 14"/>
          <p:cNvPicPr>
            <a:picLocks noChangeAspect="1"/>
          </p:cNvPicPr>
          <p:nvPr/>
        </p:nvPicPr>
        <p:blipFill>
          <a:blip r:embed="rId7"/>
          <a:srcRect/>
          <a:stretch>
            <a:fillRect/>
          </a:stretch>
        </p:blipFill>
        <p:spPr>
          <a:xfrm>
            <a:off x="2555876" y="4076696"/>
            <a:ext cx="3600450" cy="2649538"/>
          </a:xfrm>
          <a:prstGeom prst="rect">
            <a:avLst/>
          </a:prstGeom>
          <a:noFill/>
          <a:ln>
            <a:noFill/>
          </a:ln>
        </p:spPr>
      </p:pic>
      <p:sp>
        <p:nvSpPr>
          <p:cNvPr id="11" name="TextovéPole 13"/>
          <p:cNvSpPr txBox="1"/>
          <p:nvPr/>
        </p:nvSpPr>
        <p:spPr>
          <a:xfrm>
            <a:off x="468309" y="6237286"/>
            <a:ext cx="2016123" cy="36988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Kulový  kohout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500567" y="1341433"/>
            <a:ext cx="3959223" cy="4870451"/>
          </a:xfrm>
          <a:prstGeom prst="rect">
            <a:avLst/>
          </a:prstGeom>
          <a:noFill/>
          <a:ln>
            <a:noFill/>
          </a:ln>
        </p:spPr>
      </p:pic>
      <p:sp>
        <p:nvSpPr>
          <p:cNvPr id="3" name="Rectangle 4"/>
          <p:cNvSpPr/>
          <p:nvPr/>
        </p:nvSpPr>
        <p:spPr>
          <a:xfrm>
            <a:off x="268284" y="153984"/>
            <a:ext cx="8551861" cy="769933"/>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ŠOUPÁTKA - </a:t>
            </a:r>
            <a:r>
              <a:rPr lang="cs-CZ" sz="2000" b="0" i="0" u="none" strike="noStrike" kern="1200" cap="none" spc="0" baseline="0">
                <a:solidFill>
                  <a:srgbClr val="FFFFFF"/>
                </a:solidFill>
                <a:uFillTx/>
                <a:latin typeface="Arial" pitchFamily="34"/>
                <a:cs typeface="Arial" pitchFamily="34"/>
              </a:rPr>
              <a:t>jsou určena k pomalému uzavírání,  nebo k úplnému</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uzavření nebo otevření proudu pracovní látky pod tlakem</a:t>
            </a:r>
          </a:p>
        </p:txBody>
      </p:sp>
      <p:pic>
        <p:nvPicPr>
          <p:cNvPr id="4" name="Picture 6"/>
          <p:cNvPicPr>
            <a:picLocks noChangeAspect="1"/>
          </p:cNvPicPr>
          <p:nvPr/>
        </p:nvPicPr>
        <p:blipFill>
          <a:blip r:embed="rId4"/>
          <a:srcRect/>
          <a:stretch>
            <a:fillRect/>
          </a:stretch>
        </p:blipFill>
        <p:spPr>
          <a:xfrm>
            <a:off x="620713" y="1412876"/>
            <a:ext cx="3230566" cy="4752978"/>
          </a:xfrm>
          <a:prstGeom prst="rect">
            <a:avLst/>
          </a:prstGeom>
          <a:noFill/>
          <a:ln>
            <a:noFill/>
          </a:ln>
        </p:spPr>
      </p:pic>
      <p:pic>
        <p:nvPicPr>
          <p:cNvPr id="5" name="Picture 2"/>
          <p:cNvPicPr>
            <a:picLocks noChangeAspect="1"/>
          </p:cNvPicPr>
          <p:nvPr/>
        </p:nvPicPr>
        <p:blipFill>
          <a:blip r:embed="rId3"/>
          <a:srcRect/>
          <a:stretch>
            <a:fillRect/>
          </a:stretch>
        </p:blipFill>
        <p:spPr>
          <a:xfrm>
            <a:off x="4500567" y="1341433"/>
            <a:ext cx="3959223" cy="4870451"/>
          </a:xfrm>
          <a:prstGeom prst="rect">
            <a:avLst/>
          </a:prstGeom>
          <a:noFill/>
          <a:ln>
            <a:noFill/>
          </a:ln>
        </p:spPr>
      </p:pic>
      <p:sp>
        <p:nvSpPr>
          <p:cNvPr id="6" name="Zahnutá šipka doleva 5"/>
          <p:cNvSpPr/>
          <p:nvPr/>
        </p:nvSpPr>
        <p:spPr>
          <a:xfrm rot="464336">
            <a:off x="7626351" y="2009779"/>
            <a:ext cx="344491" cy="479429"/>
          </a:xfrm>
          <a:custGeom>
            <a:avLst>
              <a:gd name="f13" fmla="val 25000"/>
              <a:gd name="f14" fmla="val 69753"/>
              <a:gd name="f15" fmla="val 25000"/>
            </a:avLst>
            <a:gdLst>
              <a:gd name="f3" fmla="val 10800000"/>
              <a:gd name="f4" fmla="val 5400000"/>
              <a:gd name="f5" fmla="val 16200000"/>
              <a:gd name="f6" fmla="val 180"/>
              <a:gd name="f7" fmla="val w"/>
              <a:gd name="f8" fmla="val h"/>
              <a:gd name="f9" fmla="val ss"/>
              <a:gd name="f10" fmla="val 0"/>
              <a:gd name="f11" fmla="*/ 5419351 1 1725033"/>
              <a:gd name="f12" fmla="+- 0 0 5400000"/>
              <a:gd name="f13" fmla="val 25000"/>
              <a:gd name="f14" fmla="val 69753"/>
              <a:gd name="f15" fmla="val 25000"/>
              <a:gd name="f16" fmla="+- 0 0 -270"/>
              <a:gd name="f17" fmla="+- 0 0 -90"/>
              <a:gd name="f18" fmla="+- 0 0 -180"/>
              <a:gd name="f19" fmla="abs f7"/>
              <a:gd name="f20" fmla="abs f8"/>
              <a:gd name="f21" fmla="abs f9"/>
              <a:gd name="f22" fmla="val f10"/>
              <a:gd name="f23" fmla="val f14"/>
              <a:gd name="f24" fmla="val f13"/>
              <a:gd name="f25" fmla="val f15"/>
              <a:gd name="f26" fmla="*/ f16 f3 1"/>
              <a:gd name="f27" fmla="*/ f17 f3 1"/>
              <a:gd name="f28" fmla="*/ f18 f3 1"/>
              <a:gd name="f29" fmla="?: f19 f7 1"/>
              <a:gd name="f30" fmla="?: f20 f8 1"/>
              <a:gd name="f31" fmla="?: f21 f9 1"/>
              <a:gd name="f32" fmla="*/ f26 1 f6"/>
              <a:gd name="f33" fmla="*/ f27 1 f6"/>
              <a:gd name="f34" fmla="*/ f28 1 f6"/>
              <a:gd name="f35" fmla="*/ f29 1 21600"/>
              <a:gd name="f36" fmla="*/ f30 1 21600"/>
              <a:gd name="f37" fmla="*/ 21600 f29 1"/>
              <a:gd name="f38" fmla="*/ 21600 f30 1"/>
              <a:gd name="f39" fmla="+- f32 0 f4"/>
              <a:gd name="f40" fmla="+- f33 0 f4"/>
              <a:gd name="f41" fmla="+- f34 0 f4"/>
              <a:gd name="f42" fmla="min f36 f35"/>
              <a:gd name="f43" fmla="*/ f37 1 f31"/>
              <a:gd name="f44" fmla="*/ f38 1 f31"/>
              <a:gd name="f45" fmla="val f43"/>
              <a:gd name="f46" fmla="val f44"/>
              <a:gd name="f47" fmla="*/ f22 f42 1"/>
              <a:gd name="f48" fmla="+- f46 0 f22"/>
              <a:gd name="f49" fmla="+- f45 0 f22"/>
              <a:gd name="f50" fmla="*/ f45 f42 1"/>
              <a:gd name="f51" fmla="*/ f46 f42 1"/>
              <a:gd name="f52" fmla="*/ f48 1 2"/>
              <a:gd name="f53" fmla="min f49 f48"/>
              <a:gd name="f54" fmla="*/ f49 f49 1"/>
              <a:gd name="f55" fmla="*/ f49 f42 1"/>
              <a:gd name="f56" fmla="*/ f53 f24 1"/>
              <a:gd name="f57" fmla="*/ f53 f23 1"/>
              <a:gd name="f58" fmla="*/ f53 f25 1"/>
              <a:gd name="f59" fmla="*/ f56 1 100000"/>
              <a:gd name="f60" fmla="*/ f57 1 100000"/>
              <a:gd name="f61" fmla="*/ f58 1 100000"/>
              <a:gd name="f62" fmla="+- f59 f60 0"/>
              <a:gd name="f63" fmla="*/ f59 f59 1"/>
              <a:gd name="f64" fmla="*/ f61 f61 1"/>
              <a:gd name="f65" fmla="+- f60 0 f59"/>
              <a:gd name="f66" fmla="*/ f60 1 2"/>
              <a:gd name="f67" fmla="+- f22 f61 0"/>
              <a:gd name="f68" fmla="+- 0 0 f61"/>
              <a:gd name="f69" fmla="*/ f59 1 2"/>
              <a:gd name="f70" fmla="*/ f62 1 4"/>
              <a:gd name="f71" fmla="+- f54 0 f64"/>
              <a:gd name="f72" fmla="*/ f65 1 2"/>
              <a:gd name="f73" fmla="+- f46 0 f66"/>
              <a:gd name="f74" fmla="+- 0 0 f68"/>
              <a:gd name="f75" fmla="+- 0 0 f69"/>
              <a:gd name="f76" fmla="*/ f67 f42 1"/>
              <a:gd name="f77" fmla="*/ f69 f42 1"/>
              <a:gd name="f78" fmla="+- f52 0 f70"/>
              <a:gd name="f79" fmla="sqrt f71"/>
              <a:gd name="f80" fmla="+- 0 0 f75"/>
              <a:gd name="f81" fmla="*/ f73 f42 1"/>
              <a:gd name="f82" fmla="*/ f78 2 1"/>
              <a:gd name="f83" fmla="+- f78 f59 0"/>
              <a:gd name="f84" fmla="*/ f79 f78 1"/>
              <a:gd name="f85" fmla="*/ f78 f42 1"/>
              <a:gd name="f86" fmla="*/ f82 f82 1"/>
              <a:gd name="f87" fmla="*/ f84 1 f49"/>
              <a:gd name="f88" fmla="+- f78 f83 0"/>
              <a:gd name="f89" fmla="*/ f83 f42 1"/>
              <a:gd name="f90" fmla="+- f86 0 f63"/>
              <a:gd name="f91" fmla="+- f78 f87 0"/>
              <a:gd name="f92" fmla="+- f83 f87 0"/>
              <a:gd name="f93" fmla="+- 0 0 f87"/>
              <a:gd name="f94" fmla="*/ f88 1 2"/>
              <a:gd name="f95" fmla="sqrt f90"/>
              <a:gd name="f96" fmla="+- f91 0 f72"/>
              <a:gd name="f97" fmla="+- f92 f72 0"/>
              <a:gd name="f98" fmla="+- 0 0 f93"/>
              <a:gd name="f99" fmla="*/ f91 f42 1"/>
              <a:gd name="f100" fmla="*/ f94 f42 1"/>
              <a:gd name="f101" fmla="*/ f95 f49 1"/>
              <a:gd name="f102" fmla="at2 f74 f98"/>
              <a:gd name="f103" fmla="*/ f96 f42 1"/>
              <a:gd name="f104" fmla="*/ f97 f42 1"/>
              <a:gd name="f105" fmla="*/ f101 1 f82"/>
              <a:gd name="f106" fmla="+- f102 f4 0"/>
              <a:gd name="f107" fmla="*/ f106 f11 1"/>
              <a:gd name="f108" fmla="+- 0 0 f105"/>
              <a:gd name="f109" fmla="*/ f107 1 f3"/>
              <a:gd name="f110" fmla="+- 0 0 f108"/>
              <a:gd name="f111" fmla="+- 0 0 f109"/>
              <a:gd name="f112" fmla="at2 f110 f80"/>
              <a:gd name="f113" fmla="val f111"/>
              <a:gd name="f114" fmla="+- f112 f4 0"/>
              <a:gd name="f115" fmla="+- 0 0 f113"/>
              <a:gd name="f116" fmla="*/ f114 f11 1"/>
              <a:gd name="f117" fmla="*/ f115 f3 1"/>
              <a:gd name="f118" fmla="*/ f116 1 f3"/>
              <a:gd name="f119" fmla="*/ f117 1 f11"/>
              <a:gd name="f120" fmla="+- 0 0 f118"/>
              <a:gd name="f121" fmla="+- f119 0 f4"/>
              <a:gd name="f122" fmla="val f120"/>
              <a:gd name="f123" fmla="+- 0 0 f122"/>
              <a:gd name="f124" fmla="*/ f123 f3 1"/>
              <a:gd name="f125" fmla="*/ f124 1 f11"/>
              <a:gd name="f126" fmla="+- f125 0 f4"/>
              <a:gd name="f127" fmla="+- f126 0 f121"/>
              <a:gd name="f128" fmla="+- f121 f126 0"/>
              <a:gd name="f129" fmla="+- 0 0 f126"/>
            </a:gdLst>
            <a:ahLst/>
            <a:cxnLst>
              <a:cxn ang="3cd4">
                <a:pos x="hc" y="t"/>
              </a:cxn>
              <a:cxn ang="0">
                <a:pos x="r" y="vc"/>
              </a:cxn>
              <a:cxn ang="cd4">
                <a:pos x="hc" y="b"/>
              </a:cxn>
              <a:cxn ang="cd2">
                <a:pos x="l" y="vc"/>
              </a:cxn>
              <a:cxn ang="f39">
                <a:pos x="f47" y="f77"/>
              </a:cxn>
              <a:cxn ang="f39">
                <a:pos x="f76" y="f103"/>
              </a:cxn>
              <a:cxn ang="f40">
                <a:pos x="f47" y="f81"/>
              </a:cxn>
              <a:cxn ang="f41">
                <a:pos x="f76" y="f104"/>
              </a:cxn>
              <a:cxn ang="f40">
                <a:pos x="f50" y="f100"/>
              </a:cxn>
            </a:cxnLst>
            <a:rect l="f47" t="f47" r="f50" b="f51"/>
            <a:pathLst>
              <a:path stroke="0">
                <a:moveTo>
                  <a:pt x="f47" y="f81"/>
                </a:moveTo>
                <a:lnTo>
                  <a:pt x="f76" y="f103"/>
                </a:lnTo>
                <a:lnTo>
                  <a:pt x="f76" y="f99"/>
                </a:lnTo>
                <a:arcTo wR="f55" hR="f85" stAng="f121" swAng="f127"/>
                <a:arcTo wR="f55" hR="f85" stAng="f129" swAng="f128"/>
                <a:lnTo>
                  <a:pt x="f76" y="f104"/>
                </a:lnTo>
                <a:close/>
              </a:path>
              <a:path stroke="0">
                <a:moveTo>
                  <a:pt x="f50" y="f89"/>
                </a:moveTo>
                <a:arcTo wR="f55" hR="f85" stAng="f10" swAng="f12"/>
                <a:lnTo>
                  <a:pt x="f47" y="f47"/>
                </a:lnTo>
                <a:arcTo wR="f55" hR="f85" stAng="f5" swAng="f4"/>
                <a:close/>
              </a:path>
              <a:path fill="none">
                <a:moveTo>
                  <a:pt x="f50" y="f89"/>
                </a:moveTo>
                <a:arcTo wR="f55" hR="f85" stAng="f10" swAng="f12"/>
                <a:lnTo>
                  <a:pt x="f47" y="f47"/>
                </a:lnTo>
                <a:arcTo wR="f55" hR="f85" stAng="f5" swAng="f4"/>
                <a:lnTo>
                  <a:pt x="f50" y="f89"/>
                </a:lnTo>
                <a:arcTo wR="f55" hR="f85" stAng="f10" swAng="f121"/>
                <a:lnTo>
                  <a:pt x="f76" y="f104"/>
                </a:lnTo>
                <a:lnTo>
                  <a:pt x="f47" y="f81"/>
                </a:lnTo>
                <a:lnTo>
                  <a:pt x="f76" y="f103"/>
                </a:lnTo>
                <a:lnTo>
                  <a:pt x="f76" y="f99"/>
                </a:lnTo>
                <a:arcTo wR="f55" hR="f85" stAng="f121" swAng="f127"/>
              </a:path>
            </a:pathLst>
          </a:custGeom>
          <a:solidFill>
            <a:srgbClr val="FF0000"/>
          </a:solidFill>
          <a:ln w="25402">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onstantia"/>
            </a:endParaRPr>
          </a:p>
        </p:txBody>
      </p:sp>
      <p:sp>
        <p:nvSpPr>
          <p:cNvPr id="7" name="Šipka dolů 6"/>
          <p:cNvSpPr/>
          <p:nvPr/>
        </p:nvSpPr>
        <p:spPr>
          <a:xfrm rot="1376749">
            <a:off x="5273673" y="3984628"/>
            <a:ext cx="185742" cy="1419221"/>
          </a:xfrm>
          <a:custGeom>
            <a:avLst>
              <a:gd name="f0" fmla="val 20187"/>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FF0000"/>
          </a:solidFill>
          <a:ln w="25402">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8" name="Šipka dolů 6"/>
          <p:cNvSpPr/>
          <p:nvPr/>
        </p:nvSpPr>
        <p:spPr>
          <a:xfrm>
            <a:off x="2197102" y="3357567"/>
            <a:ext cx="71442" cy="696909"/>
          </a:xfrm>
          <a:custGeom>
            <a:avLst>
              <a:gd name="f0" fmla="val 20187"/>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FF0000"/>
          </a:solidFill>
          <a:ln w="25402">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9" name="Zahnutá šipka doleva 5"/>
          <p:cNvSpPr/>
          <p:nvPr/>
        </p:nvSpPr>
        <p:spPr>
          <a:xfrm rot="464336">
            <a:off x="2627308" y="2060573"/>
            <a:ext cx="344491" cy="479429"/>
          </a:xfrm>
          <a:custGeom>
            <a:avLst>
              <a:gd name="f13" fmla="val 25000"/>
              <a:gd name="f14" fmla="val 69753"/>
              <a:gd name="f15" fmla="val 25000"/>
            </a:avLst>
            <a:gdLst>
              <a:gd name="f3" fmla="val 10800000"/>
              <a:gd name="f4" fmla="val 5400000"/>
              <a:gd name="f5" fmla="val 16200000"/>
              <a:gd name="f6" fmla="val 180"/>
              <a:gd name="f7" fmla="val w"/>
              <a:gd name="f8" fmla="val h"/>
              <a:gd name="f9" fmla="val ss"/>
              <a:gd name="f10" fmla="val 0"/>
              <a:gd name="f11" fmla="*/ 5419351 1 1725033"/>
              <a:gd name="f12" fmla="+- 0 0 5400000"/>
              <a:gd name="f13" fmla="val 25000"/>
              <a:gd name="f14" fmla="val 69753"/>
              <a:gd name="f15" fmla="val 25000"/>
              <a:gd name="f16" fmla="+- 0 0 -270"/>
              <a:gd name="f17" fmla="+- 0 0 -90"/>
              <a:gd name="f18" fmla="+- 0 0 -180"/>
              <a:gd name="f19" fmla="abs f7"/>
              <a:gd name="f20" fmla="abs f8"/>
              <a:gd name="f21" fmla="abs f9"/>
              <a:gd name="f22" fmla="val f10"/>
              <a:gd name="f23" fmla="val f14"/>
              <a:gd name="f24" fmla="val f13"/>
              <a:gd name="f25" fmla="val f15"/>
              <a:gd name="f26" fmla="*/ f16 f3 1"/>
              <a:gd name="f27" fmla="*/ f17 f3 1"/>
              <a:gd name="f28" fmla="*/ f18 f3 1"/>
              <a:gd name="f29" fmla="?: f19 f7 1"/>
              <a:gd name="f30" fmla="?: f20 f8 1"/>
              <a:gd name="f31" fmla="?: f21 f9 1"/>
              <a:gd name="f32" fmla="*/ f26 1 f6"/>
              <a:gd name="f33" fmla="*/ f27 1 f6"/>
              <a:gd name="f34" fmla="*/ f28 1 f6"/>
              <a:gd name="f35" fmla="*/ f29 1 21600"/>
              <a:gd name="f36" fmla="*/ f30 1 21600"/>
              <a:gd name="f37" fmla="*/ 21600 f29 1"/>
              <a:gd name="f38" fmla="*/ 21600 f30 1"/>
              <a:gd name="f39" fmla="+- f32 0 f4"/>
              <a:gd name="f40" fmla="+- f33 0 f4"/>
              <a:gd name="f41" fmla="+- f34 0 f4"/>
              <a:gd name="f42" fmla="min f36 f35"/>
              <a:gd name="f43" fmla="*/ f37 1 f31"/>
              <a:gd name="f44" fmla="*/ f38 1 f31"/>
              <a:gd name="f45" fmla="val f43"/>
              <a:gd name="f46" fmla="val f44"/>
              <a:gd name="f47" fmla="*/ f22 f42 1"/>
              <a:gd name="f48" fmla="+- f46 0 f22"/>
              <a:gd name="f49" fmla="+- f45 0 f22"/>
              <a:gd name="f50" fmla="*/ f45 f42 1"/>
              <a:gd name="f51" fmla="*/ f46 f42 1"/>
              <a:gd name="f52" fmla="*/ f48 1 2"/>
              <a:gd name="f53" fmla="min f49 f48"/>
              <a:gd name="f54" fmla="*/ f49 f49 1"/>
              <a:gd name="f55" fmla="*/ f49 f42 1"/>
              <a:gd name="f56" fmla="*/ f53 f24 1"/>
              <a:gd name="f57" fmla="*/ f53 f23 1"/>
              <a:gd name="f58" fmla="*/ f53 f25 1"/>
              <a:gd name="f59" fmla="*/ f56 1 100000"/>
              <a:gd name="f60" fmla="*/ f57 1 100000"/>
              <a:gd name="f61" fmla="*/ f58 1 100000"/>
              <a:gd name="f62" fmla="+- f59 f60 0"/>
              <a:gd name="f63" fmla="*/ f59 f59 1"/>
              <a:gd name="f64" fmla="*/ f61 f61 1"/>
              <a:gd name="f65" fmla="+- f60 0 f59"/>
              <a:gd name="f66" fmla="*/ f60 1 2"/>
              <a:gd name="f67" fmla="+- f22 f61 0"/>
              <a:gd name="f68" fmla="+- 0 0 f61"/>
              <a:gd name="f69" fmla="*/ f59 1 2"/>
              <a:gd name="f70" fmla="*/ f62 1 4"/>
              <a:gd name="f71" fmla="+- f54 0 f64"/>
              <a:gd name="f72" fmla="*/ f65 1 2"/>
              <a:gd name="f73" fmla="+- f46 0 f66"/>
              <a:gd name="f74" fmla="+- 0 0 f68"/>
              <a:gd name="f75" fmla="+- 0 0 f69"/>
              <a:gd name="f76" fmla="*/ f67 f42 1"/>
              <a:gd name="f77" fmla="*/ f69 f42 1"/>
              <a:gd name="f78" fmla="+- f52 0 f70"/>
              <a:gd name="f79" fmla="sqrt f71"/>
              <a:gd name="f80" fmla="+- 0 0 f75"/>
              <a:gd name="f81" fmla="*/ f73 f42 1"/>
              <a:gd name="f82" fmla="*/ f78 2 1"/>
              <a:gd name="f83" fmla="+- f78 f59 0"/>
              <a:gd name="f84" fmla="*/ f79 f78 1"/>
              <a:gd name="f85" fmla="*/ f78 f42 1"/>
              <a:gd name="f86" fmla="*/ f82 f82 1"/>
              <a:gd name="f87" fmla="*/ f84 1 f49"/>
              <a:gd name="f88" fmla="+- f78 f83 0"/>
              <a:gd name="f89" fmla="*/ f83 f42 1"/>
              <a:gd name="f90" fmla="+- f86 0 f63"/>
              <a:gd name="f91" fmla="+- f78 f87 0"/>
              <a:gd name="f92" fmla="+- f83 f87 0"/>
              <a:gd name="f93" fmla="+- 0 0 f87"/>
              <a:gd name="f94" fmla="*/ f88 1 2"/>
              <a:gd name="f95" fmla="sqrt f90"/>
              <a:gd name="f96" fmla="+- f91 0 f72"/>
              <a:gd name="f97" fmla="+- f92 f72 0"/>
              <a:gd name="f98" fmla="+- 0 0 f93"/>
              <a:gd name="f99" fmla="*/ f91 f42 1"/>
              <a:gd name="f100" fmla="*/ f94 f42 1"/>
              <a:gd name="f101" fmla="*/ f95 f49 1"/>
              <a:gd name="f102" fmla="at2 f74 f98"/>
              <a:gd name="f103" fmla="*/ f96 f42 1"/>
              <a:gd name="f104" fmla="*/ f97 f42 1"/>
              <a:gd name="f105" fmla="*/ f101 1 f82"/>
              <a:gd name="f106" fmla="+- f102 f4 0"/>
              <a:gd name="f107" fmla="*/ f106 f11 1"/>
              <a:gd name="f108" fmla="+- 0 0 f105"/>
              <a:gd name="f109" fmla="*/ f107 1 f3"/>
              <a:gd name="f110" fmla="+- 0 0 f108"/>
              <a:gd name="f111" fmla="+- 0 0 f109"/>
              <a:gd name="f112" fmla="at2 f110 f80"/>
              <a:gd name="f113" fmla="val f111"/>
              <a:gd name="f114" fmla="+- f112 f4 0"/>
              <a:gd name="f115" fmla="+- 0 0 f113"/>
              <a:gd name="f116" fmla="*/ f114 f11 1"/>
              <a:gd name="f117" fmla="*/ f115 f3 1"/>
              <a:gd name="f118" fmla="*/ f116 1 f3"/>
              <a:gd name="f119" fmla="*/ f117 1 f11"/>
              <a:gd name="f120" fmla="+- 0 0 f118"/>
              <a:gd name="f121" fmla="+- f119 0 f4"/>
              <a:gd name="f122" fmla="val f120"/>
              <a:gd name="f123" fmla="+- 0 0 f122"/>
              <a:gd name="f124" fmla="*/ f123 f3 1"/>
              <a:gd name="f125" fmla="*/ f124 1 f11"/>
              <a:gd name="f126" fmla="+- f125 0 f4"/>
              <a:gd name="f127" fmla="+- f126 0 f121"/>
              <a:gd name="f128" fmla="+- f121 f126 0"/>
              <a:gd name="f129" fmla="+- 0 0 f126"/>
            </a:gdLst>
            <a:ahLst/>
            <a:cxnLst>
              <a:cxn ang="3cd4">
                <a:pos x="hc" y="t"/>
              </a:cxn>
              <a:cxn ang="0">
                <a:pos x="r" y="vc"/>
              </a:cxn>
              <a:cxn ang="cd4">
                <a:pos x="hc" y="b"/>
              </a:cxn>
              <a:cxn ang="cd2">
                <a:pos x="l" y="vc"/>
              </a:cxn>
              <a:cxn ang="f39">
                <a:pos x="f47" y="f77"/>
              </a:cxn>
              <a:cxn ang="f39">
                <a:pos x="f76" y="f103"/>
              </a:cxn>
              <a:cxn ang="f40">
                <a:pos x="f47" y="f81"/>
              </a:cxn>
              <a:cxn ang="f41">
                <a:pos x="f76" y="f104"/>
              </a:cxn>
              <a:cxn ang="f40">
                <a:pos x="f50" y="f100"/>
              </a:cxn>
            </a:cxnLst>
            <a:rect l="f47" t="f47" r="f50" b="f51"/>
            <a:pathLst>
              <a:path stroke="0">
                <a:moveTo>
                  <a:pt x="f47" y="f81"/>
                </a:moveTo>
                <a:lnTo>
                  <a:pt x="f76" y="f103"/>
                </a:lnTo>
                <a:lnTo>
                  <a:pt x="f76" y="f99"/>
                </a:lnTo>
                <a:arcTo wR="f55" hR="f85" stAng="f121" swAng="f127"/>
                <a:arcTo wR="f55" hR="f85" stAng="f129" swAng="f128"/>
                <a:lnTo>
                  <a:pt x="f76" y="f104"/>
                </a:lnTo>
                <a:close/>
              </a:path>
              <a:path stroke="0">
                <a:moveTo>
                  <a:pt x="f50" y="f89"/>
                </a:moveTo>
                <a:arcTo wR="f55" hR="f85" stAng="f10" swAng="f12"/>
                <a:lnTo>
                  <a:pt x="f47" y="f47"/>
                </a:lnTo>
                <a:arcTo wR="f55" hR="f85" stAng="f5" swAng="f4"/>
                <a:close/>
              </a:path>
              <a:path fill="none">
                <a:moveTo>
                  <a:pt x="f50" y="f89"/>
                </a:moveTo>
                <a:arcTo wR="f55" hR="f85" stAng="f10" swAng="f12"/>
                <a:lnTo>
                  <a:pt x="f47" y="f47"/>
                </a:lnTo>
                <a:arcTo wR="f55" hR="f85" stAng="f5" swAng="f4"/>
                <a:lnTo>
                  <a:pt x="f50" y="f89"/>
                </a:lnTo>
                <a:arcTo wR="f55" hR="f85" stAng="f10" swAng="f121"/>
                <a:lnTo>
                  <a:pt x="f76" y="f104"/>
                </a:lnTo>
                <a:lnTo>
                  <a:pt x="f47" y="f81"/>
                </a:lnTo>
                <a:lnTo>
                  <a:pt x="f76" y="f103"/>
                </a:lnTo>
                <a:lnTo>
                  <a:pt x="f76" y="f99"/>
                </a:lnTo>
                <a:arcTo wR="f55" hR="f85" stAng="f121" swAng="f127"/>
              </a:path>
            </a:pathLst>
          </a:custGeom>
          <a:solidFill>
            <a:srgbClr val="FF0000"/>
          </a:solidFill>
          <a:ln w="25402">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onstant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3"/>
          <p:cNvPicPr>
            <a:picLocks noChangeAspect="1"/>
          </p:cNvPicPr>
          <p:nvPr/>
        </p:nvPicPr>
        <p:blipFill>
          <a:blip r:embed="rId3"/>
          <a:srcRect/>
          <a:stretch>
            <a:fillRect/>
          </a:stretch>
        </p:blipFill>
        <p:spPr>
          <a:xfrm>
            <a:off x="701673" y="1844673"/>
            <a:ext cx="3006720" cy="4321170"/>
          </a:xfrm>
          <a:prstGeom prst="rect">
            <a:avLst/>
          </a:prstGeom>
          <a:noFill/>
          <a:ln>
            <a:noFill/>
          </a:ln>
        </p:spPr>
      </p:pic>
      <p:sp>
        <p:nvSpPr>
          <p:cNvPr id="3" name="Rectangle 4"/>
          <p:cNvSpPr/>
          <p:nvPr/>
        </p:nvSpPr>
        <p:spPr>
          <a:xfrm>
            <a:off x="688972" y="398458"/>
            <a:ext cx="7699376" cy="1446215"/>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KLAPKY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slouží k rychlému uzavření průtoku média v potrubí o nízkém tlaku</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p:txBody>
      </p:sp>
      <p:sp>
        <p:nvSpPr>
          <p:cNvPr id="4" name="Rectangle 5"/>
          <p:cNvSpPr/>
          <p:nvPr/>
        </p:nvSpPr>
        <p:spPr>
          <a:xfrm>
            <a:off x="228600" y="2962271"/>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sp>
        <p:nvSpPr>
          <p:cNvPr id="5" name="Rectangle 6"/>
          <p:cNvSpPr/>
          <p:nvPr/>
        </p:nvSpPr>
        <p:spPr>
          <a:xfrm>
            <a:off x="228600" y="5314949"/>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pic>
        <p:nvPicPr>
          <p:cNvPr id="6" name="Picture 8"/>
          <p:cNvPicPr>
            <a:picLocks noChangeAspect="1"/>
          </p:cNvPicPr>
          <p:nvPr/>
        </p:nvPicPr>
        <p:blipFill>
          <a:blip r:embed="rId4"/>
          <a:srcRect/>
          <a:stretch>
            <a:fillRect/>
          </a:stretch>
        </p:blipFill>
        <p:spPr>
          <a:xfrm>
            <a:off x="3924303" y="1855783"/>
            <a:ext cx="4392613" cy="4310060"/>
          </a:xfrm>
          <a:prstGeom prst="rect">
            <a:avLst/>
          </a:prstGeom>
          <a:noFill/>
          <a:ln>
            <a:noFill/>
          </a:ln>
        </p:spPr>
      </p:pic>
      <p:sp>
        <p:nvSpPr>
          <p:cNvPr id="7" name="Zahnutá šipka doleva 7"/>
          <p:cNvSpPr/>
          <p:nvPr/>
        </p:nvSpPr>
        <p:spPr>
          <a:xfrm rot="464336">
            <a:off x="7626351" y="2009779"/>
            <a:ext cx="344491" cy="479429"/>
          </a:xfrm>
          <a:custGeom>
            <a:avLst>
              <a:gd name="f13" fmla="val 25000"/>
              <a:gd name="f14" fmla="val 69753"/>
              <a:gd name="f15" fmla="val 25000"/>
            </a:avLst>
            <a:gdLst>
              <a:gd name="f3" fmla="val 10800000"/>
              <a:gd name="f4" fmla="val 5400000"/>
              <a:gd name="f5" fmla="val 16200000"/>
              <a:gd name="f6" fmla="val 180"/>
              <a:gd name="f7" fmla="val w"/>
              <a:gd name="f8" fmla="val h"/>
              <a:gd name="f9" fmla="val ss"/>
              <a:gd name="f10" fmla="val 0"/>
              <a:gd name="f11" fmla="*/ 5419351 1 1725033"/>
              <a:gd name="f12" fmla="+- 0 0 5400000"/>
              <a:gd name="f13" fmla="val 25000"/>
              <a:gd name="f14" fmla="val 69753"/>
              <a:gd name="f15" fmla="val 25000"/>
              <a:gd name="f16" fmla="+- 0 0 -270"/>
              <a:gd name="f17" fmla="+- 0 0 -90"/>
              <a:gd name="f18" fmla="+- 0 0 -180"/>
              <a:gd name="f19" fmla="abs f7"/>
              <a:gd name="f20" fmla="abs f8"/>
              <a:gd name="f21" fmla="abs f9"/>
              <a:gd name="f22" fmla="val f10"/>
              <a:gd name="f23" fmla="val f14"/>
              <a:gd name="f24" fmla="val f13"/>
              <a:gd name="f25" fmla="val f15"/>
              <a:gd name="f26" fmla="*/ f16 f3 1"/>
              <a:gd name="f27" fmla="*/ f17 f3 1"/>
              <a:gd name="f28" fmla="*/ f18 f3 1"/>
              <a:gd name="f29" fmla="?: f19 f7 1"/>
              <a:gd name="f30" fmla="?: f20 f8 1"/>
              <a:gd name="f31" fmla="?: f21 f9 1"/>
              <a:gd name="f32" fmla="*/ f26 1 f6"/>
              <a:gd name="f33" fmla="*/ f27 1 f6"/>
              <a:gd name="f34" fmla="*/ f28 1 f6"/>
              <a:gd name="f35" fmla="*/ f29 1 21600"/>
              <a:gd name="f36" fmla="*/ f30 1 21600"/>
              <a:gd name="f37" fmla="*/ 21600 f29 1"/>
              <a:gd name="f38" fmla="*/ 21600 f30 1"/>
              <a:gd name="f39" fmla="+- f32 0 f4"/>
              <a:gd name="f40" fmla="+- f33 0 f4"/>
              <a:gd name="f41" fmla="+- f34 0 f4"/>
              <a:gd name="f42" fmla="min f36 f35"/>
              <a:gd name="f43" fmla="*/ f37 1 f31"/>
              <a:gd name="f44" fmla="*/ f38 1 f31"/>
              <a:gd name="f45" fmla="val f43"/>
              <a:gd name="f46" fmla="val f44"/>
              <a:gd name="f47" fmla="*/ f22 f42 1"/>
              <a:gd name="f48" fmla="+- f46 0 f22"/>
              <a:gd name="f49" fmla="+- f45 0 f22"/>
              <a:gd name="f50" fmla="*/ f45 f42 1"/>
              <a:gd name="f51" fmla="*/ f46 f42 1"/>
              <a:gd name="f52" fmla="*/ f48 1 2"/>
              <a:gd name="f53" fmla="min f49 f48"/>
              <a:gd name="f54" fmla="*/ f49 f49 1"/>
              <a:gd name="f55" fmla="*/ f49 f42 1"/>
              <a:gd name="f56" fmla="*/ f53 f24 1"/>
              <a:gd name="f57" fmla="*/ f53 f23 1"/>
              <a:gd name="f58" fmla="*/ f53 f25 1"/>
              <a:gd name="f59" fmla="*/ f56 1 100000"/>
              <a:gd name="f60" fmla="*/ f57 1 100000"/>
              <a:gd name="f61" fmla="*/ f58 1 100000"/>
              <a:gd name="f62" fmla="+- f59 f60 0"/>
              <a:gd name="f63" fmla="*/ f59 f59 1"/>
              <a:gd name="f64" fmla="*/ f61 f61 1"/>
              <a:gd name="f65" fmla="+- f60 0 f59"/>
              <a:gd name="f66" fmla="*/ f60 1 2"/>
              <a:gd name="f67" fmla="+- f22 f61 0"/>
              <a:gd name="f68" fmla="+- 0 0 f61"/>
              <a:gd name="f69" fmla="*/ f59 1 2"/>
              <a:gd name="f70" fmla="*/ f62 1 4"/>
              <a:gd name="f71" fmla="+- f54 0 f64"/>
              <a:gd name="f72" fmla="*/ f65 1 2"/>
              <a:gd name="f73" fmla="+- f46 0 f66"/>
              <a:gd name="f74" fmla="+- 0 0 f68"/>
              <a:gd name="f75" fmla="+- 0 0 f69"/>
              <a:gd name="f76" fmla="*/ f67 f42 1"/>
              <a:gd name="f77" fmla="*/ f69 f42 1"/>
              <a:gd name="f78" fmla="+- f52 0 f70"/>
              <a:gd name="f79" fmla="sqrt f71"/>
              <a:gd name="f80" fmla="+- 0 0 f75"/>
              <a:gd name="f81" fmla="*/ f73 f42 1"/>
              <a:gd name="f82" fmla="*/ f78 2 1"/>
              <a:gd name="f83" fmla="+- f78 f59 0"/>
              <a:gd name="f84" fmla="*/ f79 f78 1"/>
              <a:gd name="f85" fmla="*/ f78 f42 1"/>
              <a:gd name="f86" fmla="*/ f82 f82 1"/>
              <a:gd name="f87" fmla="*/ f84 1 f49"/>
              <a:gd name="f88" fmla="+- f78 f83 0"/>
              <a:gd name="f89" fmla="*/ f83 f42 1"/>
              <a:gd name="f90" fmla="+- f86 0 f63"/>
              <a:gd name="f91" fmla="+- f78 f87 0"/>
              <a:gd name="f92" fmla="+- f83 f87 0"/>
              <a:gd name="f93" fmla="+- 0 0 f87"/>
              <a:gd name="f94" fmla="*/ f88 1 2"/>
              <a:gd name="f95" fmla="sqrt f90"/>
              <a:gd name="f96" fmla="+- f91 0 f72"/>
              <a:gd name="f97" fmla="+- f92 f72 0"/>
              <a:gd name="f98" fmla="+- 0 0 f93"/>
              <a:gd name="f99" fmla="*/ f91 f42 1"/>
              <a:gd name="f100" fmla="*/ f94 f42 1"/>
              <a:gd name="f101" fmla="*/ f95 f49 1"/>
              <a:gd name="f102" fmla="at2 f74 f98"/>
              <a:gd name="f103" fmla="*/ f96 f42 1"/>
              <a:gd name="f104" fmla="*/ f97 f42 1"/>
              <a:gd name="f105" fmla="*/ f101 1 f82"/>
              <a:gd name="f106" fmla="+- f102 f4 0"/>
              <a:gd name="f107" fmla="*/ f106 f11 1"/>
              <a:gd name="f108" fmla="+- 0 0 f105"/>
              <a:gd name="f109" fmla="*/ f107 1 f3"/>
              <a:gd name="f110" fmla="+- 0 0 f108"/>
              <a:gd name="f111" fmla="+- 0 0 f109"/>
              <a:gd name="f112" fmla="at2 f110 f80"/>
              <a:gd name="f113" fmla="val f111"/>
              <a:gd name="f114" fmla="+- f112 f4 0"/>
              <a:gd name="f115" fmla="+- 0 0 f113"/>
              <a:gd name="f116" fmla="*/ f114 f11 1"/>
              <a:gd name="f117" fmla="*/ f115 f3 1"/>
              <a:gd name="f118" fmla="*/ f116 1 f3"/>
              <a:gd name="f119" fmla="*/ f117 1 f11"/>
              <a:gd name="f120" fmla="+- 0 0 f118"/>
              <a:gd name="f121" fmla="+- f119 0 f4"/>
              <a:gd name="f122" fmla="val f120"/>
              <a:gd name="f123" fmla="+- 0 0 f122"/>
              <a:gd name="f124" fmla="*/ f123 f3 1"/>
              <a:gd name="f125" fmla="*/ f124 1 f11"/>
              <a:gd name="f126" fmla="+- f125 0 f4"/>
              <a:gd name="f127" fmla="+- f126 0 f121"/>
              <a:gd name="f128" fmla="+- f121 f126 0"/>
              <a:gd name="f129" fmla="+- 0 0 f126"/>
            </a:gdLst>
            <a:ahLst/>
            <a:cxnLst>
              <a:cxn ang="3cd4">
                <a:pos x="hc" y="t"/>
              </a:cxn>
              <a:cxn ang="0">
                <a:pos x="r" y="vc"/>
              </a:cxn>
              <a:cxn ang="cd4">
                <a:pos x="hc" y="b"/>
              </a:cxn>
              <a:cxn ang="cd2">
                <a:pos x="l" y="vc"/>
              </a:cxn>
              <a:cxn ang="f39">
                <a:pos x="f47" y="f77"/>
              </a:cxn>
              <a:cxn ang="f39">
                <a:pos x="f76" y="f103"/>
              </a:cxn>
              <a:cxn ang="f40">
                <a:pos x="f47" y="f81"/>
              </a:cxn>
              <a:cxn ang="f41">
                <a:pos x="f76" y="f104"/>
              </a:cxn>
              <a:cxn ang="f40">
                <a:pos x="f50" y="f100"/>
              </a:cxn>
            </a:cxnLst>
            <a:rect l="f47" t="f47" r="f50" b="f51"/>
            <a:pathLst>
              <a:path stroke="0">
                <a:moveTo>
                  <a:pt x="f47" y="f81"/>
                </a:moveTo>
                <a:lnTo>
                  <a:pt x="f76" y="f103"/>
                </a:lnTo>
                <a:lnTo>
                  <a:pt x="f76" y="f99"/>
                </a:lnTo>
                <a:arcTo wR="f55" hR="f85" stAng="f121" swAng="f127"/>
                <a:arcTo wR="f55" hR="f85" stAng="f129" swAng="f128"/>
                <a:lnTo>
                  <a:pt x="f76" y="f104"/>
                </a:lnTo>
                <a:close/>
              </a:path>
              <a:path stroke="0">
                <a:moveTo>
                  <a:pt x="f50" y="f89"/>
                </a:moveTo>
                <a:arcTo wR="f55" hR="f85" stAng="f10" swAng="f12"/>
                <a:lnTo>
                  <a:pt x="f47" y="f47"/>
                </a:lnTo>
                <a:arcTo wR="f55" hR="f85" stAng="f5" swAng="f4"/>
                <a:close/>
              </a:path>
              <a:path fill="none">
                <a:moveTo>
                  <a:pt x="f50" y="f89"/>
                </a:moveTo>
                <a:arcTo wR="f55" hR="f85" stAng="f10" swAng="f12"/>
                <a:lnTo>
                  <a:pt x="f47" y="f47"/>
                </a:lnTo>
                <a:arcTo wR="f55" hR="f85" stAng="f5" swAng="f4"/>
                <a:lnTo>
                  <a:pt x="f50" y="f89"/>
                </a:lnTo>
                <a:arcTo wR="f55" hR="f85" stAng="f10" swAng="f121"/>
                <a:lnTo>
                  <a:pt x="f76" y="f104"/>
                </a:lnTo>
                <a:lnTo>
                  <a:pt x="f47" y="f81"/>
                </a:lnTo>
                <a:lnTo>
                  <a:pt x="f76" y="f103"/>
                </a:lnTo>
                <a:lnTo>
                  <a:pt x="f76" y="f99"/>
                </a:lnTo>
                <a:arcTo wR="f55" hR="f85" stAng="f121" swAng="f127"/>
              </a:path>
            </a:pathLst>
          </a:custGeom>
          <a:solidFill>
            <a:srgbClr val="FF0000"/>
          </a:solidFill>
          <a:ln w="25402">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onstant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Rectangle 3"/>
          <p:cNvSpPr/>
          <p:nvPr/>
        </p:nvSpPr>
        <p:spPr>
          <a:xfrm>
            <a:off x="611184" y="188915"/>
            <a:ext cx="8247065" cy="1292220"/>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VENTILY POJISTNÉ -</a:t>
            </a:r>
            <a:endParaRPr lang="cs-CZ" sz="24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slouží k zabezpečení soustav proti překročení maximálního provozního přetlaku.  Dnes se používá především pružinových pojistných ventilů v rohovém provedení.</a:t>
            </a:r>
            <a:endParaRPr lang="cs-CZ" sz="1800" b="0" i="0" u="none" strike="noStrike" kern="1200" cap="none" spc="0" baseline="0">
              <a:solidFill>
                <a:srgbClr val="000000"/>
              </a:solidFill>
              <a:uFillTx/>
              <a:latin typeface="Arial" pitchFamily="34"/>
              <a:ea typeface="Calibri" pitchFamily="34"/>
              <a:cs typeface="Arial"/>
            </a:endParaRPr>
          </a:p>
        </p:txBody>
      </p:sp>
      <p:sp>
        <p:nvSpPr>
          <p:cNvPr id="3" name="Rectangle 4"/>
          <p:cNvSpPr/>
          <p:nvPr/>
        </p:nvSpPr>
        <p:spPr>
          <a:xfrm>
            <a:off x="228600" y="3590921"/>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pic>
        <p:nvPicPr>
          <p:cNvPr id="4" name="Picture 14"/>
          <p:cNvPicPr>
            <a:picLocks noChangeAspect="1"/>
          </p:cNvPicPr>
          <p:nvPr/>
        </p:nvPicPr>
        <p:blipFill>
          <a:blip r:embed="rId3"/>
          <a:srcRect/>
          <a:stretch>
            <a:fillRect/>
          </a:stretch>
        </p:blipFill>
        <p:spPr>
          <a:xfrm>
            <a:off x="5867403" y="1628775"/>
            <a:ext cx="2665411" cy="4992688"/>
          </a:xfrm>
          <a:prstGeom prst="rect">
            <a:avLst/>
          </a:prstGeom>
          <a:noFill/>
          <a:ln>
            <a:noFill/>
          </a:ln>
        </p:spPr>
      </p:pic>
      <p:pic>
        <p:nvPicPr>
          <p:cNvPr id="5" name="Picture 7"/>
          <p:cNvPicPr>
            <a:picLocks noChangeAspect="1"/>
          </p:cNvPicPr>
          <p:nvPr/>
        </p:nvPicPr>
        <p:blipFill>
          <a:blip r:embed="rId4"/>
          <a:srcRect/>
          <a:stretch>
            <a:fillRect/>
          </a:stretch>
        </p:blipFill>
        <p:spPr>
          <a:xfrm>
            <a:off x="634995" y="1628775"/>
            <a:ext cx="2352678" cy="5019671"/>
          </a:xfrm>
          <a:prstGeom prst="rect">
            <a:avLst/>
          </a:prstGeom>
          <a:noFill/>
          <a:ln>
            <a:noFill/>
          </a:ln>
        </p:spPr>
      </p:pic>
      <p:pic>
        <p:nvPicPr>
          <p:cNvPr id="6" name="Picture 8"/>
          <p:cNvPicPr>
            <a:picLocks noChangeAspect="1"/>
          </p:cNvPicPr>
          <p:nvPr/>
        </p:nvPicPr>
        <p:blipFill>
          <a:blip r:embed="rId5"/>
          <a:srcRect/>
          <a:stretch>
            <a:fillRect/>
          </a:stretch>
        </p:blipFill>
        <p:spPr>
          <a:xfrm>
            <a:off x="3276596" y="1612901"/>
            <a:ext cx="2232022" cy="505301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Rectangle 5"/>
          <p:cNvSpPr/>
          <p:nvPr/>
        </p:nvSpPr>
        <p:spPr>
          <a:xfrm>
            <a:off x="539752" y="103190"/>
            <a:ext cx="8929692" cy="2462214"/>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ARMATURY</a:t>
            </a:r>
            <a:r>
              <a:rPr lang="en-US" sz="2400" b="1" i="0" u="none" strike="noStrike" kern="1200" cap="none" spc="0" baseline="0">
                <a:solidFill>
                  <a:srgbClr val="FFFFFF"/>
                </a:solidFill>
                <a:uFillTx/>
                <a:latin typeface="Arial" pitchFamily="34"/>
                <a:cs typeface="Arial" pitchFamily="34"/>
              </a:rPr>
              <a:t>  </a:t>
            </a:r>
            <a:r>
              <a:rPr lang="cs-CZ" sz="2400" b="1" i="0" u="none" strike="noStrike" kern="1200" cap="none" spc="0" baseline="0">
                <a:solidFill>
                  <a:srgbClr val="FFFFFF"/>
                </a:solidFill>
                <a:uFillTx/>
                <a:latin typeface="Arial" pitchFamily="34"/>
                <a:cs typeface="Arial" pitchFamily="34"/>
              </a:rPr>
              <a:t>ZPĚTNÉ -</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jsou potrubní armatury, samočinně zabraňující zpětnému prouděni pracovní látky - umožňují průtok látky pouze jedním směrem.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Jistí potrubí proti překročení maximálního přípustného tlaku.</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Talíř je do sedla tlačen pružinou nebo závažím.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Narrow" pitchFamily="34"/>
                <a:cs typeface="Arial" pitchFamily="34"/>
              </a:rPr>
              <a:t>Zpětný ventil</a:t>
            </a: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p:txBody>
      </p:sp>
      <p:sp>
        <p:nvSpPr>
          <p:cNvPr id="3" name="Rectangle 6"/>
          <p:cNvSpPr/>
          <p:nvPr/>
        </p:nvSpPr>
        <p:spPr>
          <a:xfrm>
            <a:off x="539752" y="4221163"/>
            <a:ext cx="1504946" cy="569908"/>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Narrow" pitchFamily="34"/>
                <a:ea typeface="Calibri" pitchFamily="34"/>
                <a:cs typeface="Arial"/>
              </a:rPr>
              <a:t>Zpětná klapka</a:t>
            </a:r>
            <a:endParaRPr lang="cs-CZ" sz="2000" b="0" i="0" u="none" strike="noStrike" kern="1200" cap="none" spc="0" baseline="0">
              <a:solidFill>
                <a:srgbClr val="FFFFFF"/>
              </a:solidFill>
              <a:uFillTx/>
              <a:latin typeface="Arial" pitchFamily="34"/>
              <a:ea typeface="Calibri" pitchFamily="34"/>
              <a:cs typeface="Times New Roman" pitchFamily="18"/>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cs typeface="Arial" pitchFamily="34"/>
            </a:endParaRPr>
          </a:p>
        </p:txBody>
      </p:sp>
      <p:sp>
        <p:nvSpPr>
          <p:cNvPr id="4" name="Rectangle 7"/>
          <p:cNvSpPr/>
          <p:nvPr/>
        </p:nvSpPr>
        <p:spPr>
          <a:xfrm>
            <a:off x="0" y="8077196"/>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sp>
        <p:nvSpPr>
          <p:cNvPr id="5" name="Rectangle 8"/>
          <p:cNvSpPr/>
          <p:nvPr/>
        </p:nvSpPr>
        <p:spPr>
          <a:xfrm>
            <a:off x="0" y="10029825"/>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900" b="0" i="0" u="none" strike="noStrike" kern="1200" cap="none" spc="0" baseline="0">
                <a:solidFill>
                  <a:srgbClr val="000000"/>
                </a:solidFill>
                <a:uFillTx/>
                <a:latin typeface="Arial" pitchFamily="34"/>
                <a:cs typeface="Arial" pitchFamily="34"/>
              </a:rPr>
              <a:t> </a:t>
            </a:r>
            <a:endParaRPr lang="cs-CZ" sz="1800" b="0" i="0" u="none" strike="noStrike" kern="1200" cap="none" spc="0" baseline="0">
              <a:solidFill>
                <a:srgbClr val="000000"/>
              </a:solidFill>
              <a:uFillTx/>
              <a:latin typeface="Arial" pitchFamily="34"/>
              <a:cs typeface="Arial" pitchFamily="34"/>
            </a:endParaRPr>
          </a:p>
        </p:txBody>
      </p:sp>
      <p:pic>
        <p:nvPicPr>
          <p:cNvPr id="6" name="Picture 5"/>
          <p:cNvPicPr>
            <a:picLocks noChangeAspect="1"/>
          </p:cNvPicPr>
          <p:nvPr/>
        </p:nvPicPr>
        <p:blipFill>
          <a:blip r:embed="rId3"/>
          <a:srcRect/>
          <a:stretch>
            <a:fillRect/>
          </a:stretch>
        </p:blipFill>
        <p:spPr>
          <a:xfrm>
            <a:off x="5076821" y="4286249"/>
            <a:ext cx="2735263" cy="2365379"/>
          </a:xfrm>
          <a:prstGeom prst="rect">
            <a:avLst/>
          </a:prstGeom>
          <a:noFill/>
          <a:ln>
            <a:noFill/>
          </a:ln>
        </p:spPr>
      </p:pic>
      <p:pic>
        <p:nvPicPr>
          <p:cNvPr id="7" name="Picture 6"/>
          <p:cNvPicPr>
            <a:picLocks noChangeAspect="1"/>
          </p:cNvPicPr>
          <p:nvPr/>
        </p:nvPicPr>
        <p:blipFill>
          <a:blip r:embed="rId4"/>
          <a:srcRect/>
          <a:stretch>
            <a:fillRect/>
          </a:stretch>
        </p:blipFill>
        <p:spPr>
          <a:xfrm>
            <a:off x="7524753" y="3913183"/>
            <a:ext cx="1462089" cy="1387473"/>
          </a:xfrm>
          <a:prstGeom prst="rect">
            <a:avLst/>
          </a:prstGeom>
          <a:noFill/>
          <a:ln>
            <a:noFill/>
          </a:ln>
        </p:spPr>
      </p:pic>
      <p:pic>
        <p:nvPicPr>
          <p:cNvPr id="8" name="Picture 11"/>
          <p:cNvPicPr>
            <a:picLocks noChangeAspect="1"/>
          </p:cNvPicPr>
          <p:nvPr/>
        </p:nvPicPr>
        <p:blipFill>
          <a:blip r:embed="rId5"/>
          <a:srcRect/>
          <a:stretch>
            <a:fillRect/>
          </a:stretch>
        </p:blipFill>
        <p:spPr>
          <a:xfrm>
            <a:off x="5148264" y="1930398"/>
            <a:ext cx="1223960" cy="2219321"/>
          </a:xfrm>
          <a:prstGeom prst="rect">
            <a:avLst/>
          </a:prstGeom>
          <a:noFill/>
          <a:ln>
            <a:noFill/>
          </a:ln>
        </p:spPr>
      </p:pic>
      <p:pic>
        <p:nvPicPr>
          <p:cNvPr id="9" name="Picture 12"/>
          <p:cNvPicPr>
            <a:picLocks noChangeAspect="1"/>
          </p:cNvPicPr>
          <p:nvPr/>
        </p:nvPicPr>
        <p:blipFill>
          <a:blip r:embed="rId6"/>
          <a:srcRect/>
          <a:stretch>
            <a:fillRect/>
          </a:stretch>
        </p:blipFill>
        <p:spPr>
          <a:xfrm>
            <a:off x="2268534" y="4292595"/>
            <a:ext cx="2679704" cy="2376489"/>
          </a:xfrm>
          <a:prstGeom prst="rect">
            <a:avLst/>
          </a:prstGeom>
          <a:noFill/>
          <a:ln>
            <a:noFill/>
          </a:ln>
        </p:spPr>
      </p:pic>
      <p:pic>
        <p:nvPicPr>
          <p:cNvPr id="10" name="Picture 13"/>
          <p:cNvPicPr>
            <a:picLocks noChangeAspect="1"/>
          </p:cNvPicPr>
          <p:nvPr/>
        </p:nvPicPr>
        <p:blipFill>
          <a:blip r:embed="rId7"/>
          <a:srcRect/>
          <a:stretch>
            <a:fillRect/>
          </a:stretch>
        </p:blipFill>
        <p:spPr>
          <a:xfrm>
            <a:off x="2266953" y="1916116"/>
            <a:ext cx="2676521" cy="2233614"/>
          </a:xfrm>
          <a:prstGeom prst="rect">
            <a:avLst/>
          </a:prstGeom>
          <a:noFill/>
          <a:ln>
            <a:noFill/>
          </a:ln>
        </p:spPr>
      </p:pic>
      <p:sp>
        <p:nvSpPr>
          <p:cNvPr id="11" name="Šipka doprava 11"/>
          <p:cNvSpPr/>
          <p:nvPr/>
        </p:nvSpPr>
        <p:spPr>
          <a:xfrm rot="10799991">
            <a:off x="3635380" y="5373691"/>
            <a:ext cx="1223960" cy="358773"/>
          </a:xfrm>
          <a:custGeom>
            <a:avLst>
              <a:gd name="f0" fmla="val 1744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F6FC6"/>
          </a:solidFill>
          <a:ln w="25402">
            <a:solidFill>
              <a:srgbClr val="08509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12" name="AutoShape 14"/>
          <p:cNvSpPr/>
          <p:nvPr/>
        </p:nvSpPr>
        <p:spPr>
          <a:xfrm>
            <a:off x="1187448" y="5373691"/>
            <a:ext cx="2016123" cy="360365"/>
          </a:xfrm>
          <a:custGeom>
            <a:avLst>
              <a:gd name="f0" fmla="val 162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D50101"/>
          </a:solidFill>
          <a:ln w="9528">
            <a:solidFill>
              <a:srgbClr val="000000"/>
            </a:solidFill>
            <a:prstDash val="solid"/>
            <a:miter/>
          </a:ln>
        </p:spPr>
        <p:txBody>
          <a:bodyPr vert="horz" wrap="non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000" b="0" i="0" u="none" strike="noStrike" kern="1200" cap="none" spc="0" baseline="0">
                <a:solidFill>
                  <a:srgbClr val="FFFFFF"/>
                </a:solidFill>
                <a:uFillTx/>
                <a:latin typeface="Arial" pitchFamily="34"/>
                <a:cs typeface="Arial" pitchFamily="34"/>
              </a:rPr>
              <a:t>směr zpětného proudu/tlaku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Rectangle 4"/>
          <p:cNvSpPr/>
          <p:nvPr/>
        </p:nvSpPr>
        <p:spPr>
          <a:xfrm>
            <a:off x="468309" y="260347"/>
            <a:ext cx="8245473" cy="1846265"/>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FILTRY -</a:t>
            </a:r>
            <a:endParaRPr lang="cs-CZ" sz="24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slouží k zachycení, odloučení a vypouštění kalů a nečistot z potrubního systému. Osazují se před zařízení, u kterých by tyto látky mohly vyvolat poruchu, jako jsou čerpadla, regulační a měřící armatury. Osazují se mezi dvě uzavírací armatury, aby se zachycené znečištění mohlo vypustit a filtr se vyčistil bez úniku přepravované kapaliny.</a:t>
            </a:r>
          </a:p>
        </p:txBody>
      </p:sp>
      <p:pic>
        <p:nvPicPr>
          <p:cNvPr id="3" name="Picture 6"/>
          <p:cNvPicPr>
            <a:picLocks noChangeAspect="1"/>
          </p:cNvPicPr>
          <p:nvPr/>
        </p:nvPicPr>
        <p:blipFill>
          <a:blip r:embed="rId3"/>
          <a:srcRect/>
          <a:stretch>
            <a:fillRect/>
          </a:stretch>
        </p:blipFill>
        <p:spPr>
          <a:xfrm>
            <a:off x="625477" y="2924178"/>
            <a:ext cx="4162421" cy="3228974"/>
          </a:xfrm>
          <a:prstGeom prst="rect">
            <a:avLst/>
          </a:prstGeom>
          <a:noFill/>
          <a:ln>
            <a:noFill/>
          </a:ln>
        </p:spPr>
      </p:pic>
      <p:pic>
        <p:nvPicPr>
          <p:cNvPr id="4" name="Picture 7"/>
          <p:cNvPicPr>
            <a:picLocks noChangeAspect="1"/>
          </p:cNvPicPr>
          <p:nvPr/>
        </p:nvPicPr>
        <p:blipFill>
          <a:blip r:embed="rId4"/>
          <a:srcRect/>
          <a:stretch>
            <a:fillRect/>
          </a:stretch>
        </p:blipFill>
        <p:spPr>
          <a:xfrm>
            <a:off x="5449888" y="2924178"/>
            <a:ext cx="3082927" cy="3281360"/>
          </a:xfrm>
          <a:prstGeom prst="rect">
            <a:avLst/>
          </a:prstGeom>
          <a:noFill/>
          <a:ln>
            <a:noFill/>
          </a:ln>
        </p:spPr>
      </p:pic>
      <p:pic>
        <p:nvPicPr>
          <p:cNvPr id="5" name="Picture 8"/>
          <p:cNvPicPr>
            <a:picLocks noChangeAspect="1"/>
          </p:cNvPicPr>
          <p:nvPr/>
        </p:nvPicPr>
        <p:blipFill>
          <a:blip r:embed="rId5"/>
          <a:srcRect/>
          <a:stretch>
            <a:fillRect/>
          </a:stretch>
        </p:blipFill>
        <p:spPr>
          <a:xfrm>
            <a:off x="4284658" y="4868859"/>
            <a:ext cx="1104896" cy="1676396"/>
          </a:xfrm>
          <a:prstGeom prst="rect">
            <a:avLst/>
          </a:prstGeom>
          <a:noFill/>
          <a:ln>
            <a:noFill/>
          </a:ln>
        </p:spPr>
      </p:pic>
      <p:sp>
        <p:nvSpPr>
          <p:cNvPr id="6" name="Zahnutá šipka dolů 8"/>
          <p:cNvSpPr/>
          <p:nvPr/>
        </p:nvSpPr>
        <p:spPr>
          <a:xfrm rot="2555862">
            <a:off x="5873748" y="4173532"/>
            <a:ext cx="1363663" cy="360365"/>
          </a:xfrm>
          <a:custGeom>
            <a:avLst>
              <a:gd name="f12" fmla="val 25000"/>
              <a:gd name="f13" fmla="val 50000"/>
              <a:gd name="f14" fmla="val 25000"/>
            </a:avLst>
            <a:gdLst>
              <a:gd name="f3" fmla="val 10800000"/>
              <a:gd name="f4" fmla="val 5400000"/>
              <a:gd name="f5" fmla="val 16200000"/>
              <a:gd name="f6" fmla="val 180"/>
              <a:gd name="f7" fmla="val w"/>
              <a:gd name="f8" fmla="val h"/>
              <a:gd name="f9" fmla="val ss"/>
              <a:gd name="f10" fmla="val 0"/>
              <a:gd name="f11" fmla="*/ 5419351 1 1725033"/>
              <a:gd name="f12" fmla="val 25000"/>
              <a:gd name="f13" fmla="val 50000"/>
              <a:gd name="f14" fmla="val 25000"/>
              <a:gd name="f15" fmla="+- 0 0 -360"/>
              <a:gd name="f16" fmla="+- 0 0 -180"/>
              <a:gd name="f17" fmla="+- 0 0 -90"/>
              <a:gd name="f18" fmla="abs f7"/>
              <a:gd name="f19" fmla="abs f8"/>
              <a:gd name="f20" fmla="abs f9"/>
              <a:gd name="f21" fmla="val f10"/>
              <a:gd name="f22" fmla="val f13"/>
              <a:gd name="f23" fmla="val f12"/>
              <a:gd name="f24" fmla="*/ f15 f3 1"/>
              <a:gd name="f25" fmla="*/ f16 f3 1"/>
              <a:gd name="f26" fmla="*/ f17 f3 1"/>
              <a:gd name="f27" fmla="?: f18 f7 1"/>
              <a:gd name="f28" fmla="?: f19 f8 1"/>
              <a:gd name="f29" fmla="?: f20 f9 1"/>
              <a:gd name="f30" fmla="*/ f24 1 f6"/>
              <a:gd name="f31" fmla="*/ f25 1 f6"/>
              <a:gd name="f32" fmla="*/ f26 1 f6"/>
              <a:gd name="f33" fmla="*/ f27 1 21600"/>
              <a:gd name="f34" fmla="*/ f28 1 21600"/>
              <a:gd name="f35" fmla="*/ 21600 f27 1"/>
              <a:gd name="f36" fmla="*/ 21600 f28 1"/>
              <a:gd name="f37" fmla="+- f30 0 f4"/>
              <a:gd name="f38" fmla="+- f31 0 f4"/>
              <a:gd name="f39" fmla="+- f32 0 f4"/>
              <a:gd name="f40" fmla="min f34 f33"/>
              <a:gd name="f41" fmla="*/ f35 1 f29"/>
              <a:gd name="f42" fmla="*/ f36 1 f29"/>
              <a:gd name="f43" fmla="val f41"/>
              <a:gd name="f44" fmla="val f42"/>
              <a:gd name="f45" fmla="*/ f21 f40 1"/>
              <a:gd name="f46" fmla="+- f44 0 f21"/>
              <a:gd name="f47" fmla="+- f43 0 f21"/>
              <a:gd name="f48" fmla="*/ f43 f40 1"/>
              <a:gd name="f49" fmla="*/ f44 f40 1"/>
              <a:gd name="f50" fmla="*/ f47 1 2"/>
              <a:gd name="f51" fmla="min f47 f46"/>
              <a:gd name="f52" fmla="*/ f46 f46 1"/>
              <a:gd name="f53" fmla="*/ f46 f40 1"/>
              <a:gd name="f54" fmla="*/ f51 f23 1"/>
              <a:gd name="f55" fmla="*/ f51 f22 1"/>
              <a:gd name="f56" fmla="*/ f51 f14 1"/>
              <a:gd name="f57" fmla="*/ f54 1 100000"/>
              <a:gd name="f58" fmla="*/ f55 1 100000"/>
              <a:gd name="f59" fmla="*/ f56 1 100000"/>
              <a:gd name="f60" fmla="+- f57 f58 0"/>
              <a:gd name="f61" fmla="*/ f57 f57 1"/>
              <a:gd name="f62" fmla="*/ f59 f59 1"/>
              <a:gd name="f63" fmla="+- f58 0 f57"/>
              <a:gd name="f64" fmla="*/ f58 1 2"/>
              <a:gd name="f65" fmla="+- f44 0 f59"/>
              <a:gd name="f66" fmla="+- 0 0 f59"/>
              <a:gd name="f67" fmla="*/ f57 1 2"/>
              <a:gd name="f68" fmla="*/ f60 1 4"/>
              <a:gd name="f69" fmla="+- f52 0 f62"/>
              <a:gd name="f70" fmla="*/ f63 1 2"/>
              <a:gd name="f71" fmla="+- f43 0 f64"/>
              <a:gd name="f72" fmla="+- 0 0 f66"/>
              <a:gd name="f73" fmla="+- 0 0 f67"/>
              <a:gd name="f74" fmla="*/ f65 f40 1"/>
              <a:gd name="f75" fmla="*/ f67 f40 1"/>
              <a:gd name="f76" fmla="+- f50 0 f68"/>
              <a:gd name="f77" fmla="sqrt f69"/>
              <a:gd name="f78" fmla="+- 0 0 f73"/>
              <a:gd name="f79" fmla="*/ f71 f40 1"/>
              <a:gd name="f80" fmla="*/ f76 2 1"/>
              <a:gd name="f81" fmla="+- f76 f57 0"/>
              <a:gd name="f82" fmla="*/ f77 f76 1"/>
              <a:gd name="f83" fmla="*/ f76 f40 1"/>
              <a:gd name="f84" fmla="*/ f80 f80 1"/>
              <a:gd name="f85" fmla="*/ f82 1 f46"/>
              <a:gd name="f86" fmla="+- f76 f81 0"/>
              <a:gd name="f87" fmla="*/ f81 f40 1"/>
              <a:gd name="f88" fmla="+- f84 0 f61"/>
              <a:gd name="f89" fmla="+- f76 f85 0"/>
              <a:gd name="f90" fmla="+- f81 f85 0"/>
              <a:gd name="f91" fmla="+- 0 0 f85"/>
              <a:gd name="f92" fmla="*/ f86 1 2"/>
              <a:gd name="f93" fmla="sqrt f88"/>
              <a:gd name="f94" fmla="+- f89 0 f70"/>
              <a:gd name="f95" fmla="+- f90 f70 0"/>
              <a:gd name="f96" fmla="+- 0 0 f91"/>
              <a:gd name="f97" fmla="*/ f89 f40 1"/>
              <a:gd name="f98" fmla="*/ f92 f40 1"/>
              <a:gd name="f99" fmla="*/ f93 f46 1"/>
              <a:gd name="f100" fmla="at2 f72 f96"/>
              <a:gd name="f101" fmla="*/ f94 f40 1"/>
              <a:gd name="f102" fmla="*/ f95 f40 1"/>
              <a:gd name="f103" fmla="*/ f99 1 f80"/>
              <a:gd name="f104" fmla="+- f100 f4 0"/>
              <a:gd name="f105" fmla="*/ f104 f11 1"/>
              <a:gd name="f106" fmla="+- f44 0 f103"/>
              <a:gd name="f107" fmla="+- 0 0 f103"/>
              <a:gd name="f108" fmla="*/ f105 1 f3"/>
              <a:gd name="f109" fmla="+- 0 0 f107"/>
              <a:gd name="f110" fmla="*/ f106 f40 1"/>
              <a:gd name="f111" fmla="+- 0 0 f108"/>
              <a:gd name="f112" fmla="at2 f109 f78"/>
              <a:gd name="f113" fmla="val f111"/>
              <a:gd name="f114" fmla="+- f112 f4 0"/>
              <a:gd name="f115" fmla="+- 0 0 f113"/>
              <a:gd name="f116" fmla="*/ f114 f11 1"/>
              <a:gd name="f117" fmla="*/ f115 f3 1"/>
              <a:gd name="f118" fmla="*/ f116 1 f3"/>
              <a:gd name="f119" fmla="*/ f117 1 f11"/>
              <a:gd name="f120" fmla="+- 0 0 f118"/>
              <a:gd name="f121" fmla="+- f119 0 f4"/>
              <a:gd name="f122" fmla="val f120"/>
              <a:gd name="f123" fmla="+- 0 0 f121"/>
              <a:gd name="f124" fmla="+- 0 0 f122"/>
              <a:gd name="f125" fmla="+- f5 f121 0"/>
              <a:gd name="f126" fmla="*/ f124 f3 1"/>
              <a:gd name="f127" fmla="*/ f126 1 f11"/>
              <a:gd name="f128" fmla="+- f127 0 f4"/>
              <a:gd name="f129" fmla="+- f5 0 f128"/>
              <a:gd name="f130" fmla="+- f128 0 f4"/>
              <a:gd name="f131" fmla="+- f4 f128 0"/>
            </a:gdLst>
            <a:ahLst/>
            <a:cxnLst>
              <a:cxn ang="3cd4">
                <a:pos x="hc" y="t"/>
              </a:cxn>
              <a:cxn ang="0">
                <a:pos x="r" y="vc"/>
              </a:cxn>
              <a:cxn ang="cd4">
                <a:pos x="hc" y="b"/>
              </a:cxn>
              <a:cxn ang="cd2">
                <a:pos x="l" y="vc"/>
              </a:cxn>
              <a:cxn ang="f37">
                <a:pos x="f98" y="f45"/>
              </a:cxn>
              <a:cxn ang="f38">
                <a:pos x="f75" y="f49"/>
              </a:cxn>
              <a:cxn ang="f38">
                <a:pos x="f101" y="f74"/>
              </a:cxn>
              <a:cxn ang="f38">
                <a:pos x="f79" y="f49"/>
              </a:cxn>
              <a:cxn ang="f39">
                <a:pos x="f102" y="f74"/>
              </a:cxn>
            </a:cxnLst>
            <a:rect l="f45" t="f45" r="f48" b="f49"/>
            <a:pathLst>
              <a:path stroke="0">
                <a:moveTo>
                  <a:pt x="f79" y="f49"/>
                </a:moveTo>
                <a:lnTo>
                  <a:pt x="f101" y="f74"/>
                </a:lnTo>
                <a:lnTo>
                  <a:pt x="f97" y="f74"/>
                </a:lnTo>
                <a:arcTo wR="f83" hR="f53" stAng="f125" swAng="f123"/>
                <a:lnTo>
                  <a:pt x="f87" y="f45"/>
                </a:lnTo>
                <a:arcTo wR="f83" hR="f53" stAng="f5" swAng="f121"/>
                <a:lnTo>
                  <a:pt x="f102" y="f74"/>
                </a:lnTo>
                <a:close/>
              </a:path>
              <a:path stroke="0">
                <a:moveTo>
                  <a:pt x="f98" y="f110"/>
                </a:moveTo>
                <a:arcTo wR="f83" hR="f53" stAng="f129" swAng="f130"/>
                <a:lnTo>
                  <a:pt x="f45" y="f49"/>
                </a:lnTo>
                <a:arcTo wR="f83" hR="f53" stAng="f3" swAng="f131"/>
                <a:close/>
              </a:path>
              <a:path fill="none">
                <a:moveTo>
                  <a:pt x="f98" y="f110"/>
                </a:moveTo>
                <a:arcTo wR="f83" hR="f53" stAng="f129" swAng="f130"/>
                <a:lnTo>
                  <a:pt x="f45" y="f49"/>
                </a:lnTo>
                <a:arcTo wR="f83" hR="f53" stAng="f3" swAng="f4"/>
                <a:lnTo>
                  <a:pt x="f87" y="f45"/>
                </a:lnTo>
                <a:arcTo wR="f83" hR="f53" stAng="f5" swAng="f121"/>
                <a:lnTo>
                  <a:pt x="f102" y="f74"/>
                </a:lnTo>
                <a:lnTo>
                  <a:pt x="f79" y="f49"/>
                </a:lnTo>
                <a:lnTo>
                  <a:pt x="f101" y="f74"/>
                </a:lnTo>
                <a:lnTo>
                  <a:pt x="f97" y="f74"/>
                </a:lnTo>
                <a:arcTo wR="f83" hR="f53" stAng="f125" swAng="f123"/>
              </a:path>
            </a:pathLst>
          </a:custGeom>
          <a:solidFill>
            <a:srgbClr val="C00000"/>
          </a:solidFill>
          <a:ln w="25402">
            <a:solidFill>
              <a:srgbClr val="C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onstantia"/>
            </a:endParaRPr>
          </a:p>
        </p:txBody>
      </p:sp>
      <p:sp>
        <p:nvSpPr>
          <p:cNvPr id="7" name="Šipka doprava 9"/>
          <p:cNvSpPr/>
          <p:nvPr/>
        </p:nvSpPr>
        <p:spPr>
          <a:xfrm>
            <a:off x="7235820" y="4005264"/>
            <a:ext cx="1081085" cy="215898"/>
          </a:xfrm>
          <a:custGeom>
            <a:avLst>
              <a:gd name="f0" fmla="val 1944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0F6FC6"/>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6300792" y="2349495"/>
            <a:ext cx="1857374" cy="1857374"/>
          </a:xfrm>
          <a:prstGeom prst="rect">
            <a:avLst/>
          </a:prstGeom>
          <a:noFill/>
          <a:ln>
            <a:noFill/>
          </a:ln>
        </p:spPr>
      </p:pic>
      <p:pic>
        <p:nvPicPr>
          <p:cNvPr id="3" name="Picture 1"/>
          <p:cNvPicPr>
            <a:picLocks noChangeAspect="1"/>
          </p:cNvPicPr>
          <p:nvPr/>
        </p:nvPicPr>
        <p:blipFill>
          <a:blip r:embed="rId4"/>
          <a:srcRect/>
          <a:stretch>
            <a:fillRect/>
          </a:stretch>
        </p:blipFill>
        <p:spPr>
          <a:xfrm>
            <a:off x="6300792" y="4595810"/>
            <a:ext cx="1857374" cy="1857374"/>
          </a:xfrm>
          <a:prstGeom prst="rect">
            <a:avLst/>
          </a:prstGeom>
          <a:noFill/>
          <a:ln>
            <a:noFill/>
          </a:ln>
        </p:spPr>
      </p:pic>
      <p:sp>
        <p:nvSpPr>
          <p:cNvPr id="4" name="Rectangle 4"/>
          <p:cNvSpPr/>
          <p:nvPr/>
        </p:nvSpPr>
        <p:spPr>
          <a:xfrm>
            <a:off x="539752" y="333371"/>
            <a:ext cx="7993063" cy="1846265"/>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PRŮHLEDÍTKA -</a:t>
            </a:r>
            <a:endParaRPr lang="cs-CZ" sz="24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je kontrolní armatura průtoku kapalného média v potrubí.</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Těleso průhledítka je odlitek se dvěma průzory kruhového tvaru.</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Průzory jsou zakryty zornými skly, jejichž utěsnění je provedeno pomocí vík, těsnění a šroubů. Průhledítka bývají doplněna osvětlením.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34"/>
              <a:cs typeface="Arial" pitchFamily="34"/>
            </a:endParaRPr>
          </a:p>
        </p:txBody>
      </p:sp>
      <p:sp>
        <p:nvSpPr>
          <p:cNvPr id="5" name="Rectangle 5"/>
          <p:cNvSpPr/>
          <p:nvPr/>
        </p:nvSpPr>
        <p:spPr>
          <a:xfrm>
            <a:off x="0" y="2847971"/>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pic>
        <p:nvPicPr>
          <p:cNvPr id="6" name="Picture 7"/>
          <p:cNvPicPr>
            <a:picLocks noChangeAspect="1"/>
          </p:cNvPicPr>
          <p:nvPr/>
        </p:nvPicPr>
        <p:blipFill>
          <a:blip r:embed="rId5"/>
          <a:srcRect/>
          <a:stretch>
            <a:fillRect/>
          </a:stretch>
        </p:blipFill>
        <p:spPr>
          <a:xfrm>
            <a:off x="709610" y="2349495"/>
            <a:ext cx="4941883" cy="411003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Picture 18"/>
          <p:cNvPicPr>
            <a:picLocks noChangeAspect="1"/>
          </p:cNvPicPr>
          <p:nvPr/>
        </p:nvPicPr>
        <p:blipFill>
          <a:blip r:embed="rId3"/>
          <a:srcRect/>
          <a:stretch>
            <a:fillRect/>
          </a:stretch>
        </p:blipFill>
        <p:spPr>
          <a:xfrm>
            <a:off x="1763713" y="2357442"/>
            <a:ext cx="4241801" cy="3852860"/>
          </a:xfrm>
          <a:prstGeom prst="rect">
            <a:avLst/>
          </a:prstGeom>
          <a:noFill/>
          <a:ln>
            <a:noFill/>
          </a:ln>
        </p:spPr>
      </p:pic>
      <p:sp>
        <p:nvSpPr>
          <p:cNvPr id="3" name="Rectangle 5"/>
          <p:cNvSpPr/>
          <p:nvPr/>
        </p:nvSpPr>
        <p:spPr>
          <a:xfrm>
            <a:off x="0" y="2847971"/>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sp>
        <p:nvSpPr>
          <p:cNvPr id="4" name="Rectangle 4"/>
          <p:cNvSpPr/>
          <p:nvPr/>
        </p:nvSpPr>
        <p:spPr>
          <a:xfrm>
            <a:off x="1042992" y="687391"/>
            <a:ext cx="7561265" cy="1262064"/>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FFFFFF"/>
                </a:solidFill>
                <a:uFillTx/>
                <a:latin typeface="Arial" pitchFamily="34"/>
                <a:cs typeface="Arial" pitchFamily="34"/>
              </a:rPr>
              <a:t>ODVADĚČ KONDENZÁTU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samočinný orgán k automatickému odvádění kondenzátu z tlakových zařízení, kde pracovní látkou je vodní pára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000000"/>
              </a:solidFill>
              <a:uFillTx/>
              <a:latin typeface="Arial" pitchFamily="34"/>
              <a:ea typeface="Calibri" pitchFamily="34"/>
              <a:cs typeface="Times New Roman" pitchFamily="18"/>
            </a:endParaRPr>
          </a:p>
        </p:txBody>
      </p:sp>
      <p:sp>
        <p:nvSpPr>
          <p:cNvPr id="5" name="Šipka dolů 11"/>
          <p:cNvSpPr/>
          <p:nvPr/>
        </p:nvSpPr>
        <p:spPr>
          <a:xfrm>
            <a:off x="2771774" y="2428874"/>
            <a:ext cx="214317" cy="785817"/>
          </a:xfrm>
          <a:custGeom>
            <a:avLst>
              <a:gd name="f0" fmla="val 18655"/>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0F6FC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6" name="Šipka dolů 12"/>
          <p:cNvSpPr/>
          <p:nvPr/>
        </p:nvSpPr>
        <p:spPr>
          <a:xfrm>
            <a:off x="2771774" y="5013326"/>
            <a:ext cx="214317" cy="1285875"/>
          </a:xfrm>
          <a:custGeom>
            <a:avLst>
              <a:gd name="f0" fmla="val 19800"/>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0 f13 1"/>
              <a:gd name="f24" fmla="*/ 0 f12 1"/>
              <a:gd name="f25" fmla="*/ f16 1 f4"/>
              <a:gd name="f26" fmla="*/ 21600 f12 1"/>
              <a:gd name="f27" fmla="*/ f17 1 f4"/>
              <a:gd name="f28" fmla="+- 21600 0 f19"/>
              <a:gd name="f29" fmla="*/ f18 f12 1"/>
              <a:gd name="f30" fmla="*/ f20 f12 1"/>
              <a:gd name="f31" fmla="*/ f19 f13 1"/>
              <a:gd name="f32" fmla="+- f25 0 f3"/>
              <a:gd name="f33" fmla="+- f27 0 f3"/>
              <a:gd name="f34" fmla="*/ f28 f18 1"/>
              <a:gd name="f35" fmla="*/ f34 1 10800"/>
              <a:gd name="f36" fmla="+- f19 f35 0"/>
              <a:gd name="f37" fmla="*/ f36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23" r="f30" b="f37"/>
            <a:pathLst>
              <a:path w="21600" h="21600">
                <a:moveTo>
                  <a:pt x="f18" y="f7"/>
                </a:moveTo>
                <a:lnTo>
                  <a:pt x="f18" y="f19"/>
                </a:lnTo>
                <a:lnTo>
                  <a:pt x="f7" y="f19"/>
                </a:lnTo>
                <a:lnTo>
                  <a:pt x="f9" y="f8"/>
                </a:lnTo>
                <a:lnTo>
                  <a:pt x="f8" y="f19"/>
                </a:lnTo>
                <a:lnTo>
                  <a:pt x="f20" y="f19"/>
                </a:lnTo>
                <a:lnTo>
                  <a:pt x="f20" y="f7"/>
                </a:lnTo>
                <a:close/>
              </a:path>
            </a:pathLst>
          </a:custGeom>
          <a:solidFill>
            <a:srgbClr val="FF0000"/>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7" name="Šipka nahoru 13"/>
          <p:cNvSpPr/>
          <p:nvPr/>
        </p:nvSpPr>
        <p:spPr>
          <a:xfrm>
            <a:off x="4787898" y="3429000"/>
            <a:ext cx="357192" cy="977895"/>
          </a:xfrm>
          <a:custGeom>
            <a:avLst>
              <a:gd name="f0" fmla="val 3945"/>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pin 0 f1 10800"/>
              <a:gd name="f15" fmla="pin 0 f0 21600"/>
              <a:gd name="f16" fmla="*/ f10 f2 1"/>
              <a:gd name="f17" fmla="*/ f11 f2 1"/>
              <a:gd name="f18" fmla="val f14"/>
              <a:gd name="f19" fmla="val f15"/>
              <a:gd name="f20" fmla="+- 21600 0 f14"/>
              <a:gd name="f21" fmla="*/ f14 f12 1"/>
              <a:gd name="f22" fmla="*/ f15 f13 1"/>
              <a:gd name="f23" fmla="*/ 21600 f13 1"/>
              <a:gd name="f24" fmla="*/ 0 f12 1"/>
              <a:gd name="f25" fmla="*/ f16 1 f4"/>
              <a:gd name="f26" fmla="*/ 21600 f12 1"/>
              <a:gd name="f27" fmla="*/ f17 1 f4"/>
              <a:gd name="f28" fmla="*/ f19 f18 1"/>
              <a:gd name="f29" fmla="*/ f18 f12 1"/>
              <a:gd name="f30" fmla="*/ f20 f12 1"/>
              <a:gd name="f31" fmla="*/ f19 f13 1"/>
              <a:gd name="f32" fmla="+- f25 0 f3"/>
              <a:gd name="f33" fmla="+- f27 0 f3"/>
              <a:gd name="f34" fmla="*/ f28 1 10800"/>
              <a:gd name="f35" fmla="+- f19 0 f34"/>
              <a:gd name="f36" fmla="*/ f35 f13 1"/>
            </a:gdLst>
            <a:ahLst>
              <a:ahXY gdRefX="f1" minX="f7" maxX="f9" gdRefY="f0" minY="f7" maxY="f8">
                <a:pos x="f21" y="f22"/>
              </a:ahXY>
            </a:ahLst>
            <a:cxnLst>
              <a:cxn ang="3cd4">
                <a:pos x="hc" y="t"/>
              </a:cxn>
              <a:cxn ang="0">
                <a:pos x="r" y="vc"/>
              </a:cxn>
              <a:cxn ang="cd4">
                <a:pos x="hc" y="b"/>
              </a:cxn>
              <a:cxn ang="cd2">
                <a:pos x="l" y="vc"/>
              </a:cxn>
              <a:cxn ang="f32">
                <a:pos x="f24" y="f31"/>
              </a:cxn>
              <a:cxn ang="f33">
                <a:pos x="f26" y="f31"/>
              </a:cxn>
            </a:cxnLst>
            <a:rect l="f29" t="f36" r="f30" b="f23"/>
            <a:pathLst>
              <a:path w="21600" h="21600">
                <a:moveTo>
                  <a:pt x="f18" y="f8"/>
                </a:moveTo>
                <a:lnTo>
                  <a:pt x="f18" y="f19"/>
                </a:lnTo>
                <a:lnTo>
                  <a:pt x="f7" y="f19"/>
                </a:lnTo>
                <a:lnTo>
                  <a:pt x="f9" y="f7"/>
                </a:lnTo>
                <a:lnTo>
                  <a:pt x="f8" y="f19"/>
                </a:lnTo>
                <a:lnTo>
                  <a:pt x="f20" y="f19"/>
                </a:lnTo>
                <a:lnTo>
                  <a:pt x="f20" y="f8"/>
                </a:lnTo>
                <a:close/>
              </a:path>
            </a:pathLst>
          </a:custGeom>
          <a:solidFill>
            <a:srgbClr val="FFFF00"/>
          </a:solidFill>
          <a:ln w="25402">
            <a:solidFill>
              <a:srgbClr val="FFFF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8" name="TextovéPole 14"/>
          <p:cNvSpPr txBox="1"/>
          <p:nvPr/>
        </p:nvSpPr>
        <p:spPr>
          <a:xfrm>
            <a:off x="4572000" y="4581528"/>
            <a:ext cx="1643067" cy="36988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000000"/>
                </a:solidFill>
                <a:uFillTx/>
                <a:latin typeface="Arial" pitchFamily="34"/>
                <a:cs typeface="Arial" pitchFamily="34"/>
              </a:rPr>
              <a:t>plovák</a:t>
            </a:r>
          </a:p>
        </p:txBody>
      </p:sp>
      <p:cxnSp>
        <p:nvCxnSpPr>
          <p:cNvPr id="9" name="Přímá spojovací čára 21"/>
          <p:cNvCxnSpPr/>
          <p:nvPr/>
        </p:nvCxnSpPr>
        <p:spPr>
          <a:xfrm>
            <a:off x="5508629" y="4797427"/>
            <a:ext cx="1857375" cy="0"/>
          </a:xfrm>
          <a:prstGeom prst="straightConnector1">
            <a:avLst/>
          </a:prstGeom>
          <a:noFill/>
          <a:ln w="25402">
            <a:solidFill>
              <a:srgbClr val="000000"/>
            </a:solidFill>
            <a:prstDash val="solid"/>
          </a:ln>
          <a:effectLst>
            <a:outerShdw dist="38103" dir="5400000" algn="tl">
              <a:srgbClr val="000000">
                <a:alpha val="48000"/>
              </a:srgbClr>
            </a:outerShdw>
          </a:effectLst>
        </p:spPr>
      </p:cxnSp>
      <p:sp>
        <p:nvSpPr>
          <p:cNvPr id="10" name="TextovéPole 22"/>
          <p:cNvSpPr txBox="1"/>
          <p:nvPr/>
        </p:nvSpPr>
        <p:spPr>
          <a:xfrm>
            <a:off x="6227758" y="4143375"/>
            <a:ext cx="2214557" cy="36988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hladina kondenzátu</a:t>
            </a:r>
          </a:p>
        </p:txBody>
      </p:sp>
      <p:cxnSp>
        <p:nvCxnSpPr>
          <p:cNvPr id="11" name="Přímá spojovací šipka 32"/>
          <p:cNvCxnSpPr/>
          <p:nvPr/>
        </p:nvCxnSpPr>
        <p:spPr>
          <a:xfrm rot="5400013">
            <a:off x="6157121" y="4644228"/>
            <a:ext cx="285750" cy="1591"/>
          </a:xfrm>
          <a:prstGeom prst="straightConnector1">
            <a:avLst/>
          </a:prstGeom>
          <a:noFill/>
          <a:ln w="25402">
            <a:solidFill>
              <a:srgbClr val="000000"/>
            </a:solidFill>
            <a:prstDash val="solid"/>
            <a:tailEnd type="arrow"/>
          </a:ln>
          <a:effectLst>
            <a:outerShdw dist="38103" dir="5400000" algn="tl">
              <a:srgbClr val="000000">
                <a:alpha val="48000"/>
              </a:srgbClr>
            </a:outerShdw>
          </a:effectLst>
        </p:spPr>
      </p:cxnSp>
      <p:cxnSp>
        <p:nvCxnSpPr>
          <p:cNvPr id="12" name="Přímá spojovací čára 34"/>
          <p:cNvCxnSpPr/>
          <p:nvPr/>
        </p:nvCxnSpPr>
        <p:spPr>
          <a:xfrm>
            <a:off x="6300792" y="4500567"/>
            <a:ext cx="1857375" cy="0"/>
          </a:xfrm>
          <a:prstGeom prst="straightConnector1">
            <a:avLst/>
          </a:prstGeom>
          <a:noFill/>
          <a:ln w="25402">
            <a:solidFill>
              <a:srgbClr val="000000"/>
            </a:solidFill>
            <a:prstDash val="solid"/>
          </a:ln>
          <a:effectLst>
            <a:outerShdw dist="38103" dir="5400000" algn="tl">
              <a:srgbClr val="000000">
                <a:alpha val="48000"/>
              </a:srgbClr>
            </a:outerShdw>
          </a:effectLst>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2" name="Picture 11"/>
          <p:cNvPicPr>
            <a:picLocks noChangeAspect="1"/>
          </p:cNvPicPr>
          <p:nvPr/>
        </p:nvPicPr>
        <p:blipFill>
          <a:blip r:embed="rId3"/>
          <a:srcRect/>
          <a:stretch>
            <a:fillRect/>
          </a:stretch>
        </p:blipFill>
        <p:spPr>
          <a:xfrm>
            <a:off x="5003797" y="3248021"/>
            <a:ext cx="2808286" cy="3513133"/>
          </a:xfrm>
          <a:prstGeom prst="rect">
            <a:avLst/>
          </a:prstGeom>
          <a:noFill/>
          <a:ln>
            <a:noFill/>
          </a:ln>
        </p:spPr>
      </p:pic>
      <p:sp>
        <p:nvSpPr>
          <p:cNvPr id="3" name="Rectangle 5"/>
          <p:cNvSpPr/>
          <p:nvPr/>
        </p:nvSpPr>
        <p:spPr>
          <a:xfrm>
            <a:off x="0" y="2847971"/>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sp>
        <p:nvSpPr>
          <p:cNvPr id="4" name="Rectangle 4"/>
          <p:cNvSpPr/>
          <p:nvPr/>
        </p:nvSpPr>
        <p:spPr>
          <a:xfrm>
            <a:off x="468309" y="260347"/>
            <a:ext cx="9042401" cy="1555751"/>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KOMPENZÁTORY / VLNOVCE -</a:t>
            </a:r>
            <a:endParaRPr lang="cs-CZ" sz="24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kompenzační zařízení k vyrovnávání délkových změn, případně nesouososti potrubí, způsobených změnami teploty v potrubních systémech. Efektivně tlumí vibrace a nežádoucí zvukové efekty vznikající v potrubí prouděním pracovního média a různými zdroji vibrací jako jsou čerpadla, turbíny, kompresory a podobně.</a:t>
            </a:r>
          </a:p>
        </p:txBody>
      </p:sp>
      <p:sp>
        <p:nvSpPr>
          <p:cNvPr id="5" name="Šipka doprava 9"/>
          <p:cNvSpPr/>
          <p:nvPr/>
        </p:nvSpPr>
        <p:spPr>
          <a:xfrm>
            <a:off x="4716466" y="4581528"/>
            <a:ext cx="1295403" cy="576264"/>
          </a:xfrm>
          <a:custGeom>
            <a:avLst>
              <a:gd name="f0" fmla="val 1679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0000"/>
          </a:solidFill>
          <a:ln w="25402">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6" name="Šipka doprava 10"/>
          <p:cNvSpPr/>
          <p:nvPr/>
        </p:nvSpPr>
        <p:spPr>
          <a:xfrm rot="10799991">
            <a:off x="6948478" y="4581518"/>
            <a:ext cx="1295403" cy="576264"/>
          </a:xfrm>
          <a:custGeom>
            <a:avLst>
              <a:gd name="f0" fmla="val 1679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0000"/>
          </a:solidFill>
          <a:ln w="25402">
            <a:solidFill>
              <a:srgbClr val="FF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7" name="TextovéPole 11"/>
          <p:cNvSpPr txBox="1"/>
          <p:nvPr/>
        </p:nvSpPr>
        <p:spPr>
          <a:xfrm>
            <a:off x="827083" y="2060572"/>
            <a:ext cx="3168652" cy="64611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Tvar pružné části vlnovce při normální teplotě potrubí</a:t>
            </a:r>
          </a:p>
        </p:txBody>
      </p:sp>
      <p:sp>
        <p:nvSpPr>
          <p:cNvPr id="8" name="TextovéPole 12"/>
          <p:cNvSpPr txBox="1"/>
          <p:nvPr/>
        </p:nvSpPr>
        <p:spPr>
          <a:xfrm>
            <a:off x="4932365" y="1989140"/>
            <a:ext cx="3168652" cy="12001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Tvar pružné části vlnovce - při zvýšené teplotě  potrubí dojde ke stlačení pružné části  a  tvarové změně</a:t>
            </a:r>
          </a:p>
        </p:txBody>
      </p:sp>
      <p:pic>
        <p:nvPicPr>
          <p:cNvPr id="9" name="Picture 10"/>
          <p:cNvPicPr>
            <a:picLocks noChangeAspect="1"/>
          </p:cNvPicPr>
          <p:nvPr/>
        </p:nvPicPr>
        <p:blipFill>
          <a:blip r:embed="rId4"/>
          <a:srcRect/>
          <a:stretch>
            <a:fillRect/>
          </a:stretch>
        </p:blipFill>
        <p:spPr>
          <a:xfrm>
            <a:off x="938210" y="3041651"/>
            <a:ext cx="2841626" cy="3700467"/>
          </a:xfrm>
          <a:prstGeom prst="rect">
            <a:avLst/>
          </a:prstGeom>
          <a:noFill/>
          <a:ln>
            <a:noFill/>
          </a:ln>
        </p:spPr>
      </p:pic>
      <p:sp>
        <p:nvSpPr>
          <p:cNvPr id="10" name="Tlačítko akce: Zpět nebo Předchozí 15">
            <a:hlinkClick r:id="rId5" action="ppaction://hlinksldjump"/>
          </p:cNvPr>
          <p:cNvSpPr/>
          <p:nvPr/>
        </p:nvSpPr>
        <p:spPr>
          <a:xfrm>
            <a:off x="8388348" y="6092820"/>
            <a:ext cx="684208" cy="69373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10CF9B"/>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pic>
        <p:nvPicPr>
          <p:cNvPr id="2" name="Obrázek 6"/>
          <p:cNvPicPr>
            <a:picLocks noChangeAspect="1"/>
          </p:cNvPicPr>
          <p:nvPr/>
        </p:nvPicPr>
        <p:blipFill>
          <a:blip r:embed="rId3"/>
          <a:stretch>
            <a:fillRect/>
          </a:stretch>
        </p:blipFill>
        <p:spPr>
          <a:xfrm>
            <a:off x="323084" y="402336"/>
            <a:ext cx="8351516" cy="4181852"/>
          </a:xfrm>
          <a:prstGeom prst="rect">
            <a:avLst/>
          </a:prstGeom>
          <a:noFill/>
          <a:ln>
            <a:noFill/>
          </a:ln>
        </p:spPr>
      </p:pic>
      <p:sp>
        <p:nvSpPr>
          <p:cNvPr id="3" name="TextovéPole 1"/>
          <p:cNvSpPr txBox="1"/>
          <p:nvPr/>
        </p:nvSpPr>
        <p:spPr>
          <a:xfrm>
            <a:off x="646115" y="0"/>
            <a:ext cx="7670801" cy="400050"/>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0" i="0" u="none" strike="noStrike" kern="1200" cap="none" spc="0" baseline="0">
                <a:solidFill>
                  <a:srgbClr val="FFFFFF"/>
                </a:solidFill>
                <a:uFillTx/>
                <a:latin typeface="Arial" pitchFamily="34"/>
                <a:cs typeface="Arial" pitchFamily="34"/>
              </a:rPr>
              <a:t>Lícování </a:t>
            </a:r>
            <a:r>
              <a:rPr lang="cs-CZ" sz="2000" b="0" i="0" u="none" strike="noStrike" kern="1200" cap="none" spc="0" baseline="0">
                <a:solidFill>
                  <a:srgbClr val="FFFFFF"/>
                </a:solidFill>
                <a:uFillTx/>
                <a:latin typeface="Arial" pitchFamily="34"/>
                <a:cs typeface="Arial" pitchFamily="34"/>
              </a:rPr>
              <a:t> </a:t>
            </a:r>
            <a:r>
              <a:rPr lang="cs-CZ" sz="2000" b="0" i="0" u="none" strike="noStrike" kern="1200" cap="none" spc="0" baseline="0">
                <a:solidFill>
                  <a:srgbClr val="FF0000"/>
                </a:solidFill>
                <a:uFillTx/>
                <a:latin typeface="Arial" pitchFamily="34"/>
                <a:cs typeface="Arial" pitchFamily="34"/>
              </a:rPr>
              <a:t>    </a:t>
            </a:r>
            <a:r>
              <a:rPr lang="cs-CZ" sz="1100" b="0" i="0" u="none" strike="noStrike" kern="1200" cap="none" spc="0" baseline="0">
                <a:solidFill>
                  <a:srgbClr val="FFFFFF"/>
                </a:solidFill>
                <a:uFillTx/>
                <a:latin typeface="Arial" pitchFamily="34"/>
                <a:cs typeface="Arial" pitchFamily="34"/>
              </a:rPr>
              <a:t>Zařazení  vzdělávání v odborném předmětu Stroje a zařízení</a:t>
            </a:r>
          </a:p>
        </p:txBody>
      </p:sp>
      <p:sp>
        <p:nvSpPr>
          <p:cNvPr id="4" name="Rectangle 2"/>
          <p:cNvSpPr/>
          <p:nvPr/>
        </p:nvSpPr>
        <p:spPr>
          <a:xfrm>
            <a:off x="755651" y="4362446"/>
            <a:ext cx="7775572" cy="1946272"/>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Použitá literatura :</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Strojnictví I pro 1. ročník středních odborných učilišť;  autoři Josef Doleček, Zdeněk Holoubek; vydalo NTL Praha 1984;</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cs-CZ" sz="1100" b="0"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Použité materiály:</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vlastní tvorba</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externí použité materiály / internet  </a:t>
            </a:r>
            <a:r>
              <a:rPr lang="cs-CZ" sz="1050" b="0" i="0" u="none" strike="noStrike" kern="1200" cap="none" spc="0" baseline="0">
                <a:solidFill>
                  <a:srgbClr val="FFFFFF"/>
                </a:solidFill>
                <a:uFillTx/>
                <a:latin typeface="Arial" pitchFamily="34"/>
                <a:cs typeface="Arial" pitchFamily="34"/>
                <a:hlinkClick r:id="rId4"/>
              </a:rPr>
              <a:t>http://</a:t>
            </a:r>
            <a:r>
              <a:rPr lang="cs-CZ" sz="1050" b="0" i="0" u="sng" strike="noStrike" kern="1200" cap="none" spc="0" baseline="0">
                <a:solidFill>
                  <a:srgbClr val="FFFFFF"/>
                </a:solidFill>
                <a:uFillTx/>
                <a:latin typeface="Arial" pitchFamily="34"/>
                <a:cs typeface="Arial" pitchFamily="34"/>
                <a:hlinkClick r:id="rId4"/>
              </a:rPr>
              <a:t>www.rapidkarvina.com/.../prisl21.dat</a:t>
            </a:r>
            <a:endParaRPr lang="cs-CZ" sz="1050" b="0"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                                                            </a:t>
            </a:r>
            <a:r>
              <a:rPr lang="cs-CZ" sz="1050" b="0" i="0" u="none" strike="noStrike" kern="1200" cap="none" spc="0" baseline="0">
                <a:solidFill>
                  <a:srgbClr val="FFFFFF"/>
                </a:solidFill>
                <a:uFillTx/>
                <a:latin typeface="Arial" pitchFamily="34"/>
                <a:cs typeface="Arial" pitchFamily="34"/>
                <a:hlinkClick r:id="rId5"/>
              </a:rPr>
              <a:t>http://www.guschu.cz/produkty/tesneni-armatury/</a:t>
            </a:r>
            <a:endParaRPr lang="cs-CZ" sz="1050" b="0"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cs-CZ" sz="1050" b="0"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Tato prezentace je doplněna (formát  podle volby WORD, PDF, OPEN OFFICE) –</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 </a:t>
            </a:r>
            <a:r>
              <a:rPr lang="cs-CZ" sz="1050" b="0" i="0" u="none" strike="noStrike" kern="1200" cap="none" spc="0" baseline="0">
                <a:solidFill>
                  <a:srgbClr val="FFFFFF"/>
                </a:solidFill>
                <a:uFillTx/>
                <a:latin typeface="Arial" pitchFamily="34"/>
                <a:cs typeface="Arial" pitchFamily="34"/>
              </a:rPr>
              <a:t>Potrubí, armatury - Pracovní list</a:t>
            </a:r>
            <a:endParaRPr lang="cs-CZ" sz="1100" b="0"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 </a:t>
            </a:r>
            <a:r>
              <a:rPr lang="cs-CZ" sz="1050" b="0" i="0" u="none" strike="noStrike" kern="1200" cap="none" spc="0" baseline="0">
                <a:solidFill>
                  <a:srgbClr val="FFFFFF"/>
                </a:solidFill>
                <a:uFillTx/>
                <a:latin typeface="Arial" pitchFamily="34"/>
                <a:cs typeface="Arial" pitchFamily="34"/>
              </a:rPr>
              <a:t>Potrubí, armatury –</a:t>
            </a:r>
            <a:r>
              <a:rPr lang="cs-CZ" sz="1050" b="1" i="0" u="none" strike="noStrike" kern="1200" cap="none" spc="0" baseline="0">
                <a:solidFill>
                  <a:srgbClr val="FFFFFF"/>
                </a:solidFill>
                <a:uFillTx/>
                <a:latin typeface="Arial" pitchFamily="34"/>
                <a:cs typeface="Arial" pitchFamily="34"/>
              </a:rPr>
              <a:t> </a:t>
            </a:r>
            <a:r>
              <a:rPr lang="cs-CZ" sz="1050" b="0" i="0" u="none" strike="noStrike" kern="1200" cap="none" spc="0" baseline="0">
                <a:solidFill>
                  <a:srgbClr val="FFFFFF"/>
                </a:solidFill>
                <a:uFillTx/>
                <a:latin typeface="Arial" pitchFamily="34"/>
                <a:cs typeface="Arial" pitchFamily="34"/>
              </a:rPr>
              <a:t>pracovním listem písemného opakování</a:t>
            </a:r>
            <a:endParaRPr lang="cs-CZ" sz="1800" b="0" i="0" u="none" strike="noStrike" kern="1200" cap="none" spc="0" baseline="0">
              <a:solidFill>
                <a:srgbClr val="000000"/>
              </a:solidFill>
              <a:uFillTx/>
              <a:latin typeface="Arial" pitchFamily="34"/>
              <a:cs typeface="Arial" pitchFamily="34"/>
            </a:endParaRPr>
          </a:p>
        </p:txBody>
      </p:sp>
      <p:pic>
        <p:nvPicPr>
          <p:cNvPr id="5" name="obrázek 5" descr="barevný logolink"/>
          <p:cNvPicPr>
            <a:picLocks noChangeAspect="1"/>
          </p:cNvPicPr>
          <p:nvPr/>
        </p:nvPicPr>
        <p:blipFill>
          <a:blip r:embed="rId6"/>
          <a:srcRect/>
          <a:stretch>
            <a:fillRect/>
          </a:stretch>
        </p:blipFill>
        <p:spPr>
          <a:xfrm>
            <a:off x="2555876" y="6316666"/>
            <a:ext cx="2087566" cy="496884"/>
          </a:xfrm>
          <a:prstGeom prst="rect">
            <a:avLst/>
          </a:prstGeom>
          <a:noFill/>
          <a:ln w="9528">
            <a:solidFill>
              <a:srgbClr val="03495C"/>
            </a:solidFill>
            <a:prstDash val="solid"/>
            <a:miter/>
          </a:ln>
        </p:spPr>
      </p:pic>
      <p:pic>
        <p:nvPicPr>
          <p:cNvPr id="6" name="Picture 6"/>
          <p:cNvPicPr>
            <a:picLocks noChangeAspect="1"/>
          </p:cNvPicPr>
          <p:nvPr/>
        </p:nvPicPr>
        <p:blipFill>
          <a:blip r:embed="rId7"/>
          <a:srcRect/>
          <a:stretch>
            <a:fillRect/>
          </a:stretch>
        </p:blipFill>
        <p:spPr>
          <a:xfrm>
            <a:off x="4859341" y="6311902"/>
            <a:ext cx="1873248" cy="501648"/>
          </a:xfrm>
          <a:prstGeom prst="rect">
            <a:avLst/>
          </a:prstGeom>
          <a:noFill/>
          <a:ln w="9528">
            <a:solidFill>
              <a:srgbClr val="000000"/>
            </a:solidFill>
            <a:prstDash val="solid"/>
            <a:miter/>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Rectangle 4"/>
          <p:cNvSpPr/>
          <p:nvPr/>
        </p:nvSpPr>
        <p:spPr>
          <a:xfrm>
            <a:off x="611184" y="115891"/>
            <a:ext cx="8066086" cy="1830391"/>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Sací koš </a:t>
            </a:r>
            <a:endParaRPr lang="cs-CZ" sz="2400" b="0"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koncová armatura do svislého sacího potrubí k čerpání čistých, případně</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i kalných agresivních kapalin bez tvrdých mechanických částic s provozní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teplotou do 70°C.</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Zabraňuje nežádoucímu úniku sloupce kapaliny ze sacího potrubí při za-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stavení čerpadla.</a:t>
            </a:r>
          </a:p>
        </p:txBody>
      </p:sp>
      <p:pic>
        <p:nvPicPr>
          <p:cNvPr id="3" name="Picture 5"/>
          <p:cNvPicPr>
            <a:picLocks noChangeAspect="1"/>
          </p:cNvPicPr>
          <p:nvPr/>
        </p:nvPicPr>
        <p:blipFill>
          <a:blip r:embed="rId3"/>
          <a:srcRect/>
          <a:stretch>
            <a:fillRect/>
          </a:stretch>
        </p:blipFill>
        <p:spPr>
          <a:xfrm>
            <a:off x="4635495" y="2276471"/>
            <a:ext cx="3635370" cy="4259266"/>
          </a:xfrm>
          <a:prstGeom prst="rect">
            <a:avLst/>
          </a:prstGeom>
          <a:noFill/>
          <a:ln>
            <a:noFill/>
          </a:ln>
        </p:spPr>
      </p:pic>
      <p:pic>
        <p:nvPicPr>
          <p:cNvPr id="4" name="Picture 6"/>
          <p:cNvPicPr>
            <a:picLocks noChangeAspect="1"/>
          </p:cNvPicPr>
          <p:nvPr/>
        </p:nvPicPr>
        <p:blipFill>
          <a:blip r:embed="rId4"/>
          <a:srcRect/>
          <a:stretch>
            <a:fillRect/>
          </a:stretch>
        </p:blipFill>
        <p:spPr>
          <a:xfrm>
            <a:off x="844548" y="2259016"/>
            <a:ext cx="3656008" cy="426561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Rectangle 4"/>
          <p:cNvSpPr/>
          <p:nvPr/>
        </p:nvSpPr>
        <p:spPr>
          <a:xfrm>
            <a:off x="539752" y="325434"/>
            <a:ext cx="9042401" cy="1281110"/>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TVAROVKY –</a:t>
            </a:r>
            <a:endParaRPr lang="cs-CZ" sz="2400" b="0"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krátké trouby různého tvaru sloužící ke změně směru a průtoku přepravované</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pracovní látky a změny průměru potrubí.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p:txBody>
      </p:sp>
      <p:sp>
        <p:nvSpPr>
          <p:cNvPr id="3" name="Rectangle 10"/>
          <p:cNvSpPr/>
          <p:nvPr/>
        </p:nvSpPr>
        <p:spPr>
          <a:xfrm>
            <a:off x="1373191" y="1693861"/>
            <a:ext cx="895353" cy="36671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Kolena</a:t>
            </a:r>
          </a:p>
        </p:txBody>
      </p:sp>
      <p:sp>
        <p:nvSpPr>
          <p:cNvPr id="4" name="Rectangle 11"/>
          <p:cNvSpPr/>
          <p:nvPr/>
        </p:nvSpPr>
        <p:spPr>
          <a:xfrm>
            <a:off x="3917947" y="1700217"/>
            <a:ext cx="1085850" cy="36671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Odbočky</a:t>
            </a:r>
          </a:p>
        </p:txBody>
      </p:sp>
      <p:sp>
        <p:nvSpPr>
          <p:cNvPr id="5" name="Rectangle 12"/>
          <p:cNvSpPr/>
          <p:nvPr/>
        </p:nvSpPr>
        <p:spPr>
          <a:xfrm>
            <a:off x="6588123" y="1766885"/>
            <a:ext cx="1149345" cy="366710"/>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Přechody</a:t>
            </a:r>
          </a:p>
        </p:txBody>
      </p:sp>
      <p:pic>
        <p:nvPicPr>
          <p:cNvPr id="6" name="Picture 11"/>
          <p:cNvPicPr>
            <a:picLocks noChangeAspect="1"/>
          </p:cNvPicPr>
          <p:nvPr/>
        </p:nvPicPr>
        <p:blipFill>
          <a:blip r:embed="rId3"/>
          <a:srcRect/>
          <a:stretch>
            <a:fillRect/>
          </a:stretch>
        </p:blipFill>
        <p:spPr>
          <a:xfrm>
            <a:off x="1042992" y="2133596"/>
            <a:ext cx="1839909" cy="1943100"/>
          </a:xfrm>
          <a:prstGeom prst="rect">
            <a:avLst/>
          </a:prstGeom>
          <a:noFill/>
          <a:ln>
            <a:noFill/>
          </a:ln>
        </p:spPr>
      </p:pic>
      <p:pic>
        <p:nvPicPr>
          <p:cNvPr id="7" name="Picture 12"/>
          <p:cNvPicPr>
            <a:picLocks noChangeAspect="1"/>
          </p:cNvPicPr>
          <p:nvPr/>
        </p:nvPicPr>
        <p:blipFill>
          <a:blip r:embed="rId4"/>
          <a:srcRect/>
          <a:stretch>
            <a:fillRect/>
          </a:stretch>
        </p:blipFill>
        <p:spPr>
          <a:xfrm>
            <a:off x="1042992" y="4149720"/>
            <a:ext cx="1843082" cy="2555876"/>
          </a:xfrm>
          <a:prstGeom prst="rect">
            <a:avLst/>
          </a:prstGeom>
          <a:noFill/>
          <a:ln>
            <a:noFill/>
          </a:ln>
        </p:spPr>
      </p:pic>
      <p:pic>
        <p:nvPicPr>
          <p:cNvPr id="8" name="Picture 13"/>
          <p:cNvPicPr>
            <a:picLocks noChangeAspect="1"/>
          </p:cNvPicPr>
          <p:nvPr/>
        </p:nvPicPr>
        <p:blipFill>
          <a:blip r:embed="rId5"/>
          <a:srcRect/>
          <a:stretch>
            <a:fillRect/>
          </a:stretch>
        </p:blipFill>
        <p:spPr>
          <a:xfrm>
            <a:off x="3492495" y="2133596"/>
            <a:ext cx="2016123" cy="2090739"/>
          </a:xfrm>
          <a:prstGeom prst="rect">
            <a:avLst/>
          </a:prstGeom>
          <a:solidFill>
            <a:srgbClr val="E6D25C"/>
          </a:solidFill>
          <a:ln>
            <a:noFill/>
          </a:ln>
        </p:spPr>
      </p:pic>
      <p:pic>
        <p:nvPicPr>
          <p:cNvPr id="9" name="Picture 14"/>
          <p:cNvPicPr>
            <a:picLocks noChangeAspect="1"/>
          </p:cNvPicPr>
          <p:nvPr/>
        </p:nvPicPr>
        <p:blipFill>
          <a:blip r:embed="rId6"/>
          <a:srcRect/>
          <a:stretch>
            <a:fillRect/>
          </a:stretch>
        </p:blipFill>
        <p:spPr>
          <a:xfrm>
            <a:off x="3486149" y="4292595"/>
            <a:ext cx="2022479" cy="2416173"/>
          </a:xfrm>
          <a:prstGeom prst="rect">
            <a:avLst/>
          </a:prstGeom>
          <a:noFill/>
          <a:ln>
            <a:noFill/>
          </a:ln>
        </p:spPr>
      </p:pic>
      <p:pic>
        <p:nvPicPr>
          <p:cNvPr id="10" name="Picture 15"/>
          <p:cNvPicPr>
            <a:picLocks noChangeAspect="1"/>
          </p:cNvPicPr>
          <p:nvPr/>
        </p:nvPicPr>
        <p:blipFill>
          <a:blip r:embed="rId7"/>
          <a:srcRect/>
          <a:stretch>
            <a:fillRect/>
          </a:stretch>
        </p:blipFill>
        <p:spPr>
          <a:xfrm>
            <a:off x="6108704" y="2133596"/>
            <a:ext cx="2135188" cy="208756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Obdélník 1"/>
          <p:cNvSpPr/>
          <p:nvPr/>
        </p:nvSpPr>
        <p:spPr>
          <a:xfrm>
            <a:off x="942975" y="404814"/>
            <a:ext cx="7516816" cy="5078413"/>
          </a:xfrm>
          <a:prstGeom prst="rect">
            <a:avLst/>
          </a:prstGeom>
          <a:noFill/>
          <a:ln>
            <a:noFill/>
            <a:prstDash val="solid"/>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Těsnění</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1"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a:t>
            </a:r>
            <a:r>
              <a:rPr lang="cs-CZ" sz="2400" b="0" i="0" u="none" strike="noStrike" kern="1200" cap="none" spc="0" baseline="0">
                <a:solidFill>
                  <a:srgbClr val="FFFFFF"/>
                </a:solidFill>
                <a:uFillTx/>
                <a:latin typeface="Arial" pitchFamily="34"/>
                <a:cs typeface="Arial" pitchFamily="34"/>
              </a:rPr>
              <a:t>Plochá těsnění</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Těsnění pro armatury</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Ucpávkové kroužky grafitové</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Ucpávkové kroužky pletené</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Tvarová těsnění z plastů</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Těsnící materiály v deskách, rolích</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PTFE a jiné plasty v blocích</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Pletené ucpávky thoenes</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O kroužky</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Těsnící pásky PTFE</a:t>
            </a: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  Tepelné izolace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p:txBody>
      </p:sp>
      <p:sp>
        <p:nvSpPr>
          <p:cNvPr id="3" name="Tlačítko akce: Zpět nebo Předchozí 2">
            <a:hlinkClick r:id="rId3" action="ppaction://hlinksldjump"/>
          </p:cNvPr>
          <p:cNvSpPr/>
          <p:nvPr/>
        </p:nvSpPr>
        <p:spPr>
          <a:xfrm>
            <a:off x="8243892" y="6092820"/>
            <a:ext cx="900107" cy="765179"/>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DBE7B6"/>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
        <p:nvSpPr>
          <p:cNvPr id="4" name="TextovéPole 3"/>
          <p:cNvSpPr txBox="1"/>
          <p:nvPr/>
        </p:nvSpPr>
        <p:spPr>
          <a:xfrm>
            <a:off x="1042992" y="6092820"/>
            <a:ext cx="4537079" cy="36988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000000"/>
                </a:solidFill>
                <a:uFillTx/>
                <a:latin typeface="Arial" pitchFamily="34"/>
                <a:cs typeface="Arial" pitchFamily="34"/>
                <a:hlinkClick r:id="rId4"/>
              </a:rPr>
              <a:t>www.guschu.cz</a:t>
            </a:r>
            <a:endParaRPr lang="cs-CZ" sz="1800" b="0" i="0" u="none" strike="noStrike" kern="1200" cap="none" spc="0" baseline="0">
              <a:solidFill>
                <a:srgbClr val="000000"/>
              </a:solidFill>
              <a:uFillTx/>
              <a:latin typeface="Arial" pitchFamily="34"/>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Rectangle 4"/>
          <p:cNvSpPr/>
          <p:nvPr/>
        </p:nvSpPr>
        <p:spPr>
          <a:xfrm>
            <a:off x="1116016" y="415923"/>
            <a:ext cx="7488241" cy="5846765"/>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Uložení potrubí</a:t>
            </a: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Spolehlivá funkce potrubí závisí na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volbě použitého materiálu</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jeho spojení</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způsobu uložení</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zajištění polohy</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zachycení tíhy potrubí</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umožnění pohybu / dilatace  při změnách teploty</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Potrubí má být uloženo tak, aby bylo  chráněno před poškozením</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a tepelnými ztrátami.  Uložení nesmí přenášet hluk, musí umožnit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snadnou montáž, demontáž a opravy.</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V obytných budovách musí  působit  esteticky.</a:t>
            </a:r>
            <a:endParaRPr lang="cs-CZ" sz="2000" b="0" i="0" u="none" strike="noStrike" kern="1200" cap="none" spc="0" baseline="0">
              <a:solidFill>
                <a:srgbClr val="000000"/>
              </a:solidFill>
              <a:uFillTx/>
              <a:latin typeface="Arial Narrow" pitchFamily="34"/>
              <a:ea typeface="Calibri" pitchFamily="34"/>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pic>
        <p:nvPicPr>
          <p:cNvPr id="2" name="Picture 4"/>
          <p:cNvPicPr>
            <a:picLocks noChangeAspect="1"/>
          </p:cNvPicPr>
          <p:nvPr/>
        </p:nvPicPr>
        <p:blipFill>
          <a:blip r:embed="rId3"/>
          <a:srcRect/>
          <a:stretch>
            <a:fillRect/>
          </a:stretch>
        </p:blipFill>
        <p:spPr>
          <a:xfrm>
            <a:off x="792163" y="2133596"/>
            <a:ext cx="3563938" cy="3887791"/>
          </a:xfrm>
          <a:prstGeom prst="rect">
            <a:avLst/>
          </a:prstGeom>
          <a:noFill/>
          <a:ln>
            <a:noFill/>
          </a:ln>
        </p:spPr>
      </p:pic>
      <p:pic>
        <p:nvPicPr>
          <p:cNvPr id="3" name="Picture 5"/>
          <p:cNvPicPr>
            <a:picLocks noChangeAspect="1"/>
          </p:cNvPicPr>
          <p:nvPr/>
        </p:nvPicPr>
        <p:blipFill>
          <a:blip r:embed="rId4"/>
          <a:srcRect/>
          <a:stretch>
            <a:fillRect/>
          </a:stretch>
        </p:blipFill>
        <p:spPr>
          <a:xfrm>
            <a:off x="4471992" y="4170358"/>
            <a:ext cx="3629025" cy="2571749"/>
          </a:xfrm>
          <a:prstGeom prst="rect">
            <a:avLst/>
          </a:prstGeom>
          <a:noFill/>
          <a:ln>
            <a:noFill/>
          </a:ln>
        </p:spPr>
      </p:pic>
      <p:pic>
        <p:nvPicPr>
          <p:cNvPr id="4" name="Picture 6"/>
          <p:cNvPicPr>
            <a:picLocks noChangeAspect="1"/>
          </p:cNvPicPr>
          <p:nvPr/>
        </p:nvPicPr>
        <p:blipFill>
          <a:blip r:embed="rId5"/>
          <a:srcRect/>
          <a:stretch>
            <a:fillRect/>
          </a:stretch>
        </p:blipFill>
        <p:spPr>
          <a:xfrm>
            <a:off x="4500567" y="1341433"/>
            <a:ext cx="3556001" cy="2732090"/>
          </a:xfrm>
          <a:prstGeom prst="rect">
            <a:avLst/>
          </a:prstGeom>
          <a:noFill/>
          <a:ln>
            <a:noFill/>
          </a:ln>
        </p:spPr>
      </p:pic>
      <p:sp>
        <p:nvSpPr>
          <p:cNvPr id="5" name="Rectangle 4"/>
          <p:cNvSpPr/>
          <p:nvPr/>
        </p:nvSpPr>
        <p:spPr>
          <a:xfrm>
            <a:off x="642942" y="260347"/>
            <a:ext cx="8501057" cy="1015998"/>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Uložení potrubí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používá se pro kompletaci technologického zařízení trubních rozvodů.</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Uložení je provedeno v kolektorech, v zemi, nebo na podpůrné konstrukci.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ectangle 5"/>
          <p:cNvSpPr/>
          <p:nvPr/>
        </p:nvSpPr>
        <p:spPr>
          <a:xfrm>
            <a:off x="0" y="2847971"/>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sp>
        <p:nvSpPr>
          <p:cNvPr id="3" name="Rectangle 4"/>
          <p:cNvSpPr/>
          <p:nvPr/>
        </p:nvSpPr>
        <p:spPr>
          <a:xfrm>
            <a:off x="611184" y="908054"/>
            <a:ext cx="9042401" cy="460372"/>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Uložení potrubí -</a:t>
            </a:r>
            <a:endParaRPr lang="cs-CZ" sz="2000" b="0" i="0" u="none" strike="noStrike" kern="1200" cap="none" spc="0" baseline="0">
              <a:solidFill>
                <a:srgbClr val="FFFFFF"/>
              </a:solidFill>
              <a:uFillTx/>
              <a:latin typeface="Arial" pitchFamily="34"/>
              <a:cs typeface="Arial" pitchFamily="34"/>
            </a:endParaRPr>
          </a:p>
        </p:txBody>
      </p:sp>
      <p:pic>
        <p:nvPicPr>
          <p:cNvPr id="4" name="Picture 6"/>
          <p:cNvPicPr>
            <a:picLocks noChangeAspect="1"/>
          </p:cNvPicPr>
          <p:nvPr/>
        </p:nvPicPr>
        <p:blipFill>
          <a:blip r:embed="rId3"/>
          <a:srcRect/>
          <a:stretch>
            <a:fillRect/>
          </a:stretch>
        </p:blipFill>
        <p:spPr>
          <a:xfrm>
            <a:off x="4887916" y="2498726"/>
            <a:ext cx="3571874" cy="2082802"/>
          </a:xfrm>
          <a:prstGeom prst="rect">
            <a:avLst/>
          </a:prstGeom>
          <a:noFill/>
          <a:ln>
            <a:noFill/>
          </a:ln>
        </p:spPr>
      </p:pic>
      <p:pic>
        <p:nvPicPr>
          <p:cNvPr id="5" name="Picture 2"/>
          <p:cNvPicPr>
            <a:picLocks noChangeAspect="1"/>
          </p:cNvPicPr>
          <p:nvPr/>
        </p:nvPicPr>
        <p:blipFill>
          <a:blip r:embed="rId4"/>
          <a:srcRect/>
          <a:stretch>
            <a:fillRect/>
          </a:stretch>
        </p:blipFill>
        <p:spPr>
          <a:xfrm>
            <a:off x="4887916" y="260347"/>
            <a:ext cx="3571874" cy="2157417"/>
          </a:xfrm>
          <a:prstGeom prst="rect">
            <a:avLst/>
          </a:prstGeom>
          <a:noFill/>
          <a:ln>
            <a:noFill/>
          </a:ln>
        </p:spPr>
      </p:pic>
      <p:sp>
        <p:nvSpPr>
          <p:cNvPr id="6" name="Obdélník 10"/>
          <p:cNvSpPr/>
          <p:nvPr/>
        </p:nvSpPr>
        <p:spPr>
          <a:xfrm>
            <a:off x="611184" y="3789365"/>
            <a:ext cx="4032247" cy="70802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Kotevní třmeny a sedla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pro větší průměry</a:t>
            </a:r>
          </a:p>
        </p:txBody>
      </p:sp>
      <p:pic>
        <p:nvPicPr>
          <p:cNvPr id="7" name="Picture 4"/>
          <p:cNvPicPr>
            <a:picLocks noChangeAspect="1"/>
          </p:cNvPicPr>
          <p:nvPr/>
        </p:nvPicPr>
        <p:blipFill>
          <a:blip r:embed="rId5"/>
          <a:srcRect/>
          <a:stretch>
            <a:fillRect/>
          </a:stretch>
        </p:blipFill>
        <p:spPr>
          <a:xfrm>
            <a:off x="4887916" y="4641851"/>
            <a:ext cx="3571874" cy="21716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Picture 4"/>
          <p:cNvPicPr>
            <a:picLocks noChangeAspect="1"/>
          </p:cNvPicPr>
          <p:nvPr/>
        </p:nvPicPr>
        <p:blipFill>
          <a:blip r:embed="rId3"/>
          <a:srcRect/>
          <a:stretch>
            <a:fillRect/>
          </a:stretch>
        </p:blipFill>
        <p:spPr>
          <a:xfrm>
            <a:off x="5149845" y="4581528"/>
            <a:ext cx="1943100" cy="1943100"/>
          </a:xfrm>
          <a:prstGeom prst="rect">
            <a:avLst/>
          </a:prstGeom>
          <a:noFill/>
          <a:ln>
            <a:noFill/>
          </a:ln>
        </p:spPr>
      </p:pic>
      <p:pic>
        <p:nvPicPr>
          <p:cNvPr id="3" name="Picture 5"/>
          <p:cNvPicPr>
            <a:picLocks noChangeAspect="1"/>
          </p:cNvPicPr>
          <p:nvPr/>
        </p:nvPicPr>
        <p:blipFill>
          <a:blip r:embed="rId4"/>
          <a:srcRect/>
          <a:stretch>
            <a:fillRect/>
          </a:stretch>
        </p:blipFill>
        <p:spPr>
          <a:xfrm>
            <a:off x="6035670" y="1776414"/>
            <a:ext cx="3000375" cy="2012951"/>
          </a:xfrm>
          <a:prstGeom prst="rect">
            <a:avLst/>
          </a:prstGeom>
          <a:noFill/>
          <a:ln>
            <a:noFill/>
          </a:ln>
        </p:spPr>
      </p:pic>
      <p:sp>
        <p:nvSpPr>
          <p:cNvPr id="4" name="Rectangle 5"/>
          <p:cNvSpPr/>
          <p:nvPr/>
        </p:nvSpPr>
        <p:spPr>
          <a:xfrm>
            <a:off x="0" y="2847971"/>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sp>
        <p:nvSpPr>
          <p:cNvPr id="5" name="Rectangle 4"/>
          <p:cNvSpPr/>
          <p:nvPr/>
        </p:nvSpPr>
        <p:spPr>
          <a:xfrm>
            <a:off x="285750" y="334963"/>
            <a:ext cx="9042401" cy="1077913"/>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Uložení potrubí -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do plastových příchytek (například rozvodů teplé a studené vody, topení…)</a:t>
            </a:r>
          </a:p>
        </p:txBody>
      </p:sp>
      <p:pic>
        <p:nvPicPr>
          <p:cNvPr id="6" name="Picture 6"/>
          <p:cNvPicPr>
            <a:picLocks noChangeAspect="1"/>
          </p:cNvPicPr>
          <p:nvPr/>
        </p:nvPicPr>
        <p:blipFill>
          <a:blip r:embed="rId5"/>
          <a:srcRect/>
          <a:stretch>
            <a:fillRect/>
          </a:stretch>
        </p:blipFill>
        <p:spPr>
          <a:xfrm>
            <a:off x="107954" y="4584701"/>
            <a:ext cx="2036761" cy="1939927"/>
          </a:xfrm>
          <a:prstGeom prst="rect">
            <a:avLst/>
          </a:prstGeom>
          <a:noFill/>
          <a:ln>
            <a:noFill/>
          </a:ln>
        </p:spPr>
      </p:pic>
      <p:pic>
        <p:nvPicPr>
          <p:cNvPr id="7" name="Picture 7"/>
          <p:cNvPicPr>
            <a:picLocks noChangeAspect="1"/>
          </p:cNvPicPr>
          <p:nvPr/>
        </p:nvPicPr>
        <p:blipFill>
          <a:blip r:embed="rId6"/>
          <a:srcRect/>
          <a:stretch>
            <a:fillRect/>
          </a:stretch>
        </p:blipFill>
        <p:spPr>
          <a:xfrm>
            <a:off x="7019921" y="4581528"/>
            <a:ext cx="2047871" cy="1928817"/>
          </a:xfrm>
          <a:prstGeom prst="rect">
            <a:avLst/>
          </a:prstGeom>
          <a:noFill/>
          <a:ln>
            <a:noFill/>
          </a:ln>
        </p:spPr>
      </p:pic>
      <p:pic>
        <p:nvPicPr>
          <p:cNvPr id="8" name="Picture 2"/>
          <p:cNvPicPr>
            <a:picLocks noChangeAspect="1"/>
          </p:cNvPicPr>
          <p:nvPr/>
        </p:nvPicPr>
        <p:blipFill>
          <a:blip r:embed="rId7"/>
          <a:srcRect/>
          <a:stretch>
            <a:fillRect/>
          </a:stretch>
        </p:blipFill>
        <p:spPr>
          <a:xfrm>
            <a:off x="107954" y="1789115"/>
            <a:ext cx="5903915" cy="2000250"/>
          </a:xfrm>
          <a:prstGeom prst="rect">
            <a:avLst/>
          </a:prstGeom>
          <a:noFill/>
          <a:ln>
            <a:noFill/>
          </a:ln>
        </p:spPr>
      </p:pic>
      <p:pic>
        <p:nvPicPr>
          <p:cNvPr id="9" name="Picture 3"/>
          <p:cNvPicPr>
            <a:picLocks noChangeAspect="1"/>
          </p:cNvPicPr>
          <p:nvPr/>
        </p:nvPicPr>
        <p:blipFill>
          <a:blip r:embed="rId8"/>
          <a:srcRect/>
          <a:stretch>
            <a:fillRect/>
          </a:stretch>
        </p:blipFill>
        <p:spPr>
          <a:xfrm>
            <a:off x="2092320" y="4581528"/>
            <a:ext cx="3127376" cy="19431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Rectangle 5"/>
          <p:cNvSpPr/>
          <p:nvPr/>
        </p:nvSpPr>
        <p:spPr>
          <a:xfrm>
            <a:off x="0" y="2847971"/>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sp>
        <p:nvSpPr>
          <p:cNvPr id="3" name="Rectangle 4"/>
          <p:cNvSpPr/>
          <p:nvPr/>
        </p:nvSpPr>
        <p:spPr>
          <a:xfrm>
            <a:off x="285750" y="142875"/>
            <a:ext cx="9042401" cy="460372"/>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Uložení potrubí - </a:t>
            </a:r>
            <a:r>
              <a:rPr lang="cs-CZ" sz="1800" b="1" i="0" u="none" strike="noStrike" kern="1200" cap="none" spc="0" baseline="0">
                <a:solidFill>
                  <a:srgbClr val="FFFFFF"/>
                </a:solidFill>
                <a:uFillTx/>
                <a:latin typeface="Arial" pitchFamily="34"/>
                <a:cs typeface="Arial" pitchFamily="34"/>
              </a:rPr>
              <a:t>malého průměru pomocí držáků a kotev</a:t>
            </a:r>
            <a:endParaRPr lang="cs-CZ" sz="2000" b="1" i="0" u="none" strike="noStrike" kern="1200" cap="none" spc="0" baseline="0">
              <a:solidFill>
                <a:srgbClr val="FFFFFF"/>
              </a:solidFill>
              <a:uFillTx/>
              <a:latin typeface="Arial" pitchFamily="34"/>
              <a:cs typeface="Arial" pitchFamily="34"/>
            </a:endParaRPr>
          </a:p>
        </p:txBody>
      </p:sp>
      <p:pic>
        <p:nvPicPr>
          <p:cNvPr id="4" name="Picture 2"/>
          <p:cNvPicPr>
            <a:picLocks noChangeAspect="1"/>
          </p:cNvPicPr>
          <p:nvPr/>
        </p:nvPicPr>
        <p:blipFill>
          <a:blip r:embed="rId3"/>
          <a:srcRect/>
          <a:stretch>
            <a:fillRect/>
          </a:stretch>
        </p:blipFill>
        <p:spPr>
          <a:xfrm>
            <a:off x="1344616" y="3643317"/>
            <a:ext cx="1870076" cy="3000375"/>
          </a:xfrm>
          <a:prstGeom prst="rect">
            <a:avLst/>
          </a:prstGeom>
          <a:noFill/>
          <a:ln>
            <a:noFill/>
          </a:ln>
        </p:spPr>
      </p:pic>
      <p:pic>
        <p:nvPicPr>
          <p:cNvPr id="5" name="Picture 5"/>
          <p:cNvPicPr>
            <a:picLocks noChangeAspect="1"/>
          </p:cNvPicPr>
          <p:nvPr/>
        </p:nvPicPr>
        <p:blipFill>
          <a:blip r:embed="rId4"/>
          <a:srcRect/>
          <a:stretch>
            <a:fillRect/>
          </a:stretch>
        </p:blipFill>
        <p:spPr>
          <a:xfrm>
            <a:off x="3500442" y="4071942"/>
            <a:ext cx="4978395" cy="2286000"/>
          </a:xfrm>
          <a:prstGeom prst="rect">
            <a:avLst/>
          </a:prstGeom>
          <a:noFill/>
          <a:ln>
            <a:noFill/>
          </a:ln>
        </p:spPr>
      </p:pic>
      <p:pic>
        <p:nvPicPr>
          <p:cNvPr id="6" name="Picture 3"/>
          <p:cNvPicPr>
            <a:picLocks noChangeAspect="1"/>
          </p:cNvPicPr>
          <p:nvPr/>
        </p:nvPicPr>
        <p:blipFill>
          <a:blip r:embed="rId5"/>
          <a:srcRect/>
          <a:stretch>
            <a:fillRect/>
          </a:stretch>
        </p:blipFill>
        <p:spPr>
          <a:xfrm>
            <a:off x="428625" y="642942"/>
            <a:ext cx="2803522" cy="2857500"/>
          </a:xfrm>
          <a:prstGeom prst="rect">
            <a:avLst/>
          </a:prstGeom>
          <a:noFill/>
          <a:ln>
            <a:noFill/>
          </a:ln>
        </p:spPr>
      </p:pic>
      <p:pic>
        <p:nvPicPr>
          <p:cNvPr id="7" name="Picture 4"/>
          <p:cNvPicPr>
            <a:picLocks noChangeAspect="1"/>
          </p:cNvPicPr>
          <p:nvPr/>
        </p:nvPicPr>
        <p:blipFill>
          <a:blip r:embed="rId6"/>
          <a:srcRect/>
          <a:stretch>
            <a:fillRect/>
          </a:stretch>
        </p:blipFill>
        <p:spPr>
          <a:xfrm>
            <a:off x="3494086" y="642942"/>
            <a:ext cx="2435220" cy="2857500"/>
          </a:xfrm>
          <a:prstGeom prst="rect">
            <a:avLst/>
          </a:prstGeom>
          <a:noFill/>
          <a:ln>
            <a:noFill/>
          </a:ln>
        </p:spPr>
      </p:pic>
      <p:pic>
        <p:nvPicPr>
          <p:cNvPr id="8" name="Picture 5"/>
          <p:cNvPicPr>
            <a:picLocks noChangeAspect="1"/>
          </p:cNvPicPr>
          <p:nvPr/>
        </p:nvPicPr>
        <p:blipFill>
          <a:blip r:embed="rId7"/>
          <a:srcRect/>
          <a:stretch>
            <a:fillRect/>
          </a:stretch>
        </p:blipFill>
        <p:spPr>
          <a:xfrm>
            <a:off x="6143625" y="642942"/>
            <a:ext cx="2571749" cy="286067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Rectangle 5"/>
          <p:cNvSpPr/>
          <p:nvPr/>
        </p:nvSpPr>
        <p:spPr>
          <a:xfrm>
            <a:off x="0" y="2847971"/>
            <a:ext cx="9144000" cy="0"/>
          </a:xfrm>
          <a:prstGeom prst="rect">
            <a:avLst/>
          </a:prstGeom>
          <a:noFill/>
          <a:ln>
            <a:noFill/>
            <a:prstDash val="solid"/>
          </a:ln>
        </p:spPr>
        <p:txBody>
          <a:bodyPr vert="horz" wrap="non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000000"/>
                </a:solidFill>
                <a:uFillTx/>
                <a:latin typeface="Arial" pitchFamily="34"/>
                <a:ea typeface="Calibri" pitchFamily="34"/>
                <a:cs typeface="Times New Roman" pitchFamily="18"/>
              </a:rPr>
              <a:t> </a:t>
            </a:r>
            <a:endParaRPr lang="cs-CZ" sz="1800" b="0" i="0" u="none" strike="noStrike" kern="1200" cap="none" spc="0" baseline="0">
              <a:solidFill>
                <a:srgbClr val="000000"/>
              </a:solidFill>
              <a:uFillTx/>
              <a:latin typeface="Arial" pitchFamily="34"/>
              <a:ea typeface="Calibri" pitchFamily="34"/>
              <a:cs typeface="Times New Roman" pitchFamily="18"/>
            </a:endParaRPr>
          </a:p>
        </p:txBody>
      </p:sp>
      <p:sp>
        <p:nvSpPr>
          <p:cNvPr id="3" name="Rectangle 4"/>
          <p:cNvSpPr/>
          <p:nvPr/>
        </p:nvSpPr>
        <p:spPr>
          <a:xfrm>
            <a:off x="1116016" y="1484308"/>
            <a:ext cx="5118097" cy="769933"/>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Uložení potrubí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připevnění ke konstrukci</a:t>
            </a:r>
            <a:endParaRPr lang="cs-CZ" sz="2000" b="0" i="0" u="none" strike="noStrike" kern="1200" cap="none" spc="0" baseline="0">
              <a:solidFill>
                <a:srgbClr val="FFFFFF"/>
              </a:solidFill>
              <a:uFillTx/>
              <a:latin typeface="Arial" pitchFamily="34"/>
              <a:cs typeface="Arial" pitchFamily="34"/>
            </a:endParaRPr>
          </a:p>
        </p:txBody>
      </p:sp>
      <p:pic>
        <p:nvPicPr>
          <p:cNvPr id="4" name="Picture 6"/>
          <p:cNvPicPr>
            <a:picLocks noChangeAspect="1"/>
          </p:cNvPicPr>
          <p:nvPr/>
        </p:nvPicPr>
        <p:blipFill>
          <a:blip r:embed="rId3"/>
          <a:srcRect/>
          <a:stretch>
            <a:fillRect/>
          </a:stretch>
        </p:blipFill>
        <p:spPr>
          <a:xfrm>
            <a:off x="4067178" y="188915"/>
            <a:ext cx="3673473" cy="3471857"/>
          </a:xfrm>
          <a:prstGeom prst="rect">
            <a:avLst/>
          </a:prstGeom>
          <a:noFill/>
          <a:ln>
            <a:noFill/>
          </a:ln>
        </p:spPr>
      </p:pic>
      <p:pic>
        <p:nvPicPr>
          <p:cNvPr id="5" name="Picture 3"/>
          <p:cNvPicPr>
            <a:picLocks noChangeAspect="1"/>
          </p:cNvPicPr>
          <p:nvPr/>
        </p:nvPicPr>
        <p:blipFill>
          <a:blip r:embed="rId4"/>
          <a:srcRect/>
          <a:stretch>
            <a:fillRect/>
          </a:stretch>
        </p:blipFill>
        <p:spPr>
          <a:xfrm>
            <a:off x="4067178" y="3716341"/>
            <a:ext cx="3668709" cy="2901948"/>
          </a:xfrm>
          <a:prstGeom prst="rect">
            <a:avLst/>
          </a:prstGeom>
          <a:noFill/>
          <a:ln>
            <a:noFill/>
          </a:ln>
        </p:spPr>
      </p:pic>
      <p:pic>
        <p:nvPicPr>
          <p:cNvPr id="6" name="Picture 2"/>
          <p:cNvPicPr>
            <a:picLocks noChangeAspect="1"/>
          </p:cNvPicPr>
          <p:nvPr/>
        </p:nvPicPr>
        <p:blipFill>
          <a:blip r:embed="rId5"/>
          <a:srcRect/>
          <a:stretch>
            <a:fillRect/>
          </a:stretch>
        </p:blipFill>
        <p:spPr>
          <a:xfrm>
            <a:off x="684208" y="3716341"/>
            <a:ext cx="3276596" cy="2906713"/>
          </a:xfrm>
          <a:prstGeom prst="rect">
            <a:avLst/>
          </a:prstGeom>
          <a:noFill/>
          <a:ln>
            <a:noFill/>
          </a:ln>
        </p:spPr>
      </p:pic>
      <p:sp>
        <p:nvSpPr>
          <p:cNvPr id="7" name="Tlačítko akce: Zpět nebo Předchozí 6">
            <a:hlinkClick r:id="rId6" action="ppaction://hlinksldjump"/>
          </p:cNvPr>
          <p:cNvSpPr/>
          <p:nvPr/>
        </p:nvSpPr>
        <p:spPr>
          <a:xfrm>
            <a:off x="8388348" y="6165854"/>
            <a:ext cx="684208" cy="6207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BFBFBF"/>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pic>
        <p:nvPicPr>
          <p:cNvPr id="2" name="Picture 7"/>
          <p:cNvPicPr>
            <a:picLocks noChangeAspect="1"/>
          </p:cNvPicPr>
          <p:nvPr/>
        </p:nvPicPr>
        <p:blipFill>
          <a:blip r:embed="rId3"/>
          <a:srcRect/>
          <a:stretch>
            <a:fillRect/>
          </a:stretch>
        </p:blipFill>
        <p:spPr>
          <a:xfrm>
            <a:off x="107954" y="1785942"/>
            <a:ext cx="3000375" cy="2478088"/>
          </a:xfrm>
          <a:prstGeom prst="rect">
            <a:avLst/>
          </a:prstGeom>
          <a:noFill/>
          <a:ln>
            <a:noFill/>
          </a:ln>
        </p:spPr>
      </p:pic>
      <p:sp>
        <p:nvSpPr>
          <p:cNvPr id="3" name="Rectangle 4"/>
          <p:cNvSpPr/>
          <p:nvPr/>
        </p:nvSpPr>
        <p:spPr>
          <a:xfrm>
            <a:off x="1187448" y="476246"/>
            <a:ext cx="9042401" cy="831847"/>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Znázornění potrubí v technické dokumentaci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 příklad znázornění rozvodu plynu v budově</a:t>
            </a:r>
            <a:endParaRPr lang="cs-CZ" sz="2400" b="0" i="0" u="none" strike="noStrike" kern="1200" cap="none" spc="0" baseline="0">
              <a:solidFill>
                <a:srgbClr val="FFFFFF"/>
              </a:solidFill>
              <a:uFillTx/>
              <a:latin typeface="Arial" pitchFamily="34"/>
              <a:cs typeface="Arial" pitchFamily="34"/>
            </a:endParaRPr>
          </a:p>
        </p:txBody>
      </p:sp>
      <p:pic>
        <p:nvPicPr>
          <p:cNvPr id="4" name="Picture 11"/>
          <p:cNvPicPr>
            <a:picLocks noChangeAspect="1"/>
          </p:cNvPicPr>
          <p:nvPr/>
        </p:nvPicPr>
        <p:blipFill>
          <a:blip r:embed="rId4"/>
          <a:srcRect/>
          <a:stretch>
            <a:fillRect/>
          </a:stretch>
        </p:blipFill>
        <p:spPr>
          <a:xfrm>
            <a:off x="6286500" y="1785942"/>
            <a:ext cx="2643192" cy="3560765"/>
          </a:xfrm>
          <a:prstGeom prst="rect">
            <a:avLst/>
          </a:prstGeom>
          <a:noFill/>
          <a:ln>
            <a:noFill/>
          </a:ln>
        </p:spPr>
      </p:pic>
      <p:pic>
        <p:nvPicPr>
          <p:cNvPr id="5" name="Picture 12"/>
          <p:cNvPicPr>
            <a:picLocks noChangeAspect="1"/>
          </p:cNvPicPr>
          <p:nvPr/>
        </p:nvPicPr>
        <p:blipFill>
          <a:blip r:embed="rId5"/>
          <a:srcRect/>
          <a:stretch>
            <a:fillRect/>
          </a:stretch>
        </p:blipFill>
        <p:spPr>
          <a:xfrm>
            <a:off x="3203572" y="1785942"/>
            <a:ext cx="2911477" cy="3571874"/>
          </a:xfrm>
          <a:prstGeom prst="rect">
            <a:avLst/>
          </a:prstGeom>
          <a:noFill/>
          <a:ln>
            <a:noFill/>
          </a:ln>
        </p:spPr>
      </p:pic>
      <p:sp>
        <p:nvSpPr>
          <p:cNvPr id="6" name="Rectangle 4"/>
          <p:cNvSpPr/>
          <p:nvPr/>
        </p:nvSpPr>
        <p:spPr>
          <a:xfrm>
            <a:off x="0" y="5362571"/>
            <a:ext cx="9042401" cy="738185"/>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1" u="none" strike="noStrike" kern="1200" cap="none" spc="0" baseline="0">
                <a:solidFill>
                  <a:srgbClr val="000000"/>
                </a:solidFill>
                <a:uFillTx/>
                <a:latin typeface="Arial Narrow" pitchFamily="34"/>
                <a:ea typeface="Calibri" pitchFamily="34"/>
                <a:cs typeface="Times New Roman" pitchFamily="18"/>
              </a:rPr>
              <a:t>      </a:t>
            </a:r>
            <a:r>
              <a:rPr lang="cs-CZ" sz="1800" b="1" i="1" u="none" strike="noStrike" kern="1200" cap="none" spc="0" baseline="0">
                <a:solidFill>
                  <a:srgbClr val="FFFFFF"/>
                </a:solidFill>
                <a:uFillTx/>
                <a:latin typeface="Arial" pitchFamily="34"/>
                <a:ea typeface="Calibri" pitchFamily="34"/>
                <a:cs typeface="Times New Roman" pitchFamily="18"/>
              </a:rPr>
              <a:t>schéma rozvodu                       v bytové jednotce</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1" u="none" strike="noStrike" kern="1200" cap="none" spc="0" baseline="0">
                <a:solidFill>
                  <a:srgbClr val="FFFFFF"/>
                </a:solidFill>
                <a:uFillTx/>
                <a:latin typeface="Arial" pitchFamily="34"/>
                <a:ea typeface="Calibri" pitchFamily="34"/>
                <a:cs typeface="Times New Roman" pitchFamily="18"/>
              </a:rPr>
              <a:t>               v domě</a:t>
            </a:r>
            <a:endParaRPr lang="cs-CZ" sz="1800" b="0" i="0" u="none" strike="noStrike" kern="1200" cap="none" spc="0" baseline="0">
              <a:solidFill>
                <a:srgbClr val="FFFFFF"/>
              </a:solidFill>
              <a:uFillTx/>
              <a:latin typeface="Arial" pitchFamily="34"/>
              <a:ea typeface="Calibri" pitchFamily="34"/>
              <a:cs typeface="Times New Roman" pitchFamily="18"/>
            </a:endParaRPr>
          </a:p>
        </p:txBody>
      </p:sp>
      <p:sp>
        <p:nvSpPr>
          <p:cNvPr id="7" name="Obdélník 6"/>
          <p:cNvSpPr/>
          <p:nvPr/>
        </p:nvSpPr>
        <p:spPr>
          <a:xfrm>
            <a:off x="6516691" y="5516566"/>
            <a:ext cx="2184401" cy="647696"/>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1" u="none" strike="noStrike" kern="1200" cap="none" spc="0" baseline="0">
                <a:solidFill>
                  <a:srgbClr val="FFFFFF"/>
                </a:solidFill>
                <a:uFillTx/>
                <a:latin typeface="Arial" pitchFamily="34"/>
                <a:cs typeface="Arial" pitchFamily="34"/>
              </a:rPr>
              <a:t>montážní schéma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1" u="none" strike="noStrike" kern="1200" cap="none" spc="0" baseline="0">
                <a:solidFill>
                  <a:srgbClr val="FFFFFF"/>
                </a:solidFill>
                <a:uFillTx/>
                <a:latin typeface="Arial" pitchFamily="34"/>
                <a:cs typeface="Arial" pitchFamily="34"/>
              </a:rPr>
              <a:t>       rozvodu</a:t>
            </a:r>
            <a:endParaRPr lang="cs-CZ" sz="1800" b="0" i="0" u="none" strike="noStrike" kern="1200" cap="none" spc="0" baseline="0">
              <a:solidFill>
                <a:srgbClr val="000000"/>
              </a:solidFill>
              <a:uFillTx/>
              <a:latin typeface="Arial" pitchFamily="34"/>
              <a:cs typeface="Arial" pitchFamily="34"/>
            </a:endParaRPr>
          </a:p>
        </p:txBody>
      </p:sp>
      <p:sp>
        <p:nvSpPr>
          <p:cNvPr id="8" name="Tlačítko akce: Zpět nebo Předchozí 7">
            <a:hlinkClick r:id="rId6" action="ppaction://hlinksldjump"/>
          </p:cNvPr>
          <p:cNvSpPr/>
          <p:nvPr/>
        </p:nvSpPr>
        <p:spPr>
          <a:xfrm>
            <a:off x="8388348" y="6165854"/>
            <a:ext cx="684208" cy="6207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7030A0"/>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Nadpis 1"/>
          <p:cNvSpPr txBox="1"/>
          <p:nvPr/>
        </p:nvSpPr>
        <p:spPr>
          <a:xfrm>
            <a:off x="611184" y="44448"/>
            <a:ext cx="3181353" cy="1223960"/>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9600" b="0" i="0" u="none" strike="noStrike" kern="1200" cap="none" spc="0" baseline="-25000">
                <a:solidFill>
                  <a:srgbClr val="FFFF00"/>
                </a:solidFill>
                <a:uFillTx/>
                <a:latin typeface="Arial" pitchFamily="34"/>
                <a:cs typeface="Arial" pitchFamily="34"/>
              </a:rPr>
              <a:t>Potrubí</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400" b="0" i="0" u="none" strike="noStrike" kern="1200" cap="none" spc="0" baseline="0">
              <a:solidFill>
                <a:srgbClr val="000000"/>
              </a:solidFill>
              <a:uFillTx/>
              <a:latin typeface="Calibri - 12"/>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400" b="0" i="0" u="none" strike="noStrike" kern="1200" cap="none" spc="0" baseline="-25000">
              <a:solidFill>
                <a:srgbClr val="FFFF00"/>
              </a:solidFill>
              <a:uFillTx/>
              <a:latin typeface="Arial" pitchFamily="34"/>
              <a:cs typeface="Arial" pitchFamily="34"/>
            </a:endParaRPr>
          </a:p>
        </p:txBody>
      </p:sp>
      <p:pic>
        <p:nvPicPr>
          <p:cNvPr id="3" name="obrázek 5" descr="barevný logolink"/>
          <p:cNvPicPr>
            <a:picLocks noChangeAspect="1"/>
          </p:cNvPicPr>
          <p:nvPr/>
        </p:nvPicPr>
        <p:blipFill>
          <a:blip r:embed="rId3"/>
          <a:srcRect/>
          <a:stretch>
            <a:fillRect/>
          </a:stretch>
        </p:blipFill>
        <p:spPr>
          <a:xfrm>
            <a:off x="611184" y="5084758"/>
            <a:ext cx="3313108" cy="788990"/>
          </a:xfrm>
          <a:prstGeom prst="rect">
            <a:avLst/>
          </a:prstGeom>
          <a:noFill/>
          <a:ln w="9528">
            <a:solidFill>
              <a:srgbClr val="03495C"/>
            </a:solidFill>
            <a:prstDash val="solid"/>
            <a:miter/>
          </a:ln>
        </p:spPr>
      </p:pic>
      <p:sp>
        <p:nvSpPr>
          <p:cNvPr id="4" name="Obdélník 3"/>
          <p:cNvSpPr/>
          <p:nvPr/>
        </p:nvSpPr>
        <p:spPr>
          <a:xfrm>
            <a:off x="4067178" y="5516566"/>
            <a:ext cx="4249738" cy="431797"/>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CZ 1.07/1.1.00/08.0047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100" b="0" i="0" u="none" strike="noStrike" kern="1200" cap="none" spc="0" baseline="0">
                <a:solidFill>
                  <a:srgbClr val="FFFFFF"/>
                </a:solidFill>
                <a:uFillTx/>
                <a:latin typeface="Arial" pitchFamily="34"/>
                <a:cs typeface="Arial" pitchFamily="34"/>
              </a:rPr>
              <a:t>Rozvoj školského portálu  Karlovarského kraje</a:t>
            </a:r>
          </a:p>
        </p:txBody>
      </p:sp>
      <p:pic>
        <p:nvPicPr>
          <p:cNvPr id="5" name="Picture 14"/>
          <p:cNvPicPr>
            <a:picLocks noChangeAspect="1"/>
          </p:cNvPicPr>
          <p:nvPr/>
        </p:nvPicPr>
        <p:blipFill>
          <a:blip r:embed="rId4"/>
          <a:srcRect/>
          <a:stretch>
            <a:fillRect/>
          </a:stretch>
        </p:blipFill>
        <p:spPr>
          <a:xfrm>
            <a:off x="611184" y="1628775"/>
            <a:ext cx="4392613" cy="3232147"/>
          </a:xfrm>
          <a:prstGeom prst="rect">
            <a:avLst/>
          </a:prstGeom>
          <a:noFill/>
          <a:ln>
            <a:noFill/>
          </a:ln>
        </p:spPr>
      </p:pic>
      <p:pic>
        <p:nvPicPr>
          <p:cNvPr id="6" name="Picture 2"/>
          <p:cNvPicPr>
            <a:picLocks noChangeAspect="1"/>
          </p:cNvPicPr>
          <p:nvPr/>
        </p:nvPicPr>
        <p:blipFill>
          <a:blip r:embed="rId5"/>
          <a:srcRect/>
          <a:stretch>
            <a:fillRect/>
          </a:stretch>
        </p:blipFill>
        <p:spPr>
          <a:xfrm>
            <a:off x="4140202" y="2133596"/>
            <a:ext cx="4210053" cy="322262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Slide34">
    <p:bg>
      <p:bgPr>
        <a:solidFill>
          <a:srgbClr val="85DFD0"/>
        </a:solidFill>
        <a:effectLst/>
      </p:bgPr>
    </p:bg>
    <p:spTree>
      <p:nvGrpSpPr>
        <p:cNvPr id="1" name=""/>
        <p:cNvGrpSpPr/>
        <p:nvPr/>
      </p:nvGrpSpPr>
      <p:grpSpPr>
        <a:xfrm>
          <a:off x="0" y="0"/>
          <a:ext cx="0" cy="0"/>
          <a:chOff x="0" y="0"/>
          <a:chExt cx="0" cy="0"/>
        </a:xfrm>
      </p:grpSpPr>
      <p:sp>
        <p:nvSpPr>
          <p:cNvPr id="2" name="Text Box 238"/>
          <p:cNvSpPr txBox="1"/>
          <p:nvPr/>
        </p:nvSpPr>
        <p:spPr>
          <a:xfrm>
            <a:off x="179386" y="0"/>
            <a:ext cx="7783509" cy="88582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000000"/>
                </a:solidFill>
                <a:uFillTx/>
                <a:latin typeface="Times New Roman" pitchFamily="18"/>
                <a:cs typeface="Times New Roman" pitchFamily="18"/>
              </a:rPr>
              <a:t>Test 1 : </a:t>
            </a:r>
            <a:r>
              <a:rPr lang="cs-CZ" sz="1600" b="0" i="0" u="none" strike="noStrike" kern="1200" cap="none" spc="0" baseline="0">
                <a:solidFill>
                  <a:srgbClr val="000000"/>
                </a:solidFill>
                <a:uFillTx/>
                <a:latin typeface="Times New Roman" pitchFamily="18"/>
                <a:cs typeface="Times New Roman" pitchFamily="18"/>
              </a:rPr>
              <a:t>v následujícím testu je řada tvrzení. Vaším úkolem je určit, která z těchto tvrzení jsou správná. </a:t>
            </a:r>
            <a:r>
              <a:rPr lang="cs-CZ" sz="1800" b="0" i="0" u="none" strike="noStrike" kern="1200" cap="none" spc="0" baseline="0">
                <a:solidFill>
                  <a:srgbClr val="000000"/>
                </a:solidFill>
                <a:uFillTx/>
                <a:latin typeface="Times New Roman" pitchFamily="18"/>
                <a:cs typeface="Arial" pitchFamily="34"/>
              </a:rPr>
              <a:t>Souhlasíte-li klepněte na </a:t>
            </a:r>
            <a:r>
              <a:rPr lang="cs-CZ" sz="1800" b="1" i="0" u="none" strike="noStrike" kern="1200" cap="none" spc="0" baseline="0">
                <a:solidFill>
                  <a:srgbClr val="000000"/>
                </a:solidFill>
                <a:uFillTx/>
                <a:latin typeface="Times New Roman" pitchFamily="18"/>
                <a:cs typeface="Arial" pitchFamily="34"/>
              </a:rPr>
              <a:t>ano</a:t>
            </a:r>
            <a:r>
              <a:rPr lang="cs-CZ" sz="1800" b="0" i="0" u="none" strike="noStrike" kern="1200" cap="none" spc="0" baseline="0">
                <a:solidFill>
                  <a:srgbClr val="000000"/>
                </a:solidFill>
                <a:uFillTx/>
                <a:latin typeface="Times New Roman" pitchFamily="18"/>
                <a:cs typeface="Arial" pitchFamily="34"/>
              </a:rPr>
              <a:t>, nesouhlasíte-li klepněte na </a:t>
            </a:r>
            <a:r>
              <a:rPr lang="cs-CZ" sz="1800" b="1" i="0" u="none" strike="noStrike" kern="1200" cap="none" spc="0" baseline="0">
                <a:solidFill>
                  <a:srgbClr val="000000"/>
                </a:solidFill>
                <a:uFillTx/>
                <a:latin typeface="Times New Roman" pitchFamily="18"/>
                <a:cs typeface="Arial" pitchFamily="34"/>
              </a:rPr>
              <a:t>ne</a:t>
            </a:r>
            <a:r>
              <a:rPr lang="cs-CZ" sz="1800" b="0" i="0" u="none" strike="noStrike" kern="1200" cap="none" spc="0" baseline="0">
                <a:solidFill>
                  <a:srgbClr val="000000"/>
                </a:solidFill>
                <a:uFillTx/>
                <a:latin typeface="Times New Roman" pitchFamily="18"/>
                <a:cs typeface="Arial"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600" b="0" i="0" u="none" strike="noStrike" kern="1200" cap="none" spc="0" baseline="0">
              <a:solidFill>
                <a:srgbClr val="000000"/>
              </a:solidFill>
              <a:uFillTx/>
              <a:latin typeface="Times New Roman" pitchFamily="18"/>
              <a:cs typeface="Times New Roman" pitchFamily="18"/>
            </a:endParaRPr>
          </a:p>
        </p:txBody>
      </p:sp>
      <p:grpSp>
        <p:nvGrpSpPr>
          <p:cNvPr id="3" name="Group 397"/>
          <p:cNvGrpSpPr/>
          <p:nvPr/>
        </p:nvGrpSpPr>
        <p:grpSpPr>
          <a:xfrm>
            <a:off x="228600" y="609603"/>
            <a:ext cx="8686800" cy="6019796"/>
            <a:chOff x="228600" y="609603"/>
            <a:chExt cx="8686800" cy="6019796"/>
          </a:xfrm>
        </p:grpSpPr>
        <p:grpSp>
          <p:nvGrpSpPr>
            <p:cNvPr id="4" name="Group 395"/>
            <p:cNvGrpSpPr/>
            <p:nvPr/>
          </p:nvGrpSpPr>
          <p:grpSpPr>
            <a:xfrm>
              <a:off x="233976" y="612830"/>
              <a:ext cx="8676046" cy="6013332"/>
              <a:chOff x="233976" y="612830"/>
              <a:chExt cx="8676046" cy="6013332"/>
            </a:xfrm>
          </p:grpSpPr>
          <p:grpSp>
            <p:nvGrpSpPr>
              <p:cNvPr id="5" name="Group 292"/>
              <p:cNvGrpSpPr/>
              <p:nvPr/>
            </p:nvGrpSpPr>
            <p:grpSpPr>
              <a:xfrm>
                <a:off x="233976" y="612830"/>
                <a:ext cx="468154" cy="433983"/>
                <a:chOff x="233976" y="612830"/>
                <a:chExt cx="468154" cy="433983"/>
              </a:xfrm>
            </p:grpSpPr>
            <p:sp>
              <p:nvSpPr>
                <p:cNvPr id="6" name="Rectangle 239"/>
                <p:cNvSpPr/>
                <p:nvPr/>
              </p:nvSpPr>
              <p:spPr>
                <a:xfrm>
                  <a:off x="284204" y="612830"/>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7" name="Rectangle 291"/>
                <p:cNvSpPr/>
                <p:nvPr/>
              </p:nvSpPr>
              <p:spPr>
                <a:xfrm>
                  <a:off x="233976" y="612830"/>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8" name="Group 294"/>
              <p:cNvGrpSpPr/>
              <p:nvPr/>
            </p:nvGrpSpPr>
            <p:grpSpPr>
              <a:xfrm>
                <a:off x="702131" y="612830"/>
                <a:ext cx="7018678" cy="433983"/>
                <a:chOff x="702131" y="612830"/>
                <a:chExt cx="7018678" cy="433983"/>
              </a:xfrm>
            </p:grpSpPr>
            <p:sp>
              <p:nvSpPr>
                <p:cNvPr id="9" name="Rectangle 240"/>
                <p:cNvSpPr/>
                <p:nvPr/>
              </p:nvSpPr>
              <p:spPr>
                <a:xfrm>
                  <a:off x="752359" y="612830"/>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Jmenovitá světlost je vnější  skutečný  rozměr trubky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10" name="Rectangle 293"/>
                <p:cNvSpPr/>
                <p:nvPr/>
              </p:nvSpPr>
              <p:spPr>
                <a:xfrm>
                  <a:off x="702131" y="612830"/>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11" name="Group 296"/>
              <p:cNvGrpSpPr/>
              <p:nvPr/>
            </p:nvGrpSpPr>
            <p:grpSpPr>
              <a:xfrm>
                <a:off x="7720809" y="612830"/>
                <a:ext cx="631374" cy="433983"/>
                <a:chOff x="7720809" y="612830"/>
                <a:chExt cx="631374" cy="433983"/>
              </a:xfrm>
            </p:grpSpPr>
            <p:sp>
              <p:nvSpPr>
                <p:cNvPr id="12" name="Rectangle 241"/>
                <p:cNvSpPr/>
                <p:nvPr/>
              </p:nvSpPr>
              <p:spPr>
                <a:xfrm>
                  <a:off x="7771028" y="612830"/>
                  <a:ext cx="530928"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ano</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13" name="Rectangle 295"/>
                <p:cNvSpPr/>
                <p:nvPr/>
              </p:nvSpPr>
              <p:spPr>
                <a:xfrm>
                  <a:off x="7720809" y="612830"/>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14" name="Group 298"/>
              <p:cNvGrpSpPr/>
              <p:nvPr/>
            </p:nvGrpSpPr>
            <p:grpSpPr>
              <a:xfrm>
                <a:off x="8352184" y="612830"/>
                <a:ext cx="557838" cy="433983"/>
                <a:chOff x="8352184" y="612830"/>
                <a:chExt cx="557838" cy="433983"/>
              </a:xfrm>
            </p:grpSpPr>
            <p:sp>
              <p:nvSpPr>
                <p:cNvPr id="15" name="Rectangle 242"/>
                <p:cNvSpPr/>
                <p:nvPr/>
              </p:nvSpPr>
              <p:spPr>
                <a:xfrm>
                  <a:off x="8402403" y="612830"/>
                  <a:ext cx="457392"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ne</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16" name="Rectangle 297"/>
                <p:cNvSpPr/>
                <p:nvPr/>
              </p:nvSpPr>
              <p:spPr>
                <a:xfrm>
                  <a:off x="8352184" y="612830"/>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17" name="Group 300"/>
              <p:cNvGrpSpPr/>
              <p:nvPr/>
            </p:nvGrpSpPr>
            <p:grpSpPr>
              <a:xfrm>
                <a:off x="233976" y="1046814"/>
                <a:ext cx="468154" cy="433983"/>
                <a:chOff x="233976" y="1046814"/>
                <a:chExt cx="468154" cy="433983"/>
              </a:xfrm>
            </p:grpSpPr>
            <p:sp>
              <p:nvSpPr>
                <p:cNvPr id="18" name="Rectangle 243"/>
                <p:cNvSpPr/>
                <p:nvPr/>
              </p:nvSpPr>
              <p:spPr>
                <a:xfrm>
                  <a:off x="284204" y="1046814"/>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2</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19" name="Rectangle 299"/>
                <p:cNvSpPr/>
                <p:nvPr/>
              </p:nvSpPr>
              <p:spPr>
                <a:xfrm>
                  <a:off x="233976" y="1046814"/>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20" name="Group 302"/>
              <p:cNvGrpSpPr/>
              <p:nvPr/>
            </p:nvGrpSpPr>
            <p:grpSpPr>
              <a:xfrm>
                <a:off x="702131" y="1046814"/>
                <a:ext cx="7018678" cy="433983"/>
                <a:chOff x="702131" y="1046814"/>
                <a:chExt cx="7018678" cy="433983"/>
              </a:xfrm>
            </p:grpSpPr>
            <p:sp>
              <p:nvSpPr>
                <p:cNvPr id="21" name="Rectangle 244"/>
                <p:cNvSpPr/>
                <p:nvPr/>
              </p:nvSpPr>
              <p:spPr>
                <a:xfrm>
                  <a:off x="752359" y="1046814"/>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Potrubí je určeno  k dopravě  tuhých  látek</a:t>
                  </a:r>
                  <a:endParaRPr lang="cs-CZ" sz="2400" b="0" i="0" u="none" strike="noStrike" kern="1200" cap="none" spc="0" baseline="0">
                    <a:solidFill>
                      <a:srgbClr val="000000"/>
                    </a:solidFill>
                    <a:uFillTx/>
                    <a:latin typeface="Times New Roman" pitchFamily="18"/>
                    <a:cs typeface="Times New Roman" pitchFamily="18"/>
                  </a:endParaRPr>
                </a:p>
              </p:txBody>
            </p:sp>
            <p:sp>
              <p:nvSpPr>
                <p:cNvPr id="22" name="Rectangle 301"/>
                <p:cNvSpPr/>
                <p:nvPr/>
              </p:nvSpPr>
              <p:spPr>
                <a:xfrm>
                  <a:off x="702131" y="1046814"/>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23" name="Rectangle 303"/>
              <p:cNvSpPr/>
              <p:nvPr/>
            </p:nvSpPr>
            <p:spPr>
              <a:xfrm>
                <a:off x="7720809" y="1046814"/>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24" name="Rectangle 305"/>
              <p:cNvSpPr/>
              <p:nvPr/>
            </p:nvSpPr>
            <p:spPr>
              <a:xfrm>
                <a:off x="8352184" y="1046814"/>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25" name="Group 308"/>
              <p:cNvGrpSpPr/>
              <p:nvPr/>
            </p:nvGrpSpPr>
            <p:grpSpPr>
              <a:xfrm>
                <a:off x="233976" y="1480797"/>
                <a:ext cx="468154" cy="433983"/>
                <a:chOff x="233976" y="1480797"/>
                <a:chExt cx="468154" cy="433983"/>
              </a:xfrm>
            </p:grpSpPr>
            <p:sp>
              <p:nvSpPr>
                <p:cNvPr id="26" name="Rectangle 247"/>
                <p:cNvSpPr/>
                <p:nvPr/>
              </p:nvSpPr>
              <p:spPr>
                <a:xfrm>
                  <a:off x="284204" y="1480797"/>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3</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27" name="Rectangle 307"/>
                <p:cNvSpPr/>
                <p:nvPr/>
              </p:nvSpPr>
              <p:spPr>
                <a:xfrm>
                  <a:off x="233976" y="1480797"/>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28" name="Group 310"/>
              <p:cNvGrpSpPr/>
              <p:nvPr/>
            </p:nvGrpSpPr>
            <p:grpSpPr>
              <a:xfrm>
                <a:off x="702131" y="1480797"/>
                <a:ext cx="7018678" cy="433983"/>
                <a:chOff x="702131" y="1480797"/>
                <a:chExt cx="7018678" cy="433983"/>
              </a:xfrm>
            </p:grpSpPr>
            <p:sp>
              <p:nvSpPr>
                <p:cNvPr id="29" name="Rectangle 248"/>
                <p:cNvSpPr/>
                <p:nvPr/>
              </p:nvSpPr>
              <p:spPr>
                <a:xfrm>
                  <a:off x="752359" y="1480797"/>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Potrubím  lze dopravovat  mléko</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30" name="Rectangle 309"/>
                <p:cNvSpPr/>
                <p:nvPr/>
              </p:nvSpPr>
              <p:spPr>
                <a:xfrm>
                  <a:off x="702131" y="1480797"/>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31" name="Group 312"/>
              <p:cNvGrpSpPr/>
              <p:nvPr/>
            </p:nvGrpSpPr>
            <p:grpSpPr>
              <a:xfrm>
                <a:off x="7720809" y="1480797"/>
                <a:ext cx="631374" cy="436141"/>
                <a:chOff x="7720809" y="1480797"/>
                <a:chExt cx="631374" cy="436141"/>
              </a:xfrm>
            </p:grpSpPr>
            <p:sp>
              <p:nvSpPr>
                <p:cNvPr id="32" name="Rectangle 249">
                  <a:hlinkClick r:id="rId3" action="ppaction://hlinksldjump"/>
                </p:cNvPr>
                <p:cNvSpPr/>
                <p:nvPr/>
              </p:nvSpPr>
              <p:spPr>
                <a:xfrm>
                  <a:off x="7785384" y="1557259"/>
                  <a:ext cx="530928" cy="359679"/>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ano</a:t>
                  </a:r>
                  <a:endParaRPr lang="cs-CZ" sz="2400" b="0" i="0" u="none" strike="noStrike" kern="1200" cap="none" spc="0" baseline="0">
                    <a:solidFill>
                      <a:srgbClr val="000000"/>
                    </a:solidFill>
                    <a:uFillTx/>
                    <a:latin typeface="Times New Roman" pitchFamily="18"/>
                    <a:cs typeface="Times New Roman" pitchFamily="18"/>
                  </a:endParaRPr>
                </a:p>
              </p:txBody>
            </p:sp>
            <p:sp>
              <p:nvSpPr>
                <p:cNvPr id="33" name="Rectangle 311"/>
                <p:cNvSpPr/>
                <p:nvPr/>
              </p:nvSpPr>
              <p:spPr>
                <a:xfrm>
                  <a:off x="7720809" y="1480797"/>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34" name="Rectangle 313"/>
              <p:cNvSpPr/>
              <p:nvPr/>
            </p:nvSpPr>
            <p:spPr>
              <a:xfrm>
                <a:off x="8352184" y="1480797"/>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35" name="Group 316"/>
              <p:cNvGrpSpPr/>
              <p:nvPr/>
            </p:nvGrpSpPr>
            <p:grpSpPr>
              <a:xfrm>
                <a:off x="233976" y="1914790"/>
                <a:ext cx="468154" cy="433983"/>
                <a:chOff x="233976" y="1914790"/>
                <a:chExt cx="468154" cy="433983"/>
              </a:xfrm>
            </p:grpSpPr>
            <p:sp>
              <p:nvSpPr>
                <p:cNvPr id="36" name="Rectangle 251"/>
                <p:cNvSpPr/>
                <p:nvPr/>
              </p:nvSpPr>
              <p:spPr>
                <a:xfrm>
                  <a:off x="284204" y="1914790"/>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4</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37" name="Rectangle 315"/>
                <p:cNvSpPr/>
                <p:nvPr/>
              </p:nvSpPr>
              <p:spPr>
                <a:xfrm>
                  <a:off x="233976" y="1914790"/>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38" name="Group 318"/>
              <p:cNvGrpSpPr/>
              <p:nvPr/>
            </p:nvGrpSpPr>
            <p:grpSpPr>
              <a:xfrm>
                <a:off x="702131" y="1914790"/>
                <a:ext cx="7018678" cy="506138"/>
                <a:chOff x="702131" y="1914790"/>
                <a:chExt cx="7018678" cy="506138"/>
              </a:xfrm>
            </p:grpSpPr>
            <p:sp>
              <p:nvSpPr>
                <p:cNvPr id="39" name="Rectangle 252"/>
                <p:cNvSpPr/>
                <p:nvPr/>
              </p:nvSpPr>
              <p:spPr>
                <a:xfrm>
                  <a:off x="752359" y="2059091"/>
                  <a:ext cx="6918231" cy="361837"/>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Nízkotlaké potrubí  určené pro dopravu  mléka je vyrobeno z litiny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40" name="Rectangle 317"/>
                <p:cNvSpPr/>
                <p:nvPr/>
              </p:nvSpPr>
              <p:spPr>
                <a:xfrm>
                  <a:off x="702131" y="1914790"/>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41" name="Rectangle 319"/>
              <p:cNvSpPr/>
              <p:nvPr/>
            </p:nvSpPr>
            <p:spPr>
              <a:xfrm>
                <a:off x="7720809" y="1914790"/>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42" name="Rectangle 321"/>
              <p:cNvSpPr/>
              <p:nvPr/>
            </p:nvSpPr>
            <p:spPr>
              <a:xfrm>
                <a:off x="8352184" y="1914790"/>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43" name="Group 324"/>
              <p:cNvGrpSpPr/>
              <p:nvPr/>
            </p:nvGrpSpPr>
            <p:grpSpPr>
              <a:xfrm>
                <a:off x="233976" y="2348773"/>
                <a:ext cx="468154" cy="681666"/>
                <a:chOff x="233976" y="2348773"/>
                <a:chExt cx="468154" cy="681666"/>
              </a:xfrm>
            </p:grpSpPr>
            <p:sp>
              <p:nvSpPr>
                <p:cNvPr id="44" name="Rectangle 255"/>
                <p:cNvSpPr/>
                <p:nvPr/>
              </p:nvSpPr>
              <p:spPr>
                <a:xfrm>
                  <a:off x="284204" y="2348773"/>
                  <a:ext cx="367707" cy="681666"/>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200" b="0" i="0" u="none" strike="noStrike" kern="1200" cap="none" spc="0" baseline="0">
                    <a:solidFill>
                      <a:srgbClr val="000000"/>
                    </a:solidFill>
                    <a:uFillTx/>
                    <a:latin typeface="Times New Roman" pitchFamily="18"/>
                    <a:cs typeface="Times New Roman" pitchFamily="18"/>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5</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45" name="Rectangle 323"/>
                <p:cNvSpPr/>
                <p:nvPr/>
              </p:nvSpPr>
              <p:spPr>
                <a:xfrm>
                  <a:off x="233976" y="2348773"/>
                  <a:ext cx="468154" cy="681666"/>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46" name="Group 326"/>
              <p:cNvGrpSpPr/>
              <p:nvPr/>
            </p:nvGrpSpPr>
            <p:grpSpPr>
              <a:xfrm>
                <a:off x="702131" y="2348773"/>
                <a:ext cx="7018678" cy="681666"/>
                <a:chOff x="702131" y="2348773"/>
                <a:chExt cx="7018678" cy="681666"/>
              </a:xfrm>
            </p:grpSpPr>
            <p:sp>
              <p:nvSpPr>
                <p:cNvPr id="47" name="Rectangle 256"/>
                <p:cNvSpPr/>
                <p:nvPr/>
              </p:nvSpPr>
              <p:spPr>
                <a:xfrm>
                  <a:off x="752359" y="2348773"/>
                  <a:ext cx="6918231" cy="68166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48" name="Rectangle 325"/>
                <p:cNvSpPr/>
                <p:nvPr/>
              </p:nvSpPr>
              <p:spPr>
                <a:xfrm>
                  <a:off x="702131" y="2348773"/>
                  <a:ext cx="7018678" cy="681666"/>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49" name="Rectangle 327"/>
              <p:cNvSpPr/>
              <p:nvPr/>
            </p:nvSpPr>
            <p:spPr>
              <a:xfrm>
                <a:off x="7720809" y="2348773"/>
                <a:ext cx="631374" cy="681666"/>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50" name="Rectangle 329"/>
              <p:cNvSpPr/>
              <p:nvPr/>
            </p:nvSpPr>
            <p:spPr>
              <a:xfrm>
                <a:off x="8352184" y="2348773"/>
                <a:ext cx="557838" cy="681666"/>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51" name="Group 332"/>
              <p:cNvGrpSpPr/>
              <p:nvPr/>
            </p:nvGrpSpPr>
            <p:grpSpPr>
              <a:xfrm>
                <a:off x="233976" y="3030440"/>
                <a:ext cx="468154" cy="433983"/>
                <a:chOff x="233976" y="3030440"/>
                <a:chExt cx="468154" cy="433983"/>
              </a:xfrm>
            </p:grpSpPr>
            <p:sp>
              <p:nvSpPr>
                <p:cNvPr id="52" name="Rectangle 259"/>
                <p:cNvSpPr/>
                <p:nvPr/>
              </p:nvSpPr>
              <p:spPr>
                <a:xfrm>
                  <a:off x="284204" y="3030440"/>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6</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53" name="Rectangle 331"/>
                <p:cNvSpPr/>
                <p:nvPr/>
              </p:nvSpPr>
              <p:spPr>
                <a:xfrm>
                  <a:off x="233976" y="3030440"/>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54" name="Rectangle 260"/>
              <p:cNvSpPr/>
              <p:nvPr/>
            </p:nvSpPr>
            <p:spPr>
              <a:xfrm>
                <a:off x="755943" y="3141366"/>
                <a:ext cx="6918231" cy="250911"/>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Směr  proudění  přepravované látky  změníme  pomocí  oblouku, kolena, odbočky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400" b="0" i="0" u="none" strike="noStrike" kern="1200" cap="none" spc="0" baseline="0">
                    <a:solidFill>
                      <a:srgbClr val="000000"/>
                    </a:solidFill>
                    <a:uFillTx/>
                    <a:latin typeface="Times New Roman" pitchFamily="18"/>
                    <a:cs typeface="Times New Roman" pitchFamily="18"/>
                  </a:rPr>
                  <a:t>  </a:t>
                </a:r>
              </a:p>
            </p:txBody>
          </p:sp>
          <p:sp>
            <p:nvSpPr>
              <p:cNvPr id="55" name="Rectangle 337"/>
              <p:cNvSpPr/>
              <p:nvPr/>
            </p:nvSpPr>
            <p:spPr>
              <a:xfrm>
                <a:off x="8352184" y="3030440"/>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56" name="Group 340"/>
              <p:cNvGrpSpPr/>
              <p:nvPr/>
            </p:nvGrpSpPr>
            <p:grpSpPr>
              <a:xfrm>
                <a:off x="233976" y="3464433"/>
                <a:ext cx="468154" cy="433983"/>
                <a:chOff x="233976" y="3464433"/>
                <a:chExt cx="468154" cy="433983"/>
              </a:xfrm>
            </p:grpSpPr>
            <p:sp>
              <p:nvSpPr>
                <p:cNvPr id="57" name="Rectangle 263"/>
                <p:cNvSpPr/>
                <p:nvPr/>
              </p:nvSpPr>
              <p:spPr>
                <a:xfrm>
                  <a:off x="284204" y="3464433"/>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7</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58" name="Rectangle 339"/>
                <p:cNvSpPr/>
                <p:nvPr/>
              </p:nvSpPr>
              <p:spPr>
                <a:xfrm>
                  <a:off x="233976" y="3464433"/>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59" name="Rectangle 341"/>
              <p:cNvSpPr/>
              <p:nvPr/>
            </p:nvSpPr>
            <p:spPr>
              <a:xfrm>
                <a:off x="702131" y="3464433"/>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60" name="Rectangle 343"/>
              <p:cNvSpPr/>
              <p:nvPr/>
            </p:nvSpPr>
            <p:spPr>
              <a:xfrm>
                <a:off x="7720809" y="3464433"/>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61" name="Rectangle 345"/>
              <p:cNvSpPr/>
              <p:nvPr/>
            </p:nvSpPr>
            <p:spPr>
              <a:xfrm>
                <a:off x="8352184" y="3464433"/>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62" name="Group 348"/>
              <p:cNvGrpSpPr/>
              <p:nvPr/>
            </p:nvGrpSpPr>
            <p:grpSpPr>
              <a:xfrm>
                <a:off x="233976" y="3898416"/>
                <a:ext cx="468154" cy="433983"/>
                <a:chOff x="233976" y="3898416"/>
                <a:chExt cx="468154" cy="433983"/>
              </a:xfrm>
            </p:grpSpPr>
            <p:sp>
              <p:nvSpPr>
                <p:cNvPr id="63" name="Rectangle 267"/>
                <p:cNvSpPr/>
                <p:nvPr/>
              </p:nvSpPr>
              <p:spPr>
                <a:xfrm>
                  <a:off x="284204" y="3898416"/>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8</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64" name="Rectangle 347"/>
                <p:cNvSpPr/>
                <p:nvPr/>
              </p:nvSpPr>
              <p:spPr>
                <a:xfrm>
                  <a:off x="233976" y="3898416"/>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65" name="Group 350"/>
              <p:cNvGrpSpPr/>
              <p:nvPr/>
            </p:nvGrpSpPr>
            <p:grpSpPr>
              <a:xfrm>
                <a:off x="702131" y="3573191"/>
                <a:ext cx="7018678" cy="759208"/>
                <a:chOff x="702131" y="3573191"/>
                <a:chExt cx="7018678" cy="759208"/>
              </a:xfrm>
            </p:grpSpPr>
            <p:sp>
              <p:nvSpPr>
                <p:cNvPr id="66" name="Rectangle 268"/>
                <p:cNvSpPr/>
                <p:nvPr/>
              </p:nvSpPr>
              <p:spPr>
                <a:xfrm>
                  <a:off x="755943" y="3573191"/>
                  <a:ext cx="6918231" cy="28753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Zpětnému  proudění  kapaliny  zabraňuje  šoupátko</a:t>
                  </a:r>
                  <a:endParaRPr lang="cs-CZ" sz="2400" b="0" i="0" u="none" strike="noStrike" kern="1200" cap="none" spc="0" baseline="0">
                    <a:solidFill>
                      <a:srgbClr val="000000"/>
                    </a:solidFill>
                    <a:uFillTx/>
                    <a:latin typeface="Times New Roman" pitchFamily="18"/>
                    <a:cs typeface="Times New Roman" pitchFamily="18"/>
                  </a:endParaRPr>
                </a:p>
              </p:txBody>
            </p:sp>
            <p:sp>
              <p:nvSpPr>
                <p:cNvPr id="67" name="Rectangle 349"/>
                <p:cNvSpPr/>
                <p:nvPr/>
              </p:nvSpPr>
              <p:spPr>
                <a:xfrm>
                  <a:off x="702131" y="3898416"/>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68" name="Rectangle 351"/>
              <p:cNvSpPr/>
              <p:nvPr/>
            </p:nvSpPr>
            <p:spPr>
              <a:xfrm>
                <a:off x="7720809" y="3898416"/>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69" name="Rectangle 353"/>
              <p:cNvSpPr/>
              <p:nvPr/>
            </p:nvSpPr>
            <p:spPr>
              <a:xfrm>
                <a:off x="8352184" y="3898416"/>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70" name="Group 356"/>
              <p:cNvGrpSpPr/>
              <p:nvPr/>
            </p:nvGrpSpPr>
            <p:grpSpPr>
              <a:xfrm>
                <a:off x="233976" y="4332399"/>
                <a:ext cx="468154" cy="433983"/>
                <a:chOff x="233976" y="4332399"/>
                <a:chExt cx="468154" cy="433983"/>
              </a:xfrm>
            </p:grpSpPr>
            <p:sp>
              <p:nvSpPr>
                <p:cNvPr id="71" name="Rectangle 271"/>
                <p:cNvSpPr/>
                <p:nvPr/>
              </p:nvSpPr>
              <p:spPr>
                <a:xfrm>
                  <a:off x="284204" y="4332399"/>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9</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72" name="Rectangle 355"/>
                <p:cNvSpPr/>
                <p:nvPr/>
              </p:nvSpPr>
              <p:spPr>
                <a:xfrm>
                  <a:off x="233976" y="4332399"/>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73" name="Group 358"/>
              <p:cNvGrpSpPr/>
              <p:nvPr/>
            </p:nvGrpSpPr>
            <p:grpSpPr>
              <a:xfrm>
                <a:off x="702131" y="4332399"/>
                <a:ext cx="7018678" cy="536286"/>
                <a:chOff x="702131" y="4332399"/>
                <a:chExt cx="7018678" cy="536286"/>
              </a:xfrm>
            </p:grpSpPr>
            <p:sp>
              <p:nvSpPr>
                <p:cNvPr id="74" name="Rectangle 272"/>
                <p:cNvSpPr/>
                <p:nvPr/>
              </p:nvSpPr>
              <p:spPr>
                <a:xfrm>
                  <a:off x="755943" y="4434702"/>
                  <a:ext cx="6918231" cy="433983"/>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Šoupátkem  pomalu  regulujeme a uzavíráme   průtok  přepravované látky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75" name="Rectangle 357"/>
                <p:cNvSpPr/>
                <p:nvPr/>
              </p:nvSpPr>
              <p:spPr>
                <a:xfrm>
                  <a:off x="702131" y="4332399"/>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76" name="Rectangle 359"/>
              <p:cNvSpPr/>
              <p:nvPr/>
            </p:nvSpPr>
            <p:spPr>
              <a:xfrm>
                <a:off x="7720809" y="4332399"/>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77" name="Rectangle 361"/>
              <p:cNvSpPr/>
              <p:nvPr/>
            </p:nvSpPr>
            <p:spPr>
              <a:xfrm>
                <a:off x="8352184" y="4332399"/>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78" name="Group 364"/>
              <p:cNvGrpSpPr/>
              <p:nvPr/>
            </p:nvGrpSpPr>
            <p:grpSpPr>
              <a:xfrm>
                <a:off x="233976" y="4766383"/>
                <a:ext cx="468154" cy="557829"/>
                <a:chOff x="233976" y="4766383"/>
                <a:chExt cx="468154" cy="557829"/>
              </a:xfrm>
            </p:grpSpPr>
            <p:sp>
              <p:nvSpPr>
                <p:cNvPr id="79" name="Rectangle 275"/>
                <p:cNvSpPr/>
                <p:nvPr/>
              </p:nvSpPr>
              <p:spPr>
                <a:xfrm>
                  <a:off x="284204" y="4766383"/>
                  <a:ext cx="367707" cy="557829"/>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10</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80" name="Rectangle 363"/>
                <p:cNvSpPr/>
                <p:nvPr/>
              </p:nvSpPr>
              <p:spPr>
                <a:xfrm>
                  <a:off x="233976" y="4766383"/>
                  <a:ext cx="468154" cy="557829"/>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81" name="Group 366"/>
              <p:cNvGrpSpPr/>
              <p:nvPr/>
            </p:nvGrpSpPr>
            <p:grpSpPr>
              <a:xfrm>
                <a:off x="702131" y="4766383"/>
                <a:ext cx="7018678" cy="557829"/>
                <a:chOff x="702131" y="4766383"/>
                <a:chExt cx="7018678" cy="557829"/>
              </a:xfrm>
            </p:grpSpPr>
            <p:sp>
              <p:nvSpPr>
                <p:cNvPr id="82" name="Rectangle 276"/>
                <p:cNvSpPr/>
                <p:nvPr/>
              </p:nvSpPr>
              <p:spPr>
                <a:xfrm>
                  <a:off x="752359" y="4910684"/>
                  <a:ext cx="6918231" cy="318759"/>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Sacím  košem  filtrujeme  vodu</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83" name="Rectangle 365"/>
                <p:cNvSpPr/>
                <p:nvPr/>
              </p:nvSpPr>
              <p:spPr>
                <a:xfrm>
                  <a:off x="702131" y="4766383"/>
                  <a:ext cx="7018678" cy="557829"/>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84" name="Rectangle 367"/>
              <p:cNvSpPr/>
              <p:nvPr/>
            </p:nvSpPr>
            <p:spPr>
              <a:xfrm>
                <a:off x="7720809" y="4766383"/>
                <a:ext cx="631374" cy="557829"/>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85" name="Rectangle 369"/>
              <p:cNvSpPr/>
              <p:nvPr/>
            </p:nvSpPr>
            <p:spPr>
              <a:xfrm>
                <a:off x="8352184" y="4766383"/>
                <a:ext cx="557838" cy="557829"/>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86" name="Group 372"/>
              <p:cNvGrpSpPr/>
              <p:nvPr/>
            </p:nvGrpSpPr>
            <p:grpSpPr>
              <a:xfrm>
                <a:off x="233976" y="5324212"/>
                <a:ext cx="468154" cy="433983"/>
                <a:chOff x="233976" y="5324212"/>
                <a:chExt cx="468154" cy="433983"/>
              </a:xfrm>
            </p:grpSpPr>
            <p:sp>
              <p:nvSpPr>
                <p:cNvPr id="87" name="Rectangle 279"/>
                <p:cNvSpPr/>
                <p:nvPr/>
              </p:nvSpPr>
              <p:spPr>
                <a:xfrm>
                  <a:off x="284204" y="5324212"/>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11</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88" name="Rectangle 371"/>
                <p:cNvSpPr/>
                <p:nvPr/>
              </p:nvSpPr>
              <p:spPr>
                <a:xfrm>
                  <a:off x="233976" y="5324212"/>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89" name="Group 374"/>
              <p:cNvGrpSpPr/>
              <p:nvPr/>
            </p:nvGrpSpPr>
            <p:grpSpPr>
              <a:xfrm>
                <a:off x="702131" y="5324212"/>
                <a:ext cx="7018678" cy="433983"/>
                <a:chOff x="702131" y="5324212"/>
                <a:chExt cx="7018678" cy="433983"/>
              </a:xfrm>
            </p:grpSpPr>
            <p:sp>
              <p:nvSpPr>
                <p:cNvPr id="90" name="Rectangle 280"/>
                <p:cNvSpPr/>
                <p:nvPr/>
              </p:nvSpPr>
              <p:spPr>
                <a:xfrm>
                  <a:off x="752359" y="5396368"/>
                  <a:ext cx="6918231" cy="337066"/>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Sací  koš  zabraňuje  nežádoucímu  úniku  sloupce  kapaliny  ze  sacího  potrubí  při  zastavení  čerpadla</a:t>
                  </a:r>
                </a:p>
              </p:txBody>
            </p:sp>
            <p:sp>
              <p:nvSpPr>
                <p:cNvPr id="91" name="Rectangle 373"/>
                <p:cNvSpPr/>
                <p:nvPr/>
              </p:nvSpPr>
              <p:spPr>
                <a:xfrm>
                  <a:off x="702131" y="5324212"/>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92" name="Rectangle 375"/>
              <p:cNvSpPr/>
              <p:nvPr/>
            </p:nvSpPr>
            <p:spPr>
              <a:xfrm>
                <a:off x="7720809" y="5324212"/>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93" name="Rectangle 377"/>
              <p:cNvSpPr/>
              <p:nvPr/>
            </p:nvSpPr>
            <p:spPr>
              <a:xfrm>
                <a:off x="8352184" y="5324212"/>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94" name="Group 380"/>
              <p:cNvGrpSpPr/>
              <p:nvPr/>
            </p:nvGrpSpPr>
            <p:grpSpPr>
              <a:xfrm>
                <a:off x="233976" y="5758196"/>
                <a:ext cx="468154" cy="433983"/>
                <a:chOff x="233976" y="5758196"/>
                <a:chExt cx="468154" cy="433983"/>
              </a:xfrm>
            </p:grpSpPr>
            <p:sp>
              <p:nvSpPr>
                <p:cNvPr id="95" name="Rectangle 283"/>
                <p:cNvSpPr/>
                <p:nvPr/>
              </p:nvSpPr>
              <p:spPr>
                <a:xfrm>
                  <a:off x="284204" y="5758196"/>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12</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96" name="Rectangle 379"/>
                <p:cNvSpPr/>
                <p:nvPr/>
              </p:nvSpPr>
              <p:spPr>
                <a:xfrm>
                  <a:off x="233976" y="5758196"/>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97" name="Group 382"/>
              <p:cNvGrpSpPr/>
              <p:nvPr/>
            </p:nvGrpSpPr>
            <p:grpSpPr>
              <a:xfrm>
                <a:off x="702131" y="5758196"/>
                <a:ext cx="7018678" cy="433983"/>
                <a:chOff x="702131" y="5758196"/>
                <a:chExt cx="7018678" cy="433983"/>
              </a:xfrm>
            </p:grpSpPr>
            <p:sp>
              <p:nvSpPr>
                <p:cNvPr id="98" name="Rectangle 284"/>
                <p:cNvSpPr/>
                <p:nvPr/>
              </p:nvSpPr>
              <p:spPr>
                <a:xfrm>
                  <a:off x="752359" y="5830351"/>
                  <a:ext cx="6918231" cy="334908"/>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Nízkotlaké  potrubí  může  být  vyrobeno  z  plastických   hmot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99" name="Rectangle 381"/>
                <p:cNvSpPr/>
                <p:nvPr/>
              </p:nvSpPr>
              <p:spPr>
                <a:xfrm>
                  <a:off x="702131" y="5758196"/>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100" name="Rectangle 383"/>
              <p:cNvSpPr/>
              <p:nvPr/>
            </p:nvSpPr>
            <p:spPr>
              <a:xfrm>
                <a:off x="7720809" y="5758196"/>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101" name="Rectangle 385"/>
              <p:cNvSpPr/>
              <p:nvPr/>
            </p:nvSpPr>
            <p:spPr>
              <a:xfrm>
                <a:off x="8352184" y="5758196"/>
                <a:ext cx="55783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nvGrpSpPr>
              <p:cNvPr id="102" name="Group 388"/>
              <p:cNvGrpSpPr/>
              <p:nvPr/>
            </p:nvGrpSpPr>
            <p:grpSpPr>
              <a:xfrm>
                <a:off x="233976" y="6192179"/>
                <a:ext cx="468154" cy="433983"/>
                <a:chOff x="233976" y="6192179"/>
                <a:chExt cx="468154" cy="433983"/>
              </a:xfrm>
            </p:grpSpPr>
            <p:sp>
              <p:nvSpPr>
                <p:cNvPr id="103" name="Rectangle 287"/>
                <p:cNvSpPr/>
                <p:nvPr/>
              </p:nvSpPr>
              <p:spPr>
                <a:xfrm>
                  <a:off x="284204" y="6192179"/>
                  <a:ext cx="367707" cy="433983"/>
                </a:xfrm>
                <a:prstGeom prst="rect">
                  <a:avLst/>
                </a:prstGeom>
                <a:noFill/>
                <a:ln>
                  <a:noFill/>
                  <a:prstDash val="solid"/>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13</a:t>
                  </a:r>
                </a:p>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104" name="Rectangle 387"/>
                <p:cNvSpPr/>
                <p:nvPr/>
              </p:nvSpPr>
              <p:spPr>
                <a:xfrm>
                  <a:off x="233976" y="6192179"/>
                  <a:ext cx="46815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grpSp>
            <p:nvGrpSpPr>
              <p:cNvPr id="105" name="Group 390"/>
              <p:cNvGrpSpPr/>
              <p:nvPr/>
            </p:nvGrpSpPr>
            <p:grpSpPr>
              <a:xfrm>
                <a:off x="702131" y="6192179"/>
                <a:ext cx="7018678" cy="433983"/>
                <a:chOff x="702131" y="6192179"/>
                <a:chExt cx="7018678" cy="433983"/>
              </a:xfrm>
            </p:grpSpPr>
            <p:sp>
              <p:nvSpPr>
                <p:cNvPr id="106" name="Rectangle 288"/>
                <p:cNvSpPr/>
                <p:nvPr/>
              </p:nvSpPr>
              <p:spPr>
                <a:xfrm>
                  <a:off x="752359" y="6264334"/>
                  <a:ext cx="6918231" cy="332759"/>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Potrubí lze spojovat  pomocí  svařování  elektrickým  obloukem</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
              <p:nvSpPr>
                <p:cNvPr id="107" name="Rectangle 389"/>
                <p:cNvSpPr/>
                <p:nvPr/>
              </p:nvSpPr>
              <p:spPr>
                <a:xfrm>
                  <a:off x="702131" y="6192179"/>
                  <a:ext cx="7018678"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108" name="Rectangle 391"/>
              <p:cNvSpPr/>
              <p:nvPr/>
            </p:nvSpPr>
            <p:spPr>
              <a:xfrm>
                <a:off x="7720809" y="6192179"/>
                <a:ext cx="631374" cy="433983"/>
              </a:xfrm>
              <a:prstGeom prst="rect">
                <a:avLst/>
              </a:prstGeom>
              <a:noFill/>
              <a:ln w="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109" name="Rectangle 396"/>
            <p:cNvSpPr/>
            <p:nvPr/>
          </p:nvSpPr>
          <p:spPr>
            <a:xfrm>
              <a:off x="228600" y="609603"/>
              <a:ext cx="8686800" cy="6019796"/>
            </a:xfrm>
            <a:prstGeom prst="rect">
              <a:avLst/>
            </a:prstGeom>
            <a:noFill/>
            <a:ln w="11109">
              <a:solidFill>
                <a:srgbClr val="A0A0A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grpSp>
      <p:sp>
        <p:nvSpPr>
          <p:cNvPr id="110" name="AutoShape 398">
            <a:hlinkClick r:id="rId4" action="ppaction://hlinksldjump"/>
          </p:cNvPr>
          <p:cNvSpPr/>
          <p:nvPr/>
        </p:nvSpPr>
        <p:spPr>
          <a:xfrm>
            <a:off x="7696203" y="685800"/>
            <a:ext cx="685800" cy="3047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111" name="AutoShape 400">
            <a:hlinkClick r:id="rId5" action="ppaction://hlinksldjump"/>
          </p:cNvPr>
          <p:cNvSpPr/>
          <p:nvPr/>
        </p:nvSpPr>
        <p:spPr>
          <a:xfrm>
            <a:off x="7812084" y="533396"/>
            <a:ext cx="431797" cy="46196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112" name="AutoShape 401">
            <a:hlinkClick r:id="rId3" action="ppaction://hlinksldjump"/>
          </p:cNvPr>
          <p:cNvSpPr/>
          <p:nvPr/>
        </p:nvSpPr>
        <p:spPr>
          <a:xfrm>
            <a:off x="8534396" y="685800"/>
            <a:ext cx="228600" cy="15240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113" name="Tlačítko akce: Dopředu nebo Další 166">
            <a:hlinkClick r:id="rId5" action="ppaction://hlinksldjump"/>
          </p:cNvPr>
          <p:cNvSpPr/>
          <p:nvPr/>
        </p:nvSpPr>
        <p:spPr>
          <a:xfrm>
            <a:off x="7861297" y="1130298"/>
            <a:ext cx="406395"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14" name="Tlačítko akce: Dopředu nebo Další 167">
            <a:hlinkClick r:id="rId3" action="ppaction://hlinksldjump"/>
          </p:cNvPr>
          <p:cNvSpPr/>
          <p:nvPr/>
        </p:nvSpPr>
        <p:spPr>
          <a:xfrm>
            <a:off x="8475665" y="1130298"/>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15" name="Tlačítko akce: Dopředu nebo Další 168">
            <a:hlinkClick r:id="rId5" action="ppaction://hlinksldjump"/>
          </p:cNvPr>
          <p:cNvSpPr/>
          <p:nvPr/>
        </p:nvSpPr>
        <p:spPr>
          <a:xfrm>
            <a:off x="8459791" y="1557342"/>
            <a:ext cx="331790"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16" name="Tlačítko akce: Dopředu nebo Další 169">
            <a:hlinkClick r:id="rId5" action="ppaction://hlinksldjump"/>
          </p:cNvPr>
          <p:cNvSpPr/>
          <p:nvPr/>
        </p:nvSpPr>
        <p:spPr>
          <a:xfrm>
            <a:off x="7861297" y="1993904"/>
            <a:ext cx="406395"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17" name="Tlačítko akce: Dopředu nebo Další 170">
            <a:hlinkClick r:id="rId3" action="ppaction://hlinksldjump"/>
          </p:cNvPr>
          <p:cNvSpPr/>
          <p:nvPr/>
        </p:nvSpPr>
        <p:spPr>
          <a:xfrm>
            <a:off x="8475665" y="2030416"/>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18" name="Tlačítko akce: Dopředu nebo Další 171">
            <a:hlinkClick r:id="rId3" action="ppaction://hlinksldjump"/>
          </p:cNvPr>
          <p:cNvSpPr/>
          <p:nvPr/>
        </p:nvSpPr>
        <p:spPr>
          <a:xfrm>
            <a:off x="7861297" y="2608261"/>
            <a:ext cx="406395"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19" name="Tlačítko akce: Dopředu nebo Další 172">
            <a:hlinkClick r:id="rId5" action="ppaction://hlinksldjump"/>
          </p:cNvPr>
          <p:cNvSpPr/>
          <p:nvPr/>
        </p:nvSpPr>
        <p:spPr>
          <a:xfrm>
            <a:off x="8510585" y="2606670"/>
            <a:ext cx="331790"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20" name="Tlačítko akce: Dopředu nebo Další 175">
            <a:hlinkClick r:id="rId3" action="ppaction://hlinksldjump"/>
          </p:cNvPr>
          <p:cNvSpPr/>
          <p:nvPr/>
        </p:nvSpPr>
        <p:spPr>
          <a:xfrm>
            <a:off x="7812084" y="3111502"/>
            <a:ext cx="406395"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21" name="Tlačítko akce: Dopředu nebo Další 176">
            <a:hlinkClick r:id="rId5" action="ppaction://hlinksldjump"/>
          </p:cNvPr>
          <p:cNvSpPr/>
          <p:nvPr/>
        </p:nvSpPr>
        <p:spPr>
          <a:xfrm>
            <a:off x="8489947" y="3087691"/>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22" name="Tlačítko akce: Dopředu nebo Další 179">
            <a:hlinkClick r:id="rId5" action="ppaction://hlinksldjump"/>
          </p:cNvPr>
          <p:cNvSpPr/>
          <p:nvPr/>
        </p:nvSpPr>
        <p:spPr>
          <a:xfrm>
            <a:off x="7812084" y="3578220"/>
            <a:ext cx="407986"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23" name="Tlačítko akce: Dopředu nebo Další 180">
            <a:hlinkClick r:id="rId3" action="ppaction://hlinksldjump"/>
          </p:cNvPr>
          <p:cNvSpPr/>
          <p:nvPr/>
        </p:nvSpPr>
        <p:spPr>
          <a:xfrm>
            <a:off x="8510585" y="3578220"/>
            <a:ext cx="331790"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24" name="Tlačítko akce: Dopředu nebo Další 181">
            <a:hlinkClick r:id="rId3" action="ppaction://hlinksldjump"/>
          </p:cNvPr>
          <p:cNvSpPr/>
          <p:nvPr/>
        </p:nvSpPr>
        <p:spPr>
          <a:xfrm>
            <a:off x="7824785" y="3975097"/>
            <a:ext cx="407986"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25" name="Tlačítko akce: Dopředu nebo Další 182">
            <a:hlinkClick r:id="rId5" action="ppaction://hlinksldjump"/>
          </p:cNvPr>
          <p:cNvSpPr/>
          <p:nvPr/>
        </p:nvSpPr>
        <p:spPr>
          <a:xfrm>
            <a:off x="8475665" y="3989390"/>
            <a:ext cx="330198"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26" name="Tlačítko akce: Dopředu nebo Další 183">
            <a:hlinkClick r:id="rId3" action="ppaction://hlinksldjump"/>
          </p:cNvPr>
          <p:cNvSpPr/>
          <p:nvPr/>
        </p:nvSpPr>
        <p:spPr>
          <a:xfrm>
            <a:off x="7824785" y="4406895"/>
            <a:ext cx="407986"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27" name="Tlačítko akce: Dopředu nebo Další 184">
            <a:hlinkClick r:id="rId5" action="ppaction://hlinksldjump"/>
          </p:cNvPr>
          <p:cNvSpPr/>
          <p:nvPr/>
        </p:nvSpPr>
        <p:spPr>
          <a:xfrm>
            <a:off x="8510585" y="4365629"/>
            <a:ext cx="331790"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28" name="Tlačítko akce: Dopředu nebo Další 185">
            <a:hlinkClick r:id="rId5" action="ppaction://hlinksldjump"/>
          </p:cNvPr>
          <p:cNvSpPr/>
          <p:nvPr/>
        </p:nvSpPr>
        <p:spPr>
          <a:xfrm>
            <a:off x="7861297" y="4910135"/>
            <a:ext cx="406395"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29" name="Tlačítko akce: Dopředu nebo Další 186">
            <a:hlinkClick r:id="rId3" action="ppaction://hlinksldjump"/>
          </p:cNvPr>
          <p:cNvSpPr/>
          <p:nvPr/>
        </p:nvSpPr>
        <p:spPr>
          <a:xfrm>
            <a:off x="8489947" y="4875215"/>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30" name="Tlačítko akce: Dopředu nebo Další 187">
            <a:hlinkClick r:id="rId3" action="ppaction://hlinksldjump"/>
          </p:cNvPr>
          <p:cNvSpPr/>
          <p:nvPr/>
        </p:nvSpPr>
        <p:spPr>
          <a:xfrm>
            <a:off x="7812084" y="5456233"/>
            <a:ext cx="407986"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31" name="Tlačítko akce: Dopředu nebo Další 188">
            <a:hlinkClick r:id="rId5" action="ppaction://hlinksldjump"/>
          </p:cNvPr>
          <p:cNvSpPr/>
          <p:nvPr/>
        </p:nvSpPr>
        <p:spPr>
          <a:xfrm>
            <a:off x="8475665" y="5414967"/>
            <a:ext cx="330198" cy="276221"/>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32" name="Tlačítko akce: Dopředu nebo Další 189">
            <a:hlinkClick r:id="rId3" action="ppaction://hlinksldjump"/>
          </p:cNvPr>
          <p:cNvSpPr/>
          <p:nvPr/>
        </p:nvSpPr>
        <p:spPr>
          <a:xfrm>
            <a:off x="7824785" y="5846765"/>
            <a:ext cx="407986"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33" name="Tlačítko akce: Dopředu nebo Další 191">
            <a:hlinkClick r:id="rId3" action="ppaction://hlinksldjump"/>
          </p:cNvPr>
          <p:cNvSpPr/>
          <p:nvPr/>
        </p:nvSpPr>
        <p:spPr>
          <a:xfrm>
            <a:off x="7861297" y="6278563"/>
            <a:ext cx="406395"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ano</a:t>
            </a:r>
          </a:p>
        </p:txBody>
      </p:sp>
      <p:sp>
        <p:nvSpPr>
          <p:cNvPr id="134" name="Tlačítko akce: Dopředu nebo Další 193">
            <a:hlinkClick r:id="rId5" action="ppaction://hlinksldjump"/>
          </p:cNvPr>
          <p:cNvSpPr/>
          <p:nvPr/>
        </p:nvSpPr>
        <p:spPr>
          <a:xfrm>
            <a:off x="8475665" y="6278563"/>
            <a:ext cx="330198"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35" name="Tlačítko akce: Dopředu nebo Další 141">
            <a:hlinkClick r:id="rId5" action="ppaction://hlinksldjump"/>
          </p:cNvPr>
          <p:cNvSpPr/>
          <p:nvPr/>
        </p:nvSpPr>
        <p:spPr>
          <a:xfrm>
            <a:off x="8475665" y="5846765"/>
            <a:ext cx="330198" cy="2778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Arial" pitchFamily="34"/>
              </a:rPr>
              <a:t>ne</a:t>
            </a:r>
          </a:p>
        </p:txBody>
      </p:sp>
      <p:sp>
        <p:nvSpPr>
          <p:cNvPr id="136" name="Tlačítko akce: Zpět nebo Předchozí 140">
            <a:hlinkClick r:id="rId6" action="ppaction://hlinksldjump"/>
          </p:cNvPr>
          <p:cNvSpPr/>
          <p:nvPr/>
        </p:nvSpPr>
        <p:spPr>
          <a:xfrm>
            <a:off x="8566154" y="-25402"/>
            <a:ext cx="579436" cy="514350"/>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6EF88F"/>
          </a:solidFill>
          <a:ln w="9528">
            <a:solidFill>
              <a:srgbClr val="000000"/>
            </a:solidFill>
            <a:prstDash val="solid"/>
            <a:round/>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137" name="Obdélník 140"/>
          <p:cNvSpPr/>
          <p:nvPr/>
        </p:nvSpPr>
        <p:spPr>
          <a:xfrm>
            <a:off x="755651" y="2576514"/>
            <a:ext cx="2967035" cy="276221"/>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Jmenovitá světlost je vnitřní  rozměr  trubky</a:t>
            </a:r>
            <a:endParaRPr lang="cs-CZ" sz="1200" b="0" i="0" u="none" strike="noStrike" kern="1200" cap="none" spc="0" baseline="0">
              <a:solidFill>
                <a:srgbClr val="000000"/>
              </a:solidFill>
              <a:uFillTx/>
              <a:latin typeface="Arial" pitchFamily="34"/>
              <a:cs typeface="Arial" pitchFamily="34"/>
            </a:endParaRPr>
          </a:p>
        </p:txBody>
      </p:sp>
      <p:sp>
        <p:nvSpPr>
          <p:cNvPr id="138" name="Rectangle 268"/>
          <p:cNvSpPr/>
          <p:nvPr/>
        </p:nvSpPr>
        <p:spPr>
          <a:xfrm>
            <a:off x="755651" y="4005264"/>
            <a:ext cx="6918322" cy="360365"/>
          </a:xfrm>
          <a:prstGeom prst="rect">
            <a:avLst/>
          </a:prstGeom>
          <a:noFill/>
          <a:ln>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000000"/>
                </a:solidFill>
                <a:uFillTx/>
                <a:latin typeface="Times New Roman" pitchFamily="18"/>
                <a:cs typeface="Times New Roman" pitchFamily="18"/>
              </a:rPr>
              <a:t>Pro rychlé uzavření potrubí použijeme kohouty a klapky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000000"/>
              </a:solidFill>
              <a:uFillTx/>
              <a:latin typeface="Times New Roman" pitchFamily="18"/>
              <a:cs typeface="Times New Roman" pitchFamily="1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name="Slide35">
    <p:spTree>
      <p:nvGrpSpPr>
        <p:cNvPr id="1" name=""/>
        <p:cNvGrpSpPr/>
        <p:nvPr/>
      </p:nvGrpSpPr>
      <p:grpSpPr>
        <a:xfrm>
          <a:off x="0" y="0"/>
          <a:ext cx="0" cy="0"/>
          <a:chOff x="0" y="0"/>
          <a:chExt cx="0" cy="0"/>
        </a:xfrm>
      </p:grpSpPr>
      <p:pic>
        <p:nvPicPr>
          <p:cNvPr id="2" name="Obrázek 4"/>
          <p:cNvPicPr>
            <a:picLocks noChangeAspect="1"/>
          </p:cNvPicPr>
          <p:nvPr/>
        </p:nvPicPr>
        <p:blipFill>
          <a:blip r:embed="rId3"/>
          <a:stretch>
            <a:fillRect/>
          </a:stretch>
        </p:blipFill>
        <p:spPr>
          <a:xfrm>
            <a:off x="-73152" y="-73152"/>
            <a:ext cx="9290304" cy="7004303"/>
          </a:xfrm>
          <a:prstGeom prst="rect">
            <a:avLst/>
          </a:prstGeom>
          <a:noFill/>
          <a:ln>
            <a:noFill/>
          </a:ln>
        </p:spPr>
      </p:pic>
      <p:sp>
        <p:nvSpPr>
          <p:cNvPr id="3" name="AutoShape 1049">
            <a:hlinkClick r:id="rId4" action="ppaction://hlinksldjump"/>
          </p:cNvPr>
          <p:cNvSpPr/>
          <p:nvPr/>
        </p:nvSpPr>
        <p:spPr>
          <a:xfrm>
            <a:off x="4067178" y="5084758"/>
            <a:ext cx="838203" cy="7619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4" name="AutoShape 1050">
            <a:hlinkClick r:id="rId5" action="ppaction://hlinksldjump"/>
          </p:cNvPr>
          <p:cNvSpPr/>
          <p:nvPr/>
        </p:nvSpPr>
        <p:spPr>
          <a:xfrm>
            <a:off x="4067178" y="4797427"/>
            <a:ext cx="1152528" cy="46196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FFC000"/>
          </a:solidFill>
          <a:ln w="9528">
            <a:solidFill>
              <a:srgbClr val="FFFFFF"/>
            </a:solidFill>
            <a:prstDash val="solid"/>
            <a:miter/>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name="Slide36">
    <p:spTree>
      <p:nvGrpSpPr>
        <p:cNvPr id="1" name=""/>
        <p:cNvGrpSpPr/>
        <p:nvPr/>
      </p:nvGrpSpPr>
      <p:grpSpPr>
        <a:xfrm>
          <a:off x="0" y="0"/>
          <a:ext cx="0" cy="0"/>
          <a:chOff x="0" y="0"/>
          <a:chExt cx="0" cy="0"/>
        </a:xfrm>
      </p:grpSpPr>
      <p:pic>
        <p:nvPicPr>
          <p:cNvPr id="2" name="Obrázek 4"/>
          <p:cNvPicPr>
            <a:picLocks noChangeAspect="1"/>
          </p:cNvPicPr>
          <p:nvPr/>
        </p:nvPicPr>
        <p:blipFill>
          <a:blip r:embed="rId3"/>
          <a:stretch>
            <a:fillRect/>
          </a:stretch>
        </p:blipFill>
        <p:spPr>
          <a:xfrm>
            <a:off x="-73152" y="-73152"/>
            <a:ext cx="9290304" cy="7004303"/>
          </a:xfrm>
          <a:prstGeom prst="rect">
            <a:avLst/>
          </a:prstGeom>
          <a:noFill/>
          <a:ln>
            <a:noFill/>
          </a:ln>
        </p:spPr>
      </p:pic>
      <p:sp>
        <p:nvSpPr>
          <p:cNvPr id="3" name="AutoShape 8">
            <a:hlinkClick r:id="rId4" action="ppaction://hlinksldjump"/>
          </p:cNvPr>
          <p:cNvSpPr/>
          <p:nvPr/>
        </p:nvSpPr>
        <p:spPr>
          <a:xfrm>
            <a:off x="7391396" y="6019796"/>
            <a:ext cx="914400" cy="60960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noFill/>
          <a:ln>
            <a:noFill/>
            <a:prstDash val="solid"/>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
        <p:nvSpPr>
          <p:cNvPr id="4" name="AutoShape 9">
            <a:hlinkClick r:id="rId5" action="ppaction://hlinksldjump"/>
          </p:cNvPr>
          <p:cNvSpPr/>
          <p:nvPr/>
        </p:nvSpPr>
        <p:spPr>
          <a:xfrm>
            <a:off x="3995735" y="4365629"/>
            <a:ext cx="1143000" cy="9905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FF3300"/>
          </a:solidFill>
          <a:ln w="9528">
            <a:solidFill>
              <a:srgbClr val="FFFFFF"/>
            </a:solidFill>
            <a:prstDash val="solid"/>
            <a:miter/>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1" i="0" u="none" strike="noStrike" kern="1200" cap="none" spc="0" baseline="0">
              <a:solidFill>
                <a:srgbClr val="000000"/>
              </a:solidFill>
              <a:uFillTx/>
              <a:latin typeface="Times New Roman" pitchFamily="18"/>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Volný tvar 5"/>
          <p:cNvSpPr/>
          <p:nvPr/>
        </p:nvSpPr>
        <p:spPr>
          <a:xfrm>
            <a:off x="606420" y="1071567"/>
            <a:ext cx="8062914" cy="4459291"/>
          </a:xfrm>
          <a:custGeom>
            <a:avLst/>
            <a:gdLst>
              <a:gd name="f0" fmla="val w"/>
              <a:gd name="f1" fmla="val h"/>
              <a:gd name="f2" fmla="val 0"/>
              <a:gd name="f3" fmla="val 8959089"/>
              <a:gd name="f4" fmla="val 5657089"/>
              <a:gd name="f5" fmla="val 1493139"/>
              <a:gd name="f6" fmla="val 7614539"/>
              <a:gd name="f7" fmla="val 7764398"/>
              <a:gd name="f8" fmla="val 20066"/>
              <a:gd name="f9" fmla="val 8033004"/>
              <a:gd name="f10" fmla="val 67183"/>
              <a:gd name="f11" fmla="val 8287131"/>
              <a:gd name="f12" fmla="val 159003"/>
              <a:gd name="f13" fmla="val 8406256"/>
              <a:gd name="f14" fmla="val 209296"/>
              <a:gd name="f15" fmla="val 8615806"/>
              <a:gd name="f16" fmla="val 341248"/>
              <a:gd name="f17" fmla="val 8764905"/>
              <a:gd name="f18" fmla="val 490220"/>
              <a:gd name="f19" fmla="val 8839707"/>
              <a:gd name="f20" fmla="val 572897"/>
              <a:gd name="f21" fmla="val 8914765"/>
              <a:gd name="f22" fmla="val 746632"/>
              <a:gd name="f23" fmla="val 8943847"/>
              <a:gd name="f24" fmla="val 839216"/>
              <a:gd name="f25" fmla="val 884047"/>
              <a:gd name="f26" fmla="val 8959088"/>
              <a:gd name="f27" fmla="val 941197"/>
              <a:gd name="f28" fmla="val 4712842"/>
              <a:gd name="f29" fmla="val 4760721"/>
              <a:gd name="f30" fmla="val 4810125"/>
              <a:gd name="f31" fmla="val 4902834"/>
              <a:gd name="f32" fmla="val 5071871"/>
              <a:gd name="f33" fmla="val 8690991"/>
              <a:gd name="f34" fmla="val 5234051"/>
              <a:gd name="f35" fmla="val 5308981"/>
              <a:gd name="f36" fmla="val 5437885"/>
              <a:gd name="f37" fmla="val 8167243"/>
              <a:gd name="f38" fmla="val 5535168"/>
              <a:gd name="f39" fmla="val 5582284"/>
              <a:gd name="f40" fmla="val 5629402"/>
              <a:gd name="f41" fmla="val 5647055"/>
              <a:gd name="f42" fmla="val 7540625"/>
              <a:gd name="f43" fmla="val 7466076"/>
              <a:gd name="f44" fmla="val 5657088"/>
              <a:gd name="f45" fmla="val 1402842"/>
              <a:gd name="f46" fmla="val 1328927"/>
              <a:gd name="f47" fmla="val 1179322"/>
              <a:gd name="f48" fmla="val 910844"/>
              <a:gd name="f49" fmla="val 657097"/>
              <a:gd name="f50" fmla="val 5487289"/>
              <a:gd name="f51" fmla="val 536955"/>
              <a:gd name="f52" fmla="val 329438"/>
              <a:gd name="f53" fmla="val 179197"/>
              <a:gd name="f54" fmla="val 5156834"/>
              <a:gd name="f55" fmla="val 104140"/>
              <a:gd name="f56" fmla="val 30480"/>
              <a:gd name="f57" fmla="val 254253"/>
              <a:gd name="f58" fmla="val 415417"/>
              <a:gd name="f59" fmla="val 776605"/>
              <a:gd name="f60" fmla="val 115061"/>
              <a:gd name="f61" fmla="*/ f0 1 8959089"/>
              <a:gd name="f62" fmla="*/ f1 1 5657089"/>
              <a:gd name="f63" fmla="val f2"/>
              <a:gd name="f64" fmla="val f3"/>
              <a:gd name="f65" fmla="val f4"/>
              <a:gd name="f66" fmla="+- f65 0 f63"/>
              <a:gd name="f67" fmla="+- f64 0 f63"/>
              <a:gd name="f68" fmla="*/ f67 1 8959089"/>
              <a:gd name="f69" fmla="*/ f66 1 5657089"/>
              <a:gd name="f70" fmla="*/ 0 1 f68"/>
              <a:gd name="f71" fmla="*/ 8959089 1 f68"/>
              <a:gd name="f72" fmla="*/ 0 1 f69"/>
              <a:gd name="f73" fmla="*/ 5657089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8959089" h="5657089">
                <a:moveTo>
                  <a:pt x="f5" y="f2"/>
                </a:moveTo>
                <a:lnTo>
                  <a:pt x="f6" y="f2"/>
                </a:lnTo>
                <a:lnTo>
                  <a:pt x="f7" y="f8"/>
                </a:lnTo>
                <a:lnTo>
                  <a:pt x="f9" y="f10"/>
                </a:lnTo>
                <a:lnTo>
                  <a:pt x="f11" y="f12"/>
                </a:lnTo>
                <a:lnTo>
                  <a:pt x="f13" y="f14"/>
                </a:lnTo>
                <a:lnTo>
                  <a:pt x="f15" y="f16"/>
                </a:lnTo>
                <a:lnTo>
                  <a:pt x="f17" y="f18"/>
                </a:lnTo>
                <a:lnTo>
                  <a:pt x="f19" y="f20"/>
                </a:lnTo>
                <a:lnTo>
                  <a:pt x="f21" y="f22"/>
                </a:lnTo>
                <a:lnTo>
                  <a:pt x="f23" y="f24"/>
                </a:lnTo>
                <a:lnTo>
                  <a:pt x="f23" y="f25"/>
                </a:lnTo>
                <a:lnTo>
                  <a:pt x="f26" y="f27"/>
                </a:lnTo>
                <a:lnTo>
                  <a:pt x="f26" y="f28"/>
                </a:lnTo>
                <a:lnTo>
                  <a:pt x="f23" y="f29"/>
                </a:lnTo>
                <a:lnTo>
                  <a:pt x="f23" y="f30"/>
                </a:lnTo>
                <a:lnTo>
                  <a:pt x="f21" y="f31"/>
                </a:lnTo>
                <a:lnTo>
                  <a:pt x="f19" y="f32"/>
                </a:lnTo>
                <a:lnTo>
                  <a:pt x="f33" y="f34"/>
                </a:lnTo>
                <a:lnTo>
                  <a:pt x="f15" y="f35"/>
                </a:lnTo>
                <a:lnTo>
                  <a:pt x="f13" y="f36"/>
                </a:lnTo>
                <a:lnTo>
                  <a:pt x="f37" y="f38"/>
                </a:lnTo>
                <a:lnTo>
                  <a:pt x="f9" y="f39"/>
                </a:lnTo>
                <a:lnTo>
                  <a:pt x="f7" y="f40"/>
                </a:lnTo>
                <a:lnTo>
                  <a:pt x="f6" y="f41"/>
                </a:lnTo>
                <a:lnTo>
                  <a:pt x="f42" y="f41"/>
                </a:lnTo>
                <a:lnTo>
                  <a:pt x="f43" y="f44"/>
                </a:lnTo>
                <a:lnTo>
                  <a:pt x="f5" y="f44"/>
                </a:lnTo>
                <a:lnTo>
                  <a:pt x="f45" y="f41"/>
                </a:lnTo>
                <a:lnTo>
                  <a:pt x="f46" y="f41"/>
                </a:lnTo>
                <a:lnTo>
                  <a:pt x="f47" y="f40"/>
                </a:lnTo>
                <a:lnTo>
                  <a:pt x="f48" y="f39"/>
                </a:lnTo>
                <a:lnTo>
                  <a:pt x="f49" y="f50"/>
                </a:lnTo>
                <a:lnTo>
                  <a:pt x="f51" y="f36"/>
                </a:lnTo>
                <a:lnTo>
                  <a:pt x="f52" y="f35"/>
                </a:lnTo>
                <a:lnTo>
                  <a:pt x="f53" y="f54"/>
                </a:lnTo>
                <a:lnTo>
                  <a:pt x="f55" y="f32"/>
                </a:lnTo>
                <a:lnTo>
                  <a:pt x="f56" y="f31"/>
                </a:lnTo>
                <a:lnTo>
                  <a:pt x="f2" y="f30"/>
                </a:lnTo>
                <a:lnTo>
                  <a:pt x="f2" y="f24"/>
                </a:lnTo>
                <a:lnTo>
                  <a:pt x="f56" y="f22"/>
                </a:lnTo>
                <a:lnTo>
                  <a:pt x="f55" y="f20"/>
                </a:lnTo>
                <a:lnTo>
                  <a:pt x="f57" y="f58"/>
                </a:lnTo>
                <a:lnTo>
                  <a:pt x="f52" y="f16"/>
                </a:lnTo>
                <a:lnTo>
                  <a:pt x="f51" y="f14"/>
                </a:lnTo>
                <a:lnTo>
                  <a:pt x="f59" y="f60"/>
                </a:lnTo>
                <a:lnTo>
                  <a:pt x="f48" y="f10"/>
                </a:lnTo>
                <a:lnTo>
                  <a:pt x="f47" y="f8"/>
                </a:lnTo>
                <a:lnTo>
                  <a:pt x="f46" y="f2"/>
                </a:lnTo>
                <a:close/>
              </a:path>
            </a:pathLst>
          </a:custGeom>
          <a:blipFill>
            <a:blip r:embed="rId3">
              <a:alphaModFix/>
            </a:blip>
            <a:tile/>
          </a:blipFill>
          <a:ln w="38103">
            <a:solidFill>
              <a:srgbClr val="32CD32">
                <a:alpha val="20000"/>
              </a:srgbClr>
            </a:solidFill>
            <a:prstDash val="solid"/>
            <a:round/>
          </a:ln>
        </p:spPr>
        <p:txBody>
          <a:bodyPr vert="horz" wrap="square" lIns="77577" tIns="38788" rIns="77577" bIns="38788"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pic>
        <p:nvPicPr>
          <p:cNvPr id="3" name="obrázek 5" descr="barevný logolink"/>
          <p:cNvPicPr>
            <a:picLocks noChangeAspect="1"/>
          </p:cNvPicPr>
          <p:nvPr/>
        </p:nvPicPr>
        <p:blipFill>
          <a:blip r:embed="rId4"/>
          <a:srcRect/>
          <a:stretch>
            <a:fillRect/>
          </a:stretch>
        </p:blipFill>
        <p:spPr>
          <a:xfrm>
            <a:off x="2195510" y="5300667"/>
            <a:ext cx="5040309" cy="1200150"/>
          </a:xfrm>
          <a:prstGeom prst="rect">
            <a:avLst/>
          </a:prstGeom>
          <a:noFill/>
          <a:ln w="9528">
            <a:solidFill>
              <a:srgbClr val="03495C"/>
            </a:solidFill>
            <a:prstDash val="solid"/>
            <a:miter/>
          </a:ln>
        </p:spPr>
      </p:pic>
      <p:sp>
        <p:nvSpPr>
          <p:cNvPr id="4" name="Obdélník 7"/>
          <p:cNvSpPr/>
          <p:nvPr/>
        </p:nvSpPr>
        <p:spPr>
          <a:xfrm>
            <a:off x="3419471" y="404814"/>
            <a:ext cx="2211384" cy="369883"/>
          </a:xfrm>
          <a:prstGeom prst="rect">
            <a:avLst/>
          </a:prstGeom>
          <a:noFill/>
          <a:ln>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Calibri - 20"/>
                <a:cs typeface="Arial" pitchFamily="34"/>
              </a:rPr>
              <a:t>Otázky k prezentaci</a:t>
            </a:r>
            <a:endParaRPr lang="cs-CZ" sz="1800" b="0" i="0" u="none" strike="noStrike" kern="1200" cap="none" spc="0" baseline="0">
              <a:solidFill>
                <a:srgbClr val="FFFFFF"/>
              </a:solidFill>
              <a:uFillTx/>
              <a:latin typeface="Arial" pitchFamily="34"/>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lačítko akce: Dopředu nebo Další 10">
            <a:hlinkClick r:id="rId3" action="ppaction://hlinksldjump"/>
          </p:cNvPr>
          <p:cNvSpPr/>
          <p:nvPr/>
        </p:nvSpPr>
        <p:spPr>
          <a:xfrm>
            <a:off x="2555876" y="333371"/>
            <a:ext cx="4824410" cy="6476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6BDBFA"/>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a:solidFill>
                  <a:srgbClr val="000000"/>
                </a:solidFill>
                <a:uFillTx/>
                <a:latin typeface="Arial" pitchFamily="34"/>
                <a:cs typeface="Arial" pitchFamily="34"/>
              </a:rPr>
              <a:t>Co to je potrubí, rozdělení</a:t>
            </a:r>
          </a:p>
        </p:txBody>
      </p:sp>
      <p:sp>
        <p:nvSpPr>
          <p:cNvPr id="3" name="Tlačítko akce: Dopředu nebo Další 11">
            <a:hlinkClick r:id="rId4" action="ppaction://hlinksldjump"/>
          </p:cNvPr>
          <p:cNvSpPr/>
          <p:nvPr/>
        </p:nvSpPr>
        <p:spPr>
          <a:xfrm>
            <a:off x="2555876" y="1196977"/>
            <a:ext cx="4824410" cy="6476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FFC000"/>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a:solidFill>
                  <a:srgbClr val="000000"/>
                </a:solidFill>
                <a:uFillTx/>
                <a:latin typeface="Arial" pitchFamily="34"/>
                <a:cs typeface="Arial" pitchFamily="34"/>
              </a:rPr>
              <a:t>Základní pojmy</a:t>
            </a:r>
            <a:endParaRPr lang="cs-CZ" sz="2800" b="1" i="0" u="none" strike="noStrike" kern="1200" cap="none" spc="0" baseline="0">
              <a:solidFill>
                <a:srgbClr val="000000"/>
              </a:solidFill>
              <a:uFillTx/>
              <a:latin typeface="Arial" pitchFamily="34"/>
              <a:cs typeface="Arial" pitchFamily="34"/>
            </a:endParaRPr>
          </a:p>
        </p:txBody>
      </p:sp>
      <p:sp>
        <p:nvSpPr>
          <p:cNvPr id="4" name="Tlačítko akce: Dopředu nebo Další 12">
            <a:hlinkClick r:id="rId5" action="ppaction://hlinksldjump"/>
          </p:cNvPr>
          <p:cNvSpPr/>
          <p:nvPr/>
        </p:nvSpPr>
        <p:spPr>
          <a:xfrm>
            <a:off x="2555876" y="2060572"/>
            <a:ext cx="4824410" cy="6476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7CCA62"/>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a:solidFill>
                  <a:srgbClr val="000000"/>
                </a:solidFill>
                <a:uFillTx/>
                <a:latin typeface="Arial" pitchFamily="34"/>
                <a:cs typeface="Arial" pitchFamily="34"/>
              </a:rPr>
              <a:t>Armatury</a:t>
            </a:r>
            <a:endParaRPr lang="cs-CZ" sz="2800" b="1" i="0" u="none" strike="noStrike" kern="1200" cap="none" spc="0" baseline="0">
              <a:solidFill>
                <a:srgbClr val="000000"/>
              </a:solidFill>
              <a:uFillTx/>
              <a:latin typeface="Arial" pitchFamily="34"/>
              <a:cs typeface="Arial" pitchFamily="34"/>
            </a:endParaRPr>
          </a:p>
        </p:txBody>
      </p:sp>
      <p:sp>
        <p:nvSpPr>
          <p:cNvPr id="5" name="Tlačítko akce: Dopředu nebo Další 13">
            <a:hlinkClick r:id="rId6" action="ppaction://hlinksldjump"/>
          </p:cNvPr>
          <p:cNvSpPr/>
          <p:nvPr/>
        </p:nvSpPr>
        <p:spPr>
          <a:xfrm>
            <a:off x="2555876" y="3789365"/>
            <a:ext cx="4824410" cy="647696"/>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BFBFBF"/>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800" b="0" i="0" u="none" strike="noStrike" kern="1200" cap="none" spc="0" baseline="0">
                <a:solidFill>
                  <a:srgbClr val="000000"/>
                </a:solidFill>
                <a:uFillTx/>
                <a:latin typeface="Arial" pitchFamily="34"/>
                <a:cs typeface="Arial" pitchFamily="34"/>
              </a:rPr>
              <a:t>Uložení potrubí</a:t>
            </a:r>
            <a:endParaRPr lang="cs-CZ" sz="2800" b="1" i="0" u="none" strike="noStrike" kern="1200" cap="none" spc="0" baseline="0">
              <a:solidFill>
                <a:srgbClr val="000000"/>
              </a:solidFill>
              <a:uFillTx/>
              <a:latin typeface="Arial" pitchFamily="34"/>
              <a:cs typeface="Arial" pitchFamily="34"/>
            </a:endParaRPr>
          </a:p>
        </p:txBody>
      </p:sp>
      <p:sp>
        <p:nvSpPr>
          <p:cNvPr id="6" name="Tlačítko akce: Dopředu nebo Další 15">
            <a:hlinkClick r:id="rId7" action="ppaction://hlinksldjump"/>
          </p:cNvPr>
          <p:cNvSpPr/>
          <p:nvPr/>
        </p:nvSpPr>
        <p:spPr>
          <a:xfrm>
            <a:off x="1763713" y="4652960"/>
            <a:ext cx="6337304" cy="649288"/>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7030A0"/>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Znázornění potrubí v technické dokumentaci</a:t>
            </a:r>
          </a:p>
        </p:txBody>
      </p:sp>
      <p:sp>
        <p:nvSpPr>
          <p:cNvPr id="7" name="Tlačítko akce: Dopředu nebo Další 15">
            <a:hlinkClick r:id="rId8" action="ppaction://hlinksldjump"/>
          </p:cNvPr>
          <p:cNvSpPr/>
          <p:nvPr/>
        </p:nvSpPr>
        <p:spPr>
          <a:xfrm>
            <a:off x="2627308" y="5661022"/>
            <a:ext cx="4752978" cy="649288"/>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00FF00"/>
          </a:solidFill>
          <a:ln w="25402">
            <a:solidFill>
              <a:srgbClr val="085091"/>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0" i="0" u="none" strike="noStrike" kern="1200" cap="none" spc="0" baseline="0">
                <a:solidFill>
                  <a:srgbClr val="FFFFFF"/>
                </a:solidFill>
                <a:uFillTx/>
                <a:latin typeface="Arial" pitchFamily="34"/>
                <a:cs typeface="Arial" pitchFamily="34"/>
              </a:rPr>
              <a:t>Test</a:t>
            </a:r>
          </a:p>
        </p:txBody>
      </p:sp>
      <p:sp>
        <p:nvSpPr>
          <p:cNvPr id="8" name="Tlačítko akce: Dopředu nebo Další 7">
            <a:hlinkClick r:id="rId9" action="ppaction://hlinksldjump"/>
          </p:cNvPr>
          <p:cNvSpPr/>
          <p:nvPr/>
        </p:nvSpPr>
        <p:spPr>
          <a:xfrm>
            <a:off x="2555876" y="2924178"/>
            <a:ext cx="4824410" cy="649288"/>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6 f15 1"/>
              <a:gd name="f38" fmla="*/ f35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40"/>
                </a:lnTo>
                <a:lnTo>
                  <a:pt x="f38" y="f39"/>
                </a:lnTo>
                <a:close/>
              </a:path>
              <a:path fill="none">
                <a:moveTo>
                  <a:pt x="f20" y="f20"/>
                </a:moveTo>
                <a:lnTo>
                  <a:pt x="f23" y="f20"/>
                </a:lnTo>
                <a:lnTo>
                  <a:pt x="f23" y="f24"/>
                </a:lnTo>
                <a:lnTo>
                  <a:pt x="f20" y="f24"/>
                </a:lnTo>
                <a:close/>
              </a:path>
            </a:pathLst>
          </a:custGeom>
          <a:solidFill>
            <a:srgbClr val="DBE7B6"/>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0" i="0" u="none" strike="noStrike" kern="1200" cap="none" spc="0" baseline="0">
                <a:solidFill>
                  <a:srgbClr val="000000"/>
                </a:solidFill>
                <a:uFillTx/>
                <a:latin typeface="Arial" pitchFamily="34"/>
                <a:cs typeface="Arial" pitchFamily="34"/>
              </a:rPr>
              <a:t>Těsnění</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Obdélník 1"/>
          <p:cNvSpPr/>
          <p:nvPr/>
        </p:nvSpPr>
        <p:spPr>
          <a:xfrm>
            <a:off x="611184" y="765179"/>
            <a:ext cx="8064495" cy="5448296"/>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POTRUBÍ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1"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je technické zařízení složené z trub (trubek i trubiček) a dalších prvků určených k ovládání či regulaci průtoku a zajištění bezpečné dopravy obvykle kapalin, plynů  a různých sypkých materiálů (případně jejich vzájemné směsi),  </a:t>
            </a: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potrubím je však možné přepravovat i drobné předměty například poštu</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(v pouzdrech), slámu, seno (fukary).</a:t>
            </a:r>
          </a:p>
          <a:p>
            <a:pPr marL="0" marR="0" lvl="0" indent="0" algn="just"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Potrubí musí být nepropustné, obvykle mívá technické prostředky, jež umožňují regulaci  rychlosti a objemu průtoku  přepravované látky potrubím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Potrubí bývá uloženo tak aby bylo chráněno před vnějším mechanickým poškozením, u kovových potrubí  je také chráněno před možnou korozí.</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Potrubí slouží i pro přenos tepelné energie, která je zde vždy vázána na nějaké teplonosné  medium, kterým nejčastěji bývá obyčejná  voda ve formě vodní páry. Takovéto potrubí (např. teplovodní nebo parovodní potrubí)  je chráněno  před nežádoucí  ztrátou přenášeného  tepla do okolí.</a:t>
            </a:r>
          </a:p>
        </p:txBody>
      </p:sp>
      <p:sp>
        <p:nvSpPr>
          <p:cNvPr id="3" name="Tlačítko akce: Zpět nebo Předchozí 2">
            <a:hlinkClick r:id="rId3" action="ppaction://hlinksldjump"/>
          </p:cNvPr>
          <p:cNvSpPr/>
          <p:nvPr/>
        </p:nvSpPr>
        <p:spPr>
          <a:xfrm>
            <a:off x="8459791" y="6165854"/>
            <a:ext cx="576264" cy="576264"/>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77D9E8"/>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1"/>
          <p:cNvSpPr/>
          <p:nvPr/>
        </p:nvSpPr>
        <p:spPr>
          <a:xfrm>
            <a:off x="900117" y="260347"/>
            <a:ext cx="7318372" cy="6278563"/>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Základní pojmy -</a:t>
            </a:r>
            <a:endParaRPr lang="cs-CZ" sz="2000" b="1"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1"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Potrubí</a:t>
            </a:r>
            <a:endParaRPr lang="cs-CZ" sz="18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Armatury</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Tvarovky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Pracovní přetlak / </a:t>
            </a:r>
            <a:r>
              <a:rPr lang="cs-CZ" sz="1600" b="0" i="0" u="none" strike="noStrike" kern="1200" cap="none" spc="0" baseline="0">
                <a:solidFill>
                  <a:srgbClr val="FFFFFF"/>
                </a:solidFill>
                <a:uFillTx/>
                <a:latin typeface="Arial" pitchFamily="34"/>
                <a:cs typeface="Arial" pitchFamily="34"/>
              </a:rPr>
              <a:t>předepsaný vnitřní přetlak pracovní látky</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Pracovní teplota / </a:t>
            </a:r>
            <a:r>
              <a:rPr lang="cs-CZ" sz="1600" b="0" i="0" u="none" strike="noStrike" kern="1200" cap="none" spc="0" baseline="0">
                <a:solidFill>
                  <a:srgbClr val="FFFFFF"/>
                </a:solidFill>
                <a:uFillTx/>
                <a:latin typeface="Arial" pitchFamily="34"/>
                <a:cs typeface="Arial" pitchFamily="34"/>
              </a:rPr>
              <a:t>předepsaná teplota pracovní látky</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Pracovní látka</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Jmenovitá světlost / Js</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Jmenovitý tlak / Mpa</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Materiál potrubí </a:t>
            </a:r>
            <a:r>
              <a:rPr lang="cs-CZ" sz="2000" b="1" i="0" u="none" strike="noStrike" kern="1200" cap="none" spc="0" baseline="0">
                <a:solidFill>
                  <a:srgbClr val="FFFFFF"/>
                </a:solidFill>
                <a:uFillTx/>
                <a:latin typeface="Arial" pitchFamily="34"/>
                <a:cs typeface="Arial" pitchFamily="34"/>
              </a:rPr>
              <a:t>– podle použití tlakové, odpadní</a:t>
            </a: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Litina</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Ocel</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Neželezné kovy</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Kamenina</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Beton</a:t>
            </a: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Plast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Rectangle 1"/>
          <p:cNvSpPr/>
          <p:nvPr/>
        </p:nvSpPr>
        <p:spPr>
          <a:xfrm>
            <a:off x="684208" y="836611"/>
            <a:ext cx="7318372" cy="5078413"/>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Druhy potrubí -</a:t>
            </a:r>
            <a:endParaRPr lang="cs-CZ" sz="2000" b="1"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1"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pro dopravu kapalin (technických, potravinářských,…)</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pro dopravu plynů</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pro přepravu sypkých hmot</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pro přenos tlaku (hydraulické a pneumatické systémy)</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pro přenos tepla (voda , pára, vzduch,…)</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pro dopravu poštovních zásilek (v pouzdrech)</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pro dopravu sena (součástí fukaru)</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p:txBody>
      </p:sp>
      <p:sp>
        <p:nvSpPr>
          <p:cNvPr id="3" name="Tlačítko akce: Zpět nebo Předchozí 2">
            <a:hlinkClick r:id="rId3" action="ppaction://hlinksldjump"/>
          </p:cNvPr>
          <p:cNvSpPr/>
          <p:nvPr/>
        </p:nvSpPr>
        <p:spPr>
          <a:xfrm>
            <a:off x="8388348" y="6092820"/>
            <a:ext cx="576264" cy="620713"/>
          </a:xfrm>
          <a:custGeom>
            <a:avLst/>
            <a:gdLst>
              <a:gd name="f0" fmla="val w"/>
              <a:gd name="f1" fmla="val h"/>
              <a:gd name="f2" fmla="val ss"/>
              <a:gd name="f3" fmla="val 0"/>
              <a:gd name="f4" fmla="abs f0"/>
              <a:gd name="f5" fmla="abs f1"/>
              <a:gd name="f6" fmla="abs f2"/>
              <a:gd name="f7" fmla="val f3"/>
              <a:gd name="f8" fmla="?: f4 f0 1"/>
              <a:gd name="f9" fmla="?: f5 f1 1"/>
              <a:gd name="f10" fmla="?: f6 f2 1"/>
              <a:gd name="f11" fmla="*/ f8 1 21600"/>
              <a:gd name="f12" fmla="*/ f9 1 21600"/>
              <a:gd name="f13" fmla="*/ 21600 f8 1"/>
              <a:gd name="f14" fmla="*/ 21600 f9 1"/>
              <a:gd name="f15" fmla="min f12 f11"/>
              <a:gd name="f16" fmla="*/ f13 1 f10"/>
              <a:gd name="f17" fmla="*/ f14 1 f10"/>
              <a:gd name="f18" fmla="val f16"/>
              <a:gd name="f19" fmla="val f17"/>
              <a:gd name="f20" fmla="*/ f7 f15 1"/>
              <a:gd name="f21" fmla="+- f19 0 f7"/>
              <a:gd name="f22" fmla="+- f18 0 f7"/>
              <a:gd name="f23" fmla="*/ f18 f15 1"/>
              <a:gd name="f24" fmla="*/ f19 f15 1"/>
              <a:gd name="f25" fmla="*/ f21 1 2"/>
              <a:gd name="f26" fmla="*/ f22 1 2"/>
              <a:gd name="f27" fmla="min f22 f21"/>
              <a:gd name="f28" fmla="+- f7 f25 0"/>
              <a:gd name="f29" fmla="+- f7 f26 0"/>
              <a:gd name="f30" fmla="*/ f27 3 1"/>
              <a:gd name="f31" fmla="*/ f30 1 8"/>
              <a:gd name="f32" fmla="*/ f28 f15 1"/>
              <a:gd name="f33" fmla="+- f28 0 f31"/>
              <a:gd name="f34" fmla="+- f28 f31 0"/>
              <a:gd name="f35" fmla="+- f29 0 f31"/>
              <a:gd name="f36" fmla="+- f29 f31 0"/>
              <a:gd name="f37" fmla="*/ f35 f15 1"/>
              <a:gd name="f38" fmla="*/ f36 f15 1"/>
              <a:gd name="f39" fmla="*/ f33 f15 1"/>
              <a:gd name="f40" fmla="*/ f34 f15 1"/>
            </a:gdLst>
            <a:ahLst/>
            <a:cxnLst>
              <a:cxn ang="3cd4">
                <a:pos x="hc" y="t"/>
              </a:cxn>
              <a:cxn ang="0">
                <a:pos x="r" y="vc"/>
              </a:cxn>
              <a:cxn ang="cd4">
                <a:pos x="hc" y="b"/>
              </a:cxn>
              <a:cxn ang="cd2">
                <a:pos x="l" y="vc"/>
              </a:cxn>
            </a:cxnLst>
            <a:rect l="f20" t="f20" r="f23" b="f24"/>
            <a:pathLst>
              <a:path stroke="0">
                <a:moveTo>
                  <a:pt x="f20" y="f20"/>
                </a:moveTo>
                <a:lnTo>
                  <a:pt x="f23" y="f20"/>
                </a:lnTo>
                <a:lnTo>
                  <a:pt x="f23" y="f24"/>
                </a:lnTo>
                <a:lnTo>
                  <a:pt x="f20" y="f24"/>
                </a:lnTo>
                <a:close/>
                <a:moveTo>
                  <a:pt x="f37" y="f32"/>
                </a:moveTo>
                <a:lnTo>
                  <a:pt x="f38" y="f39"/>
                </a:lnTo>
                <a:lnTo>
                  <a:pt x="f38" y="f40"/>
                </a:lnTo>
                <a:close/>
              </a:path>
              <a:path stroke="0">
                <a:moveTo>
                  <a:pt x="f37" y="f32"/>
                </a:moveTo>
                <a:lnTo>
                  <a:pt x="f38" y="f39"/>
                </a:lnTo>
                <a:lnTo>
                  <a:pt x="f38" y="f40"/>
                </a:lnTo>
                <a:close/>
              </a:path>
              <a:path fill="none">
                <a:moveTo>
                  <a:pt x="f37" y="f32"/>
                </a:moveTo>
                <a:lnTo>
                  <a:pt x="f38" y="f39"/>
                </a:lnTo>
                <a:lnTo>
                  <a:pt x="f38" y="f40"/>
                </a:lnTo>
                <a:close/>
              </a:path>
              <a:path fill="none">
                <a:moveTo>
                  <a:pt x="f20" y="f20"/>
                </a:moveTo>
                <a:lnTo>
                  <a:pt x="f23" y="f20"/>
                </a:lnTo>
                <a:lnTo>
                  <a:pt x="f23" y="f24"/>
                </a:lnTo>
                <a:lnTo>
                  <a:pt x="f20" y="f24"/>
                </a:lnTo>
                <a:close/>
              </a:path>
            </a:pathLst>
          </a:custGeom>
          <a:solidFill>
            <a:srgbClr val="FFC000"/>
          </a:solidFill>
          <a:ln w="25402">
            <a:solidFill>
              <a:srgbClr val="085091"/>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Constanti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2"/>
          <p:cNvSpPr/>
          <p:nvPr/>
        </p:nvSpPr>
        <p:spPr>
          <a:xfrm>
            <a:off x="468309" y="465136"/>
            <a:ext cx="8426452" cy="6064245"/>
          </a:xfrm>
          <a:prstGeom prst="rect">
            <a:avLst/>
          </a:prstGeom>
          <a:noFill/>
          <a:ln>
            <a:noFill/>
            <a:prstDash val="solid"/>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2400" b="1" i="0" u="none" strike="noStrike" kern="1200" cap="none" spc="0" baseline="0">
                <a:solidFill>
                  <a:srgbClr val="FFFFFF"/>
                </a:solidFill>
                <a:uFillTx/>
                <a:latin typeface="Arial" pitchFamily="34"/>
                <a:cs typeface="Arial" pitchFamily="34"/>
              </a:rPr>
              <a:t>ARMATURY</a:t>
            </a:r>
            <a:r>
              <a:rPr lang="pl-PL" sz="2400" b="0" i="0" u="none" strike="noStrike" kern="1200" cap="none" spc="0" baseline="0">
                <a:solidFill>
                  <a:srgbClr val="FFFFFF"/>
                </a:solidFill>
                <a:uFillTx/>
                <a:latin typeface="Arial" pitchFamily="34"/>
                <a:cs typeface="Arial" pitchFamily="34"/>
              </a:rPr>
              <a:t> </a:t>
            </a:r>
            <a:r>
              <a:rPr lang="pl-PL" sz="1600" b="0" i="0" u="none" strike="noStrike" kern="1200" cap="none" spc="0" baseline="0">
                <a:solidFill>
                  <a:srgbClr val="FFFFFF"/>
                </a:solidFill>
                <a:uFillTx/>
                <a:latin typeface="Arial" pitchFamily="34"/>
                <a:cs typeface="Arial" pitchFamily="34"/>
              </a:rPr>
              <a: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400" b="0" i="0" u="none" strike="noStrike" kern="1200" cap="none" spc="0" baseline="0">
              <a:solidFill>
                <a:srgbClr val="FFFFFF"/>
              </a:solidFill>
              <a:uFillTx/>
              <a:latin typeface="Arial" pitchFamily="34"/>
              <a:cs typeface="Arial" pitchFamily="34"/>
            </a:endParaRPr>
          </a:p>
          <a:p>
            <a:pPr marL="0" marR="0" lvl="0" indent="0" algn="l"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jsou uzavírací, ovládací, pojistné prvky osazované do potrubního</a:t>
            </a:r>
          </a:p>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systému,</a:t>
            </a:r>
          </a:p>
          <a:p>
            <a:pPr marL="0" marR="0" lvl="0" indent="0" algn="just"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podle způsobu </a:t>
            </a:r>
            <a:r>
              <a:rPr lang="cs-CZ" sz="2000" b="1" i="0" u="none" strike="noStrike" kern="1200" cap="none" spc="0" baseline="0">
                <a:solidFill>
                  <a:srgbClr val="FFFF00"/>
                </a:solidFill>
                <a:uFillTx/>
                <a:latin typeface="Arial" pitchFamily="34"/>
                <a:cs typeface="Arial" pitchFamily="34"/>
              </a:rPr>
              <a:t>nastavování a ovládání </a:t>
            </a:r>
            <a:r>
              <a:rPr lang="cs-CZ" sz="2000" b="0" i="0" u="none" strike="noStrike" kern="1200" cap="none" spc="0" baseline="0">
                <a:solidFill>
                  <a:srgbClr val="FFFFFF"/>
                </a:solidFill>
                <a:uFillTx/>
                <a:latin typeface="Arial" pitchFamily="34"/>
                <a:cs typeface="Arial" pitchFamily="34"/>
              </a:rPr>
              <a:t>je rozdělujeme na</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a:t>
            </a:r>
            <a:r>
              <a:rPr lang="cs-CZ" sz="2000" b="1" i="0" u="none" strike="noStrike" kern="1200" cap="none" spc="0" baseline="0">
                <a:solidFill>
                  <a:srgbClr val="FFFF00"/>
                </a:solidFill>
                <a:uFillTx/>
                <a:latin typeface="Arial" pitchFamily="34"/>
                <a:cs typeface="Arial" pitchFamily="34"/>
              </a:rPr>
              <a:t>ručně</a:t>
            </a:r>
            <a:r>
              <a:rPr lang="cs-CZ" sz="2000" b="0" i="0" u="none" strike="noStrike" kern="1200" cap="none" spc="0" baseline="0">
                <a:solidFill>
                  <a:srgbClr val="FFFFFF"/>
                </a:solidFill>
                <a:uFillTx/>
                <a:latin typeface="Arial" pitchFamily="34"/>
                <a:cs typeface="Arial" pitchFamily="34"/>
              </a:rPr>
              <a:t>  nebo  </a:t>
            </a:r>
            <a:r>
              <a:rPr lang="cs-CZ" sz="2000" b="1" i="0" u="none" strike="noStrike" kern="1200" cap="none" spc="0" baseline="0">
                <a:solidFill>
                  <a:srgbClr val="FFFF00"/>
                </a:solidFill>
                <a:uFillTx/>
                <a:latin typeface="Arial" pitchFamily="34"/>
                <a:cs typeface="Arial" pitchFamily="34"/>
              </a:rPr>
              <a:t>automaticky</a:t>
            </a:r>
            <a:r>
              <a:rPr lang="cs-CZ" sz="2000" b="0" i="0" u="none" strike="noStrike" kern="1200" cap="none" spc="0" baseline="0">
                <a:solidFill>
                  <a:srgbClr val="FFFFFF"/>
                </a:solidFill>
                <a:uFillTx/>
                <a:latin typeface="Arial" pitchFamily="34"/>
                <a:cs typeface="Arial" pitchFamily="34"/>
              </a:rPr>
              <a:t>  ovládané,</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0">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podle způsobu spojení s potrubím jsou –</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 rozebíratelné -  závitové</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 přírubové / šroubové spoje</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 nerozebíratelné - přivařovací</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 pájené</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 lepené</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0" i="0" u="none" strike="noStrike" kern="1200" cap="none" spc="0" baseline="0">
                <a:solidFill>
                  <a:srgbClr val="FFFFFF"/>
                </a:solidFill>
                <a:uFillTx/>
                <a:latin typeface="Arial" pitchFamily="34"/>
                <a:cs typeface="Arial" pitchFamily="34"/>
              </a:rPr>
              <a:t>                                                               - tlakové</a:t>
            </a: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2000" b="1" i="0" u="none" strike="noStrike" kern="1200" cap="none" spc="0" baseline="0">
              <a:solidFill>
                <a:srgbClr val="FFFFFF"/>
              </a:solidFill>
              <a:uFillTx/>
              <a:latin typeface="Arial" pitchFamily="34"/>
              <a:cs typeface="Arial" pitchFamily="34"/>
            </a:endParaRPr>
          </a:p>
          <a:p>
            <a:pPr marL="0" marR="0" lvl="0" indent="0" algn="just"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cs-CZ" sz="2000" b="1" i="0" u="none" strike="noStrike" kern="1200" cap="none" spc="0" baseline="0">
                <a:solidFill>
                  <a:srgbClr val="FFFFFF"/>
                </a:solidFill>
                <a:uFillTx/>
                <a:latin typeface="Arial" pitchFamily="34"/>
                <a:cs typeface="Arial" pitchFamily="34"/>
              </a:rPr>
              <a:t> </a:t>
            </a:r>
            <a:endParaRPr lang="cs-CZ" sz="2000" b="0" i="0" u="none" strike="noStrike" kern="1200" cap="none" spc="0" baseline="0">
              <a:solidFill>
                <a:srgbClr val="FFFFFF"/>
              </a:solidFill>
              <a:uFillTx/>
              <a:latin typeface="Arial" pitchFamily="34"/>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angle 1"/>
          <p:cNvSpPr/>
          <p:nvPr/>
        </p:nvSpPr>
        <p:spPr>
          <a:xfrm>
            <a:off x="323853" y="0"/>
            <a:ext cx="8497884" cy="6740527"/>
          </a:xfrm>
          <a:prstGeom prst="rect">
            <a:avLst/>
          </a:prstGeom>
          <a:noFill/>
          <a:ln>
            <a:noFill/>
            <a:prstDash val="solid"/>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1200" cap="none" spc="0" baseline="0">
                <a:solidFill>
                  <a:srgbClr val="FFFFFF"/>
                </a:solidFill>
                <a:uFillTx/>
                <a:latin typeface="Arial" pitchFamily="34"/>
                <a:cs typeface="Arial" pitchFamily="34"/>
              </a:rPr>
              <a:t>Základní armatury potrubních rozvodů </a:t>
            </a:r>
            <a:r>
              <a:rPr lang="cs-CZ" sz="2000" b="1" i="0" u="none" strike="noStrike" kern="1200" cap="none" spc="0" baseline="0">
                <a:solidFill>
                  <a:srgbClr val="FFFFFF"/>
                </a:solidFill>
                <a:uFillTx/>
                <a:latin typeface="Arial" pitchFamily="34"/>
                <a:cs typeface="Arial" pitchFamily="34"/>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1"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0" u="none" strike="noStrike" kern="1200" cap="none" spc="0" baseline="0">
                <a:solidFill>
                  <a:srgbClr val="FFFFFF"/>
                </a:solidFill>
                <a:uFillTx/>
                <a:latin typeface="Arial" pitchFamily="34"/>
                <a:cs typeface="Arial" pitchFamily="34"/>
              </a:rPr>
              <a:t>Armatury uzavírací –</a:t>
            </a:r>
          </a:p>
          <a:p>
            <a:pPr marL="0" marR="0" lvl="0" indent="0"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slouží k částečnému či plnému uzavírání průtoku přepravované látky, dělí 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podle tvaru a konstrukce na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0" u="none" strike="noStrike" kern="1200" cap="none" spc="0" baseline="0">
                <a:solidFill>
                  <a:srgbClr val="FFFFFF"/>
                </a:solidFill>
                <a:uFillTx/>
                <a:latin typeface="Arial" pitchFamily="34"/>
                <a:cs typeface="Arial" pitchFamily="34"/>
              </a:rPr>
              <a:t>VENTILY</a:t>
            </a:r>
            <a:r>
              <a:rPr lang="cs-CZ" sz="2000" b="1" i="0" u="none" strike="noStrike" kern="1200" cap="none" spc="0" baseline="0">
                <a:solidFill>
                  <a:srgbClr val="FFFFFF"/>
                </a:solidFill>
                <a:uFillTx/>
                <a:latin typeface="Arial" pitchFamily="34"/>
                <a:cs typeface="Arial" pitchFamily="34"/>
              </a:rPr>
              <a:t>    </a:t>
            </a:r>
            <a:r>
              <a:rPr lang="cs-CZ" sz="2000" b="0" i="0" u="none" strike="noStrike" kern="1200" cap="none" spc="0" baseline="0">
                <a:solidFill>
                  <a:srgbClr val="FFFFFF"/>
                </a:solidFill>
                <a:uFillTx/>
                <a:latin typeface="Arial" pitchFamily="34"/>
                <a:cs typeface="Arial" pitchFamily="34"/>
              </a:rPr>
              <a:t>- </a:t>
            </a:r>
            <a:r>
              <a:rPr lang="cs-CZ" sz="1800" b="0" i="0" u="none" strike="noStrike" kern="1200" cap="none" spc="0" baseline="0">
                <a:solidFill>
                  <a:srgbClr val="FFFFFF"/>
                </a:solidFill>
                <a:uFillTx/>
                <a:latin typeface="Arial" pitchFamily="34"/>
                <a:cs typeface="Arial" pitchFamily="34"/>
              </a:rPr>
              <a:t>vyrábí se v provedení přímém nebo šikmém (šikmé ventily slouží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jako uzavírací  armatury na patách stoupaček ), vyznačují se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větším hydraulickým odporem - konstrukce průtoku, při uzavírání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vznikají hydraulické rázy. Dnes jsou nahrazovány: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1"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0" u="none" strike="noStrike" kern="1200" cap="none" spc="0" baseline="0">
                <a:solidFill>
                  <a:srgbClr val="FFFFFF"/>
                </a:solidFill>
                <a:uFillTx/>
                <a:latin typeface="Arial" pitchFamily="34"/>
                <a:cs typeface="Arial" pitchFamily="34"/>
              </a:rPr>
              <a:t>KOHOUTY</a:t>
            </a:r>
            <a:r>
              <a:rPr lang="cs-CZ" sz="2000" b="1" i="0" u="none" strike="noStrike" kern="1200" cap="none" spc="0" baseline="0">
                <a:solidFill>
                  <a:srgbClr val="FFFFFF"/>
                </a:solidFill>
                <a:uFillTx/>
                <a:latin typeface="Arial" pitchFamily="34"/>
                <a:cs typeface="Arial" pitchFamily="34"/>
              </a:rPr>
              <a:t>  </a:t>
            </a:r>
            <a:r>
              <a:rPr lang="cs-CZ" sz="1800" b="0" i="0" u="none" strike="noStrike" kern="1200" cap="none" spc="0" baseline="0">
                <a:solidFill>
                  <a:srgbClr val="FFFFFF"/>
                </a:solidFill>
                <a:uFillTx/>
                <a:latin typeface="Arial" pitchFamily="34"/>
                <a:cs typeface="Arial" pitchFamily="34"/>
              </a:rPr>
              <a:t>- jednoduchá konstrukce uzavírání či rychlé změny průtoku 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nízkým hydraulickým odporem.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0" u="none" strike="noStrike" kern="1200" cap="none" spc="0" baseline="0">
                <a:solidFill>
                  <a:srgbClr val="FFFFFF"/>
                </a:solidFill>
                <a:uFillTx/>
                <a:latin typeface="Arial" pitchFamily="34"/>
                <a:cs typeface="Arial" pitchFamily="34"/>
              </a:rPr>
              <a:t>ŠOUPÁTKA </a:t>
            </a:r>
            <a:r>
              <a:rPr lang="cs-CZ" sz="1800" b="0" i="0" u="none" strike="noStrike" kern="1200" cap="none" spc="0" baseline="0">
                <a:solidFill>
                  <a:srgbClr val="FFFFFF"/>
                </a:solidFill>
                <a:uFillTx/>
                <a:latin typeface="Arial" pitchFamily="34"/>
                <a:cs typeface="Arial" pitchFamily="34"/>
              </a:rPr>
              <a:t>- složitější konstrukce uzavíracího systému určeného pro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tlakové potrubní systémy, pomalá změna objemu či uzavření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průtoku odstranění hydraulických rázů).</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1"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0" u="none" strike="noStrike" kern="1200" cap="none" spc="0" baseline="0">
                <a:solidFill>
                  <a:srgbClr val="FFFFFF"/>
                </a:solidFill>
                <a:uFillTx/>
                <a:latin typeface="Arial" pitchFamily="34"/>
                <a:cs typeface="Arial" pitchFamily="34"/>
              </a:rPr>
              <a:t>KLAPKY</a:t>
            </a:r>
            <a:r>
              <a:rPr lang="cs-CZ" sz="2200" b="1" i="0" u="none" strike="noStrike" kern="1200" cap="none" spc="0" baseline="0">
                <a:solidFill>
                  <a:srgbClr val="FFFFFF"/>
                </a:solidFill>
                <a:uFillTx/>
                <a:latin typeface="Arial" pitchFamily="34"/>
                <a:cs typeface="Arial" pitchFamily="34"/>
              </a:rPr>
              <a:t>     </a:t>
            </a:r>
            <a:r>
              <a:rPr lang="cs-CZ" sz="1800" b="0" i="0" u="none" strike="noStrike" kern="1200" cap="none" spc="0" baseline="0">
                <a:solidFill>
                  <a:srgbClr val="FFFFFF"/>
                </a:solidFill>
                <a:uFillTx/>
                <a:latin typeface="Arial" pitchFamily="34"/>
                <a:cs typeface="Arial" pitchFamily="34"/>
              </a:rPr>
              <a:t>- jednoduchá konstrukce  k rychlému uzavření  a omezení</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zpětného toku o nízkém tlaku.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2000" b="0"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0" u="none" strike="noStrike" kern="1200" cap="none" spc="0" baseline="0">
                <a:solidFill>
                  <a:srgbClr val="FFFFFF"/>
                </a:solidFill>
                <a:uFillTx/>
                <a:latin typeface="Arial" pitchFamily="34"/>
                <a:cs typeface="Arial" pitchFamily="34"/>
              </a:rPr>
              <a:t>TVAROVKY </a:t>
            </a:r>
            <a:r>
              <a:rPr lang="cs-CZ" sz="1800" b="0" i="0" u="none" strike="noStrike" kern="1200" cap="none" spc="0" baseline="0">
                <a:solidFill>
                  <a:srgbClr val="FFFFFF"/>
                </a:solidFill>
                <a:uFillTx/>
                <a:latin typeface="Arial" pitchFamily="34"/>
                <a:cs typeface="Arial" pitchFamily="34"/>
              </a:rPr>
              <a:t>- krátké trouby různého tvaru sloužící ke změně směru průtoku</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0" i="0" u="none" strike="noStrike" kern="1200" cap="none" spc="0" baseline="0">
                <a:solidFill>
                  <a:srgbClr val="FFFFFF"/>
                </a:solidFill>
                <a:uFillTx/>
                <a:latin typeface="Arial" pitchFamily="34"/>
                <a:cs typeface="Arial" pitchFamily="34"/>
              </a:rPr>
              <a:t>                       přepravovaného média a změny průměru potrubí</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Tok">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DC6CDD897236648814918DF821AA7F8" ma:contentTypeVersion="2" ma:contentTypeDescription="Vytvoří nový dokument" ma:contentTypeScope="" ma:versionID="af9887c040457a1a4961457537b6539b">
  <xsd:schema xmlns:xsd="http://www.w3.org/2001/XMLSchema" xmlns:xs="http://www.w3.org/2001/XMLSchema" xmlns:p="http://schemas.microsoft.com/office/2006/metadata/properties" xmlns:ns2="ffe072d7-0479-4921-b039-430ac4313379" targetNamespace="http://schemas.microsoft.com/office/2006/metadata/properties" ma:root="true" ma:fieldsID="1f7e674bb10f8a69f799aed2807a0a63" ns2:_="">
    <xsd:import namespace="ffe072d7-0479-4921-b039-430ac4313379"/>
    <xsd:element name="properties">
      <xsd:complexType>
        <xsd:sequence>
          <xsd:element name="documentManagement">
            <xsd:complexType>
              <xsd:all>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072d7-0479-4921-b039-430ac4313379" elementFormDefault="qualified">
    <xsd:import namespace="http://schemas.microsoft.com/office/2006/documentManagement/types"/>
    <xsd:import namespace="http://schemas.microsoft.com/office/infopath/2007/PartnerControls"/>
    <xsd:element name="TaxCatchAll" ma:index="9" nillable="true" ma:displayName="TaxCatchAll" ma:description="" ma:hidden="true" ma:list="{efe6d685-f78c-45eb-badd-b7e1a9ba9804}" ma:internalName="TaxCatchAll" ma:showField="CatchAllData" ma:web="5197a47c-fdca-4f3e-a8ed-ca0d9f74c5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fe072d7-0479-4921-b039-430ac4313379"/>
  </documentManagement>
</p:properties>
</file>

<file path=customXml/itemProps1.xml><?xml version="1.0" encoding="utf-8"?>
<ds:datastoreItem xmlns:ds="http://schemas.openxmlformats.org/officeDocument/2006/customXml" ds:itemID="{F6F7DCC3-8F61-4A10-A4D7-7A6AC7E54043}"/>
</file>

<file path=customXml/itemProps2.xml><?xml version="1.0" encoding="utf-8"?>
<ds:datastoreItem xmlns:ds="http://schemas.openxmlformats.org/officeDocument/2006/customXml" ds:itemID="{7DE30DCD-292C-416D-AF04-87C4086911E5}"/>
</file>

<file path=customXml/itemProps3.xml><?xml version="1.0" encoding="utf-8"?>
<ds:datastoreItem xmlns:ds="http://schemas.openxmlformats.org/officeDocument/2006/customXml" ds:itemID="{37B8CB86-D18C-47F9-B628-506AF293C334}"/>
</file>

<file path=docProps/app.xml><?xml version="1.0" encoding="utf-8"?>
<Properties xmlns="http://schemas.openxmlformats.org/officeDocument/2006/extended-properties" xmlns:vt="http://schemas.openxmlformats.org/officeDocument/2006/docPropsVTypes">
  <Template>Flow</Template>
  <TotalTime>1456</TotalTime>
  <Words>1382</Words>
  <Application>Microsoft Office PowerPoint</Application>
  <PresentationFormat>Širokoúhlá obrazovka</PresentationFormat>
  <Paragraphs>317</Paragraphs>
  <Slides>33</Slides>
  <Notes>33</Notes>
  <HiddenSlides>2</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33</vt:i4>
      </vt:variant>
    </vt:vector>
  </HeadingPairs>
  <TitlesOfParts>
    <vt:vector size="44" baseType="lpstr">
      <vt:lpstr>Microsoft YaHei</vt:lpstr>
      <vt:lpstr>宋体</vt:lpstr>
      <vt:lpstr>Arial</vt:lpstr>
      <vt:lpstr>Arial Narrow</vt:lpstr>
      <vt:lpstr>Calibri</vt:lpstr>
      <vt:lpstr>Calibri - 12</vt:lpstr>
      <vt:lpstr>Calibri - 20</vt:lpstr>
      <vt:lpstr>Constantia</vt:lpstr>
      <vt:lpstr>Times New Roman</vt:lpstr>
      <vt:lpstr>Wingdings 2</vt:lpstr>
      <vt:lpstr>Tok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Potrubí</dc:title>
  <dc:creator>Uzivatel</dc:creator>
  <cp:lastModifiedBy>Petr Svatoň Nemcina.org</cp:lastModifiedBy>
  <cp:revision>142</cp:revision>
  <dcterms:created xsi:type="dcterms:W3CDTF">2010-02-04T08:52:20Z</dcterms:created>
  <dcterms:modified xsi:type="dcterms:W3CDTF">2013-05-29T11:44:47Z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0x0101006DC6CDD897236648814918DF821AA7F8</vt:lpwstr>
  </property>
  <property fmtid="{D5CDD505-2E9C-101B-9397-08002B2CF9AE}" pid="3" name="TaxKeywordTaxHTField">
    <vt:lpwstr/>
  </property>
  <property fmtid="{D5CDD505-2E9C-101B-9397-08002B2CF9AE}" pid="4" name="TaxKeyword">
    <vt:lpwstr/>
  </property>
</Properties>
</file>