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8" r:id="rId2"/>
    <p:sldId id="259" r:id="rId3"/>
    <p:sldId id="257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3AC1803-7632-43FD-A561-2B39A6ED85BA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A3C6DB7-3189-41E9-BFB7-1D43EF6455C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5565E7-6CD4-4639-976C-CC388A7FA624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7411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0A44CB0-9286-4B1E-A0B6-7FE3177188D5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olný tvar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6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374B0-46FD-45A5-8C6D-C591BA6D9617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7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1D22E-F99B-40C1-8657-ED1D6EBEC6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FAD27-2F0A-4DDE-9993-A842EFE2D52B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8B992-C2EE-4054-BEDF-0E52A5A28CA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BC83F-2C1B-4C9F-B757-68F48C0F3891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5E668-702E-4205-A2B2-B49B2719ABD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85174-3270-42D7-9B0D-27F29904A2D3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F2860-DF71-4686-B44C-906CD913FFD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olný tvar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573D6-27C1-46F5-A9B3-DB18DFE5AFDB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1314C-B1A1-4B0D-9F37-4DC67202C6F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455DA-CE23-46AD-904F-81CF451CF793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6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BE967-9E04-4BC4-8052-7618FD01BE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98C45-2EEA-4882-B4F6-6AD8C2D80F03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607BF-F9E7-4AF4-BABA-0E394D867EA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D1D66-A341-41B6-A0D7-3EEAAFCCB5DF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4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386DA-A55D-4207-B9FB-CBABD56922D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4743C-C44F-47AC-BC9D-9EF8CA8A27C1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3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8086F-10C7-4075-9DF1-D57C390A92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83C01-53AB-411B-A880-A082492F080E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3B067-9D24-42E8-A8D6-3568CC8F2EF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5AFDF-DC34-4F01-8B90-B0A8D0555E66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6AA34-E93F-43C6-BF24-CF2772C5BC8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Zástupný symbol pro nadpis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smtClean="0"/>
          </a:p>
        </p:txBody>
      </p:sp>
      <p:sp>
        <p:nvSpPr>
          <p:cNvPr id="1029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B6D2CCD-8455-422E-A237-732173CD796C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DB7D5A-7EEC-49DA-9F0F-5DD14674752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7" r:id="rId3"/>
    <p:sldLayoutId id="2147483694" r:id="rId4"/>
    <p:sldLayoutId id="2147483698" r:id="rId5"/>
    <p:sldLayoutId id="2147483693" r:id="rId6"/>
    <p:sldLayoutId id="2147483692" r:id="rId7"/>
    <p:sldLayoutId id="2147483699" r:id="rId8"/>
    <p:sldLayoutId id="2147483700" r:id="rId9"/>
    <p:sldLayoutId id="2147483691" r:id="rId10"/>
    <p:sldLayoutId id="214748369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Myresluger.jpg" TargetMode="External"/><Relationship Id="rId2" Type="http://schemas.openxmlformats.org/officeDocument/2006/relationships/hyperlink" Target="http://commons.wikimedia.org/wiki/File:9092_-_Milano_-_Museo_storia_naturale_-_Diorama_-_Bradypus_trydactilus_-_Foto_Giovanni_Dall'Orto_22-Apr-2007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ommons.wikimedia.org/wiki/File:Florida-015.jpg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endParaRPr lang="cs-CZ" smtClean="0"/>
          </a:p>
        </p:txBody>
      </p:sp>
      <p:sp>
        <p:nvSpPr>
          <p:cNvPr id="2051" name="Zástupný symbol pro obsah 5"/>
          <p:cNvSpPr>
            <a:spLocks noGrp="1"/>
          </p:cNvSpPr>
          <p:nvPr>
            <p:ph idx="1"/>
          </p:nvPr>
        </p:nvSpPr>
        <p:spPr>
          <a:xfrm>
            <a:off x="468313" y="2133600"/>
            <a:ext cx="8218487" cy="44640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z="2400" smtClean="0"/>
              <a:t>Název školy: </a:t>
            </a:r>
            <a:r>
              <a:rPr lang="cs-CZ" sz="1800" smtClean="0"/>
              <a:t>Střední zdravotnická škola a vyšší odborná škola zdravotnická Karlovy Vary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z="1800" smtClean="0"/>
              <a:t>Číslo projektu: CZ.1.07/1.5.00/34.0953 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z="2400" smtClean="0"/>
              <a:t>Vzdělávací materiál: Řád chudozubí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z="1800" smtClean="0"/>
              <a:t>Šablona III/2 Inovace a zkvalitnění výuky prostřednictvím ICT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z="2400" smtClean="0"/>
              <a:t>Název materiálu: </a:t>
            </a:r>
            <a:r>
              <a:rPr lang="cs-CZ" sz="1800" smtClean="0"/>
              <a:t>VY_32_INOVACE_BIO.4.07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z="2400" smtClean="0"/>
              <a:t>Datum tvorby: </a:t>
            </a:r>
            <a:r>
              <a:rPr lang="cs-CZ" sz="1800" smtClean="0"/>
              <a:t>02.04.2013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z="1800" smtClean="0"/>
              <a:t>Vyučovací předmět, ročník, obor: BIO, 4. ročník, Zdravotnické lyceum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z="2400" smtClean="0"/>
              <a:t>Autor: </a:t>
            </a:r>
            <a:r>
              <a:rPr lang="cs-CZ" sz="1800" smtClean="0"/>
              <a:t>Mgr. Veronika Veselá</a:t>
            </a:r>
          </a:p>
          <a:p>
            <a:pPr>
              <a:lnSpc>
                <a:spcPct val="90000"/>
              </a:lnSpc>
            </a:pPr>
            <a:r>
              <a:rPr lang="cs-CZ" sz="2400" smtClean="0"/>
              <a:t>Anotace: </a:t>
            </a:r>
            <a:r>
              <a:rPr lang="cs-CZ" sz="1600" smtClean="0"/>
              <a:t>Vzdělávací materiál obsahuje výukovou prezentaci zahrnující schémata a obrázky. Prezentace by měla sloužit jako obrazová a textová podpora k výuce třídy savců. Vhodná je pro maturanty z biologie či pro přípravu žáků k přijímacím zkouškám.</a:t>
            </a:r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404813"/>
            <a:ext cx="7489825" cy="15668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179388" y="188913"/>
            <a:ext cx="8713787" cy="503237"/>
          </a:xfrm>
          <a:prstGeom prst="roundRect">
            <a:avLst/>
          </a:prstGeom>
          <a:solidFill>
            <a:schemeClr val="accent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tx1"/>
                </a:solidFill>
              </a:rPr>
              <a:t>Zařazení </a:t>
            </a:r>
            <a:r>
              <a:rPr lang="cs-CZ" sz="3200" b="1" dirty="0">
                <a:solidFill>
                  <a:schemeClr val="tx1"/>
                </a:solidFill>
              </a:rPr>
              <a:t>do </a:t>
            </a:r>
            <a:r>
              <a:rPr lang="cs-CZ" sz="3200" b="1" dirty="0">
                <a:solidFill>
                  <a:schemeClr val="tx1"/>
                </a:solidFill>
              </a:rPr>
              <a:t>systému živočichů 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179512" y="908720"/>
            <a:ext cx="7452320" cy="470898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2000" b="1" dirty="0">
                <a:latin typeface="+mn-lt"/>
              </a:rPr>
              <a:t> Říše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cs-CZ" sz="2000" b="1" dirty="0">
              <a:latin typeface="+mn-lt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2000" b="1" dirty="0">
                <a:latin typeface="+mn-lt"/>
              </a:rPr>
              <a:t> Kmen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cs-CZ" sz="2000" b="1" dirty="0">
              <a:latin typeface="+mn-lt"/>
            </a:endParaRPr>
          </a:p>
          <a:p>
            <a:pPr lvl="2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2000" b="1" dirty="0">
                <a:latin typeface="+mn-lt"/>
              </a:rPr>
              <a:t> Podkmen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cs-CZ" sz="2000" b="1" dirty="0">
              <a:latin typeface="+mn-lt"/>
            </a:endParaRPr>
          </a:p>
          <a:p>
            <a:pPr lvl="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2000" b="1" dirty="0">
                <a:latin typeface="+mn-lt"/>
              </a:rPr>
              <a:t> Třída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cs-CZ" sz="2000" b="1" dirty="0">
              <a:latin typeface="+mn-lt"/>
            </a:endParaRPr>
          </a:p>
          <a:p>
            <a:pPr lvl="4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2000" b="1" dirty="0">
                <a:latin typeface="+mn-lt"/>
              </a:rPr>
              <a:t> </a:t>
            </a:r>
            <a:r>
              <a:rPr lang="cs-CZ" sz="2000" b="1" dirty="0">
                <a:latin typeface="+mn-lt"/>
              </a:rPr>
              <a:t>Podtřída</a:t>
            </a:r>
          </a:p>
          <a:p>
            <a:pPr lvl="4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cs-CZ" sz="2000" b="1" dirty="0">
              <a:latin typeface="+mn-lt"/>
            </a:endParaRPr>
          </a:p>
          <a:p>
            <a:pPr lvl="5">
              <a:buFont typeface="Wingdings" pitchFamily="2" charset="2"/>
              <a:buChar char="§"/>
              <a:defRPr/>
            </a:pPr>
            <a:r>
              <a:rPr lang="cs-CZ" sz="2000" b="1" dirty="0">
                <a:latin typeface="+mn-lt"/>
              </a:rPr>
              <a:t> Nadřád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000" b="1" dirty="0">
              <a:latin typeface="+mn-lt"/>
            </a:endParaRPr>
          </a:p>
          <a:p>
            <a:pPr lvl="6">
              <a:buFont typeface="Wingdings" pitchFamily="2" charset="2"/>
              <a:buChar char="§"/>
              <a:defRPr/>
            </a:pPr>
            <a:r>
              <a:rPr lang="cs-CZ" sz="2000" b="1" dirty="0">
                <a:latin typeface="+mn-lt"/>
              </a:rPr>
              <a:t> Řád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cs-CZ" sz="2000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000" b="1" dirty="0">
              <a:latin typeface="+mn-lt"/>
            </a:endParaRPr>
          </a:p>
        </p:txBody>
      </p:sp>
      <p:sp>
        <p:nvSpPr>
          <p:cNvPr id="17" name="Zaoblený obdélník 16"/>
          <p:cNvSpPr/>
          <p:nvPr/>
        </p:nvSpPr>
        <p:spPr>
          <a:xfrm>
            <a:off x="1403350" y="908050"/>
            <a:ext cx="2520950" cy="50482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b="1" dirty="0">
                <a:solidFill>
                  <a:schemeClr val="tx1"/>
                </a:solidFill>
              </a:rPr>
              <a:t>živočichové</a:t>
            </a:r>
          </a:p>
        </p:txBody>
      </p:sp>
      <p:sp>
        <p:nvSpPr>
          <p:cNvPr id="18" name="Zaoblený obdélník 17"/>
          <p:cNvSpPr/>
          <p:nvPr/>
        </p:nvSpPr>
        <p:spPr>
          <a:xfrm>
            <a:off x="1908175" y="1484313"/>
            <a:ext cx="2232025" cy="50482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b="1" dirty="0">
                <a:solidFill>
                  <a:schemeClr val="bg1"/>
                </a:solidFill>
              </a:rPr>
              <a:t>strunatci</a:t>
            </a:r>
          </a:p>
        </p:txBody>
      </p:sp>
      <p:sp>
        <p:nvSpPr>
          <p:cNvPr id="19" name="Zaoblený obdélník 18"/>
          <p:cNvSpPr/>
          <p:nvPr/>
        </p:nvSpPr>
        <p:spPr>
          <a:xfrm>
            <a:off x="2484438" y="2060575"/>
            <a:ext cx="2232025" cy="50482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b="1" dirty="0">
                <a:solidFill>
                  <a:schemeClr val="bg1"/>
                </a:solidFill>
              </a:rPr>
              <a:t>obratlovci</a:t>
            </a:r>
          </a:p>
        </p:txBody>
      </p:sp>
      <p:sp>
        <p:nvSpPr>
          <p:cNvPr id="20" name="Zaoblený obdélník 19"/>
          <p:cNvSpPr/>
          <p:nvPr/>
        </p:nvSpPr>
        <p:spPr>
          <a:xfrm>
            <a:off x="3059113" y="2636838"/>
            <a:ext cx="2233612" cy="50482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b="1" dirty="0">
                <a:solidFill>
                  <a:schemeClr val="bg1"/>
                </a:solidFill>
              </a:rPr>
              <a:t>savci</a:t>
            </a:r>
          </a:p>
        </p:txBody>
      </p:sp>
      <p:sp>
        <p:nvSpPr>
          <p:cNvPr id="21" name="Zaoblený obdélník 20"/>
          <p:cNvSpPr/>
          <p:nvPr/>
        </p:nvSpPr>
        <p:spPr>
          <a:xfrm>
            <a:off x="3563938" y="3213100"/>
            <a:ext cx="2232025" cy="503238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b="1" dirty="0">
                <a:solidFill>
                  <a:schemeClr val="bg1"/>
                </a:solidFill>
              </a:rPr>
              <a:t>živorodí</a:t>
            </a:r>
            <a:endParaRPr lang="cs-CZ" sz="2800" b="1" dirty="0">
              <a:solidFill>
                <a:schemeClr val="bg1"/>
              </a:solidFill>
            </a:endParaRPr>
          </a:p>
        </p:txBody>
      </p:sp>
      <p:sp>
        <p:nvSpPr>
          <p:cNvPr id="22" name="Zaoblený obdélník 21"/>
          <p:cNvSpPr/>
          <p:nvPr/>
        </p:nvSpPr>
        <p:spPr>
          <a:xfrm>
            <a:off x="3995738" y="3789363"/>
            <a:ext cx="2808287" cy="503237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b="1" dirty="0" err="1">
                <a:solidFill>
                  <a:schemeClr val="bg1"/>
                </a:solidFill>
              </a:rPr>
              <a:t>placentálové</a:t>
            </a:r>
            <a:endParaRPr lang="cs-CZ" sz="2800" b="1" dirty="0">
              <a:solidFill>
                <a:schemeClr val="bg1"/>
              </a:solidFill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4356100" y="4437063"/>
            <a:ext cx="2736850" cy="50323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b="1" dirty="0">
                <a:solidFill>
                  <a:schemeClr val="bg1"/>
                </a:solidFill>
              </a:rPr>
              <a:t>chudozubí</a:t>
            </a:r>
            <a:endParaRPr lang="cs-CZ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Charakteristika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/>
              <a:t>primitivní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/>
              <a:t>redukce zubní skloviny nebo zubů (řezáky a špičáky chybí vždy</a:t>
            </a:r>
            <a:r>
              <a:rPr lang="cs-CZ" dirty="0" smtClean="0"/>
              <a:t>), malé kořeny nebo chybí</a:t>
            </a:r>
            <a:endParaRPr lang="cs-CZ" dirty="0"/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/>
              <a:t>malá mozkovna a mozek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/>
              <a:t>pomalý pohyb - nízká úroveň metabolismu, nižší tělesná teplota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/>
              <a:t>Jižní </a:t>
            </a:r>
            <a:r>
              <a:rPr lang="cs-CZ" dirty="0" smtClean="0"/>
              <a:t>a Střední Amerika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tzv. </a:t>
            </a:r>
            <a:r>
              <a:rPr lang="cs-CZ" dirty="0" err="1" smtClean="0"/>
              <a:t>xenarthrální</a:t>
            </a:r>
            <a:r>
              <a:rPr lang="cs-CZ" dirty="0" smtClean="0"/>
              <a:t> spojení hrudních a bederních obratlů, které velmi zpevňuje páteř</a:t>
            </a:r>
            <a:endParaRPr lang="cs-CZ" dirty="0"/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Lenochod tříprstý </a:t>
            </a:r>
            <a:br>
              <a:rPr lang="cs-CZ" dirty="0" smtClean="0"/>
            </a:br>
            <a:r>
              <a:rPr lang="cs-CZ" i="1" dirty="0" smtClean="0"/>
              <a:t>(</a:t>
            </a:r>
            <a:r>
              <a:rPr lang="cs-CZ" i="1" dirty="0" err="1" smtClean="0"/>
              <a:t>Bradypus</a:t>
            </a:r>
            <a:r>
              <a:rPr lang="cs-CZ" i="1" dirty="0" smtClean="0"/>
              <a:t> </a:t>
            </a:r>
            <a:r>
              <a:rPr lang="cs-CZ" i="1" dirty="0" err="1" smtClean="0"/>
              <a:t>tridactylus</a:t>
            </a:r>
            <a:r>
              <a:rPr lang="cs-CZ" i="1" dirty="0" smtClean="0"/>
              <a:t>)</a:t>
            </a:r>
            <a:endParaRPr lang="cs-CZ" i="1" dirty="0"/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>
          <a:xfrm>
            <a:off x="684213" y="1557338"/>
            <a:ext cx="8074025" cy="4525962"/>
          </a:xfrm>
        </p:spPr>
        <p:txBody>
          <a:bodyPr/>
          <a:lstStyle/>
          <a:p>
            <a:r>
              <a:rPr lang="cs-CZ" smtClean="0"/>
              <a:t>mohutné drápy, visí hřbetem dolů, nejpomaleji se pohybující savec</a:t>
            </a:r>
          </a:p>
        </p:txBody>
      </p:sp>
      <p:sp>
        <p:nvSpPr>
          <p:cNvPr id="19459" name="TextovéPole 4"/>
          <p:cNvSpPr txBox="1">
            <a:spLocks noChangeArrowheads="1"/>
          </p:cNvSpPr>
          <p:nvPr/>
        </p:nvSpPr>
        <p:spPr bwMode="auto">
          <a:xfrm>
            <a:off x="539750" y="602138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Obr. 1</a:t>
            </a:r>
          </a:p>
        </p:txBody>
      </p:sp>
      <p:pic>
        <p:nvPicPr>
          <p:cNvPr id="19460" name="Picture 2" descr="Soubor: 9092 - Milano - Museo storia naturale - Diorama - Bradypus trydactilus - Foto Giovanni Dall'Orto 22-Apr-200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813" y="2708275"/>
            <a:ext cx="6251575" cy="414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Mravenečník velký </a:t>
            </a:r>
            <a:r>
              <a:rPr lang="cs-CZ" i="1" dirty="0" smtClean="0"/>
              <a:t>(</a:t>
            </a:r>
            <a:r>
              <a:rPr lang="cs-CZ" i="1" dirty="0" err="1" smtClean="0"/>
              <a:t>Myrmecophaga</a:t>
            </a:r>
            <a:r>
              <a:rPr lang="cs-CZ" i="1" dirty="0" smtClean="0"/>
              <a:t> </a:t>
            </a:r>
            <a:r>
              <a:rPr lang="cs-CZ" i="1" dirty="0" err="1" smtClean="0"/>
              <a:t>tridactyla</a:t>
            </a:r>
            <a:r>
              <a:rPr lang="cs-CZ" i="1" dirty="0" smtClean="0"/>
              <a:t>)</a:t>
            </a:r>
            <a:endParaRPr lang="cs-CZ" i="1" dirty="0"/>
          </a:p>
        </p:txBody>
      </p:sp>
      <p:sp>
        <p:nvSpPr>
          <p:cNvPr id="20482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trubicovité čelisti, bezzubé, dlouhý a lepkavý jazyk, mohutné drápy</a:t>
            </a:r>
          </a:p>
        </p:txBody>
      </p:sp>
      <p:sp>
        <p:nvSpPr>
          <p:cNvPr id="20483" name="TextovéPole 6"/>
          <p:cNvSpPr txBox="1">
            <a:spLocks noChangeArrowheads="1"/>
          </p:cNvSpPr>
          <p:nvPr/>
        </p:nvSpPr>
        <p:spPr bwMode="auto">
          <a:xfrm>
            <a:off x="395288" y="602138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Obr. 2</a:t>
            </a:r>
          </a:p>
        </p:txBody>
      </p:sp>
      <p:pic>
        <p:nvPicPr>
          <p:cNvPr id="20484" name="Picture 2" descr="Soubor: Myreslug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2275" y="2636838"/>
            <a:ext cx="6119813" cy="400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Pásovec devítipásý </a:t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i="1" dirty="0" err="1" smtClean="0"/>
              <a:t>Dasypus</a:t>
            </a:r>
            <a:r>
              <a:rPr lang="cs-CZ" i="1" dirty="0" smtClean="0"/>
              <a:t> </a:t>
            </a:r>
            <a:r>
              <a:rPr lang="cs-CZ" i="1" dirty="0" err="1" smtClean="0"/>
              <a:t>novemcinctus</a:t>
            </a:r>
            <a:r>
              <a:rPr lang="cs-CZ" i="1" dirty="0" smtClean="0"/>
              <a:t>)</a:t>
            </a:r>
            <a:endParaRPr lang="cs-CZ" dirty="0"/>
          </a:p>
        </p:txBody>
      </p:sp>
      <p:sp>
        <p:nvSpPr>
          <p:cNvPr id="2150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homodontní zuby, pancíř, někteří se v nebezpečí stáčí do koule</a:t>
            </a:r>
          </a:p>
          <a:p>
            <a:pPr>
              <a:buFont typeface="Wingdings 2" pitchFamily="18" charset="2"/>
              <a:buNone/>
            </a:pPr>
            <a:endParaRPr lang="cs-CZ" smtClean="0"/>
          </a:p>
        </p:txBody>
      </p:sp>
      <p:sp>
        <p:nvSpPr>
          <p:cNvPr id="21507" name="TextovéPole 5"/>
          <p:cNvSpPr txBox="1">
            <a:spLocks noChangeArrowheads="1"/>
          </p:cNvSpPr>
          <p:nvPr/>
        </p:nvSpPr>
        <p:spPr bwMode="auto">
          <a:xfrm>
            <a:off x="323850" y="6488113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Obr. 3</a:t>
            </a:r>
          </a:p>
        </p:txBody>
      </p:sp>
      <p:pic>
        <p:nvPicPr>
          <p:cNvPr id="21508" name="Picture 2" descr="Soubor: Florida-0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0" y="2636838"/>
            <a:ext cx="6018213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Zdroje obrázků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1 G.</a:t>
            </a:r>
            <a:r>
              <a:rPr lang="cs-CZ" dirty="0" err="1" smtClean="0"/>
              <a:t>dallorto</a:t>
            </a:r>
            <a:r>
              <a:rPr lang="cs-CZ" dirty="0" smtClean="0"/>
              <a:t>. </a:t>
            </a:r>
            <a:r>
              <a:rPr lang="cs-CZ" dirty="0" err="1" smtClean="0"/>
              <a:t>Bradypus</a:t>
            </a:r>
            <a:r>
              <a:rPr lang="cs-CZ" dirty="0" smtClean="0"/>
              <a:t> </a:t>
            </a:r>
            <a:r>
              <a:rPr lang="cs-CZ" dirty="0" err="1" smtClean="0"/>
              <a:t>trydactilus</a:t>
            </a:r>
            <a:r>
              <a:rPr lang="cs-CZ" dirty="0" smtClean="0"/>
              <a:t>. </a:t>
            </a:r>
            <a:r>
              <a:rPr lang="en-US" dirty="0" smtClean="0"/>
              <a:t>[online] </a:t>
            </a:r>
            <a:r>
              <a:rPr lang="cs-CZ" dirty="0" smtClean="0"/>
              <a:t>cit. </a:t>
            </a:r>
            <a:r>
              <a:rPr lang="en-US" dirty="0" smtClean="0"/>
              <a:t>[</a:t>
            </a:r>
            <a:r>
              <a:rPr lang="cs-CZ" dirty="0" smtClean="0"/>
              <a:t>2007-05-25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2013-04-03</a:t>
            </a:r>
            <a:r>
              <a:rPr lang="en-US" dirty="0" smtClean="0"/>
              <a:t>]</a:t>
            </a:r>
            <a:r>
              <a:rPr lang="cs-CZ" dirty="0" smtClean="0"/>
              <a:t>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WWW: </a:t>
            </a:r>
            <a:r>
              <a:rPr lang="cs-CZ" dirty="0" smtClean="0">
                <a:hlinkClick r:id="rId2"/>
              </a:rPr>
              <a:t>http://commons.wikimedia.org/wiki/File:9092_-_Milano_-_Museo_storia_naturale_-_Diorama_-_Bradypus_trydactilus_-_Foto_Giovanni_Dall%27Orto_22-Apr-2007.jpg</a:t>
            </a:r>
            <a:endParaRPr lang="cs-CZ" dirty="0" smtClean="0"/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2 </a:t>
            </a:r>
            <a:r>
              <a:rPr lang="cs-CZ" dirty="0" err="1" smtClean="0"/>
              <a:t>Malene</a:t>
            </a:r>
            <a:r>
              <a:rPr lang="cs-CZ" dirty="0" smtClean="0"/>
              <a:t> </a:t>
            </a:r>
            <a:r>
              <a:rPr lang="cs-CZ" dirty="0" err="1" smtClean="0"/>
              <a:t>Thyssen</a:t>
            </a:r>
            <a:r>
              <a:rPr lang="cs-CZ" dirty="0" smtClean="0"/>
              <a:t>. </a:t>
            </a:r>
            <a:r>
              <a:rPr lang="cs-CZ" dirty="0" err="1" smtClean="0"/>
              <a:t>Myresluger</a:t>
            </a:r>
            <a:r>
              <a:rPr lang="cs-CZ" dirty="0" smtClean="0"/>
              <a:t>. </a:t>
            </a:r>
            <a:r>
              <a:rPr lang="en-US" dirty="0" smtClean="0"/>
              <a:t>[online] </a:t>
            </a:r>
            <a:r>
              <a:rPr lang="cs-CZ" dirty="0" smtClean="0"/>
              <a:t>cit. </a:t>
            </a:r>
            <a:r>
              <a:rPr lang="en-US" dirty="0" smtClean="0"/>
              <a:t>[</a:t>
            </a:r>
            <a:r>
              <a:rPr lang="cs-CZ" dirty="0" smtClean="0"/>
              <a:t>2002-05-11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2013-04-03</a:t>
            </a:r>
            <a:r>
              <a:rPr lang="en-US" dirty="0" smtClean="0"/>
              <a:t>]</a:t>
            </a:r>
            <a:r>
              <a:rPr lang="cs-CZ" dirty="0" smtClean="0"/>
              <a:t>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WWW: </a:t>
            </a:r>
            <a:r>
              <a:rPr lang="cs-CZ" dirty="0" smtClean="0">
                <a:hlinkClick r:id="rId3"/>
              </a:rPr>
              <a:t>http://commons.wikimedia.org/wiki/File:Myresluger.jpg</a:t>
            </a:r>
            <a:endParaRPr lang="cs-CZ" dirty="0" smtClean="0"/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3 Hans </a:t>
            </a:r>
            <a:r>
              <a:rPr lang="cs-CZ" dirty="0" err="1" smtClean="0"/>
              <a:t>Stieglitz</a:t>
            </a:r>
            <a:r>
              <a:rPr lang="cs-CZ" dirty="0" smtClean="0"/>
              <a:t>. Florida-015. </a:t>
            </a:r>
            <a:r>
              <a:rPr lang="en-US" dirty="0" smtClean="0"/>
              <a:t>[online] </a:t>
            </a:r>
            <a:r>
              <a:rPr lang="cs-CZ" dirty="0" smtClean="0"/>
              <a:t>cit. </a:t>
            </a:r>
            <a:r>
              <a:rPr lang="en-US" dirty="0" smtClean="0"/>
              <a:t>[</a:t>
            </a:r>
            <a:r>
              <a:rPr lang="cs-CZ" dirty="0" smtClean="0"/>
              <a:t>2010-02-26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2013-04-03</a:t>
            </a:r>
            <a:r>
              <a:rPr lang="en-US" dirty="0" smtClean="0"/>
              <a:t>]</a:t>
            </a:r>
            <a:r>
              <a:rPr lang="cs-CZ" dirty="0" smtClean="0"/>
              <a:t>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WWW: </a:t>
            </a:r>
            <a:r>
              <a:rPr lang="cs-CZ" dirty="0" smtClean="0">
                <a:hlinkClick r:id="rId4"/>
              </a:rPr>
              <a:t>http://commons.wikimedia.org/wiki/File:Florida-015.jpg</a:t>
            </a:r>
            <a:endParaRPr lang="cs-CZ" dirty="0" smtClean="0"/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Použitá literatura</a:t>
            </a:r>
          </a:p>
        </p:txBody>
      </p:sp>
      <p:sp>
        <p:nvSpPr>
          <p:cNvPr id="2355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Kislinger, František. Laníková, Jana. Šlégl, Jiří. Žurková, Irena. </a:t>
            </a:r>
            <a:r>
              <a:rPr lang="cs-CZ" i="1" smtClean="0"/>
              <a:t>Biologie III. </a:t>
            </a:r>
            <a:r>
              <a:rPr lang="cs-CZ" smtClean="0"/>
              <a:t>1998. , 2. vyd. Gymnázium v Klatovech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ký">
  <a:themeElements>
    <a:clrScheme name="Technický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71368032-1900-4DE2-81EA-37932E97D232}"/>
</file>

<file path=customXml/itemProps2.xml><?xml version="1.0" encoding="utf-8"?>
<ds:datastoreItem xmlns:ds="http://schemas.openxmlformats.org/officeDocument/2006/customXml" ds:itemID="{455AFDD4-8D5D-4A78-A570-2D546AC4FE4A}"/>
</file>

<file path=customXml/itemProps3.xml><?xml version="1.0" encoding="utf-8"?>
<ds:datastoreItem xmlns:ds="http://schemas.openxmlformats.org/officeDocument/2006/customXml" ds:itemID="{51B8A4BC-6003-4D1A-9463-F2943A623C45}"/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36</TotalTime>
  <Words>260</Words>
  <Application>Microsoft Office PowerPoint</Application>
  <PresentationFormat>Předvádění na obrazovce (4:3)</PresentationFormat>
  <Paragraphs>41</Paragraphs>
  <Slides>8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Šablona návrhu</vt:lpstr>
      </vt:variant>
      <vt:variant>
        <vt:i4>6</vt:i4>
      </vt:variant>
      <vt:variant>
        <vt:lpstr>Nadpisy snímků</vt:lpstr>
      </vt:variant>
      <vt:variant>
        <vt:i4>8</vt:i4>
      </vt:variant>
    </vt:vector>
  </HeadingPairs>
  <TitlesOfParts>
    <vt:vector size="18" baseType="lpstr">
      <vt:lpstr>Arial</vt:lpstr>
      <vt:lpstr>Franklin Gothic Book</vt:lpstr>
      <vt:lpstr>Wingdings 2</vt:lpstr>
      <vt:lpstr>Calibri</vt:lpstr>
      <vt:lpstr>Technický</vt:lpstr>
      <vt:lpstr>Technický</vt:lpstr>
      <vt:lpstr>Technický</vt:lpstr>
      <vt:lpstr>Technický</vt:lpstr>
      <vt:lpstr>Technický</vt:lpstr>
      <vt:lpstr>Technický</vt:lpstr>
      <vt:lpstr>Snímek 1</vt:lpstr>
      <vt:lpstr>Snímek 2</vt:lpstr>
      <vt:lpstr>Charakteristika</vt:lpstr>
      <vt:lpstr>Lenochod tříprstý  (Bradypus tridactylus)</vt:lpstr>
      <vt:lpstr>Mravenečník velký (Myrmecophaga tridactyla)</vt:lpstr>
      <vt:lpstr>Pásovec devítipásý  (Dasypus novemcinctus)</vt:lpstr>
      <vt:lpstr>Zdroje obrázků</vt:lpstr>
      <vt:lpstr>Použitá literatura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Veronika</dc:creator>
  <cp:lastModifiedBy>hana.chalupna</cp:lastModifiedBy>
  <cp:revision>6</cp:revision>
  <dcterms:created xsi:type="dcterms:W3CDTF">2013-04-08T16:54:35Z</dcterms:created>
  <dcterms:modified xsi:type="dcterms:W3CDTF">2013-08-28T07:28:36Z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