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64" r:id="rId15"/>
    <p:sldId id="273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2DBBE-3A24-40A6-A911-34764C9E677A}" type="datetimeFigureOut">
              <a:rPr lang="cs-CZ" smtClean="0"/>
              <a:pPr/>
              <a:t>18.5.2013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70D33-F4BA-46BE-A8F6-6D22ED033EE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536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017A2F-7983-4799-B793-563495BF494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DE9701-248D-4859-B73E-49495B083DAA}" type="slidenum">
              <a:rPr lang="cs-CZ" smtClean="0"/>
              <a:pPr/>
              <a:t>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FD7990E-A495-45C3-8419-A05D2990144B}" type="datetimeFigureOut">
              <a:rPr lang="cs-CZ" smtClean="0"/>
              <a:pPr/>
              <a:t>18.5.2013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4313817-F841-4965-A2F8-D02EA61727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990E-A495-45C3-8419-A05D2990144B}" type="datetimeFigureOut">
              <a:rPr lang="cs-CZ" smtClean="0"/>
              <a:pPr/>
              <a:t>18.5.2013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3817-F841-4965-A2F8-D02EA61727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990E-A495-45C3-8419-A05D2990144B}" type="datetimeFigureOut">
              <a:rPr lang="cs-CZ" smtClean="0"/>
              <a:pPr/>
              <a:t>18.5.2013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3817-F841-4965-A2F8-D02EA61727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FD7990E-A495-45C3-8419-A05D2990144B}" type="datetimeFigureOut">
              <a:rPr lang="cs-CZ" smtClean="0"/>
              <a:pPr/>
              <a:t>18.5.2013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3817-F841-4965-A2F8-D02EA61727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FD7990E-A495-45C3-8419-A05D2990144B}" type="datetimeFigureOut">
              <a:rPr lang="cs-CZ" smtClean="0"/>
              <a:pPr/>
              <a:t>18.5.2013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4313817-F841-4965-A2F8-D02EA6172733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FD7990E-A495-45C3-8419-A05D2990144B}" type="datetimeFigureOut">
              <a:rPr lang="cs-CZ" smtClean="0"/>
              <a:pPr/>
              <a:t>18.5.2013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4313817-F841-4965-A2F8-D02EA61727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FD7990E-A495-45C3-8419-A05D2990144B}" type="datetimeFigureOut">
              <a:rPr lang="cs-CZ" smtClean="0"/>
              <a:pPr/>
              <a:t>18.5.2013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4313817-F841-4965-A2F8-D02EA61727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990E-A495-45C3-8419-A05D2990144B}" type="datetimeFigureOut">
              <a:rPr lang="cs-CZ" smtClean="0"/>
              <a:pPr/>
              <a:t>18.5.2013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3817-F841-4965-A2F8-D02EA61727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FD7990E-A495-45C3-8419-A05D2990144B}" type="datetimeFigureOut">
              <a:rPr lang="cs-CZ" smtClean="0"/>
              <a:pPr/>
              <a:t>18.5.2013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4313817-F841-4965-A2F8-D02EA61727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FD7990E-A495-45C3-8419-A05D2990144B}" type="datetimeFigureOut">
              <a:rPr lang="cs-CZ" smtClean="0"/>
              <a:pPr/>
              <a:t>18.5.2013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4313817-F841-4965-A2F8-D02EA61727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FD7990E-A495-45C3-8419-A05D2990144B}" type="datetimeFigureOut">
              <a:rPr lang="cs-CZ" smtClean="0"/>
              <a:pPr/>
              <a:t>18.5.2013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4313817-F841-4965-A2F8-D02EA61727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FD7990E-A495-45C3-8419-A05D2990144B}" type="datetimeFigureOut">
              <a:rPr lang="cs-CZ" smtClean="0"/>
              <a:pPr/>
              <a:t>18.5.2013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4313817-F841-4965-A2F8-D02EA617273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Arvicola_terrestris.jpg" TargetMode="External"/><Relationship Id="rId3" Type="http://schemas.openxmlformats.org/officeDocument/2006/relationships/hyperlink" Target="http://commons.wikimedia.org/wiki/File:Europ%C3%A4ischer_Ziesel_aus_Erdloch_guckend.jpg" TargetMode="External"/><Relationship Id="rId7" Type="http://schemas.openxmlformats.org/officeDocument/2006/relationships/hyperlink" Target="http://commons.wikimedia.org/wiki/File:Feldmaus_Microtus_arvalis.jpg" TargetMode="External"/><Relationship Id="rId2" Type="http://schemas.openxmlformats.org/officeDocument/2006/relationships/hyperlink" Target="http://commons.wikimedia.org/wiki/File:Sciurus_vulgaris_by_redR_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Beaver_pho34.jpg" TargetMode="External"/><Relationship Id="rId11" Type="http://schemas.openxmlformats.org/officeDocument/2006/relationships/hyperlink" Target="http://en.wikipedia.org/wiki/File:Zoo,_Zagreb_-_nutrija_(04.2012).JPG" TargetMode="External"/><Relationship Id="rId5" Type="http://schemas.openxmlformats.org/officeDocument/2006/relationships/hyperlink" Target="http://commons.wikimedia.org/wiki/File:Darica_Kirpi_00911.jpg" TargetMode="External"/><Relationship Id="rId10" Type="http://schemas.openxmlformats.org/officeDocument/2006/relationships/hyperlink" Target="http://commons.wikimedia.org/wiki/File:01-sbis-10-03.jpg" TargetMode="External"/><Relationship Id="rId4" Type="http://schemas.openxmlformats.org/officeDocument/2006/relationships/hyperlink" Target="http://commons.wikimedia.org/wiki/File:Marmota_marmota_-Swiss_Alps-8.jpg" TargetMode="External"/><Relationship Id="rId9" Type="http://schemas.openxmlformats.org/officeDocument/2006/relationships/hyperlink" Target="http://commons.wikimedia.org/wiki/File:Gerbilonhand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endParaRPr lang="cs-CZ" smtClean="0"/>
          </a:p>
        </p:txBody>
      </p:sp>
      <p:sp>
        <p:nvSpPr>
          <p:cNvPr id="2051" name="Zástupný symbol pro obsah 5"/>
          <p:cNvSpPr>
            <a:spLocks noGrp="1"/>
          </p:cNvSpPr>
          <p:nvPr>
            <p:ph idx="1"/>
          </p:nvPr>
        </p:nvSpPr>
        <p:spPr>
          <a:xfrm>
            <a:off x="468313" y="2133600"/>
            <a:ext cx="8218487" cy="446405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Název školy: </a:t>
            </a:r>
            <a:r>
              <a:rPr lang="cs-CZ" sz="1800" dirty="0" smtClean="0"/>
              <a:t>Střední zdravotnická škola a vyšší odborná škola zdravotnická Karlovy Vary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 smtClean="0"/>
              <a:t>Číslo projektu: CZ.1.07/1.5.00/34.0953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Arial" charset="0"/>
              </a:rPr>
              <a:t>Vzdělávací materiál</a:t>
            </a:r>
            <a:r>
              <a:rPr lang="cs-CZ" sz="2400" dirty="0" smtClean="0"/>
              <a:t>: Řád hlodavci</a:t>
            </a:r>
            <a:endParaRPr lang="cs-CZ" sz="2400" dirty="0" smtClean="0">
              <a:latin typeface="Arial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 smtClean="0"/>
              <a:t>Šablona III/2 Inovace a zkvalitnění výuky prostřednictvím ICT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Název materiálu: </a:t>
            </a:r>
            <a:r>
              <a:rPr lang="cs-CZ" sz="1800" dirty="0" smtClean="0"/>
              <a:t>VY_32_INOVACE_BIO.4.08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Datum tvorby: </a:t>
            </a:r>
            <a:r>
              <a:rPr lang="cs-CZ" sz="1800" dirty="0" smtClean="0"/>
              <a:t>03.04.2013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 smtClean="0"/>
              <a:t>Vyučovací předmět, ročník, obor: BIO, </a:t>
            </a:r>
            <a:r>
              <a:rPr lang="cs-CZ" sz="1800" dirty="0"/>
              <a:t>4</a:t>
            </a:r>
            <a:r>
              <a:rPr lang="cs-CZ" sz="1800" dirty="0" smtClean="0"/>
              <a:t>. ročník, Zdravotnické lyceum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Autor: </a:t>
            </a:r>
            <a:r>
              <a:rPr lang="cs-CZ" sz="1800" dirty="0" smtClean="0"/>
              <a:t>Mgr. Veronika Veselá</a:t>
            </a:r>
          </a:p>
          <a:p>
            <a:pPr>
              <a:defRPr/>
            </a:pPr>
            <a:r>
              <a:rPr lang="cs-CZ" sz="2400" dirty="0" smtClean="0"/>
              <a:t>Anotace: </a:t>
            </a:r>
            <a:r>
              <a:rPr lang="cs-CZ" sz="1600" dirty="0" smtClean="0"/>
              <a:t>Vzdělávací materiál obsahuje</a:t>
            </a:r>
            <a:r>
              <a:rPr lang="cs-CZ" sz="1600" dirty="0"/>
              <a:t> výukovou prezentaci </a:t>
            </a:r>
            <a:r>
              <a:rPr lang="cs-CZ" sz="1600" dirty="0" smtClean="0"/>
              <a:t>zahrnující schémata a obrázky. </a:t>
            </a:r>
            <a:r>
              <a:rPr lang="cs-CZ" sz="1600" dirty="0"/>
              <a:t>Prezentace by měla sloužit jako obrazová a textová podpora k výuce </a:t>
            </a:r>
            <a:r>
              <a:rPr lang="cs-CZ" sz="1600" dirty="0" smtClean="0"/>
              <a:t>třídy savců. Vhodná </a:t>
            </a:r>
            <a:r>
              <a:rPr lang="cs-CZ" sz="1600" dirty="0"/>
              <a:t>je </a:t>
            </a:r>
            <a:r>
              <a:rPr lang="cs-CZ" sz="1600" dirty="0" smtClean="0"/>
              <a:t>pro </a:t>
            </a:r>
            <a:r>
              <a:rPr lang="cs-CZ" sz="1600" dirty="0"/>
              <a:t>maturanty z biologie či pro přípravu žáků k přijímacím </a:t>
            </a:r>
            <a:r>
              <a:rPr lang="cs-CZ" sz="1600" dirty="0" smtClean="0"/>
              <a:t>zkouškám.</a:t>
            </a:r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04813"/>
            <a:ext cx="7489825" cy="15668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Hryzec vodní </a:t>
            </a:r>
            <a:br>
              <a:rPr lang="cs-CZ" dirty="0" smtClean="0"/>
            </a:br>
            <a:r>
              <a:rPr lang="cs-CZ" i="1" dirty="0" smtClean="0"/>
              <a:t>(</a:t>
            </a:r>
            <a:r>
              <a:rPr lang="cs-CZ" i="1" dirty="0" err="1" smtClean="0"/>
              <a:t>Arvicola</a:t>
            </a:r>
            <a:r>
              <a:rPr lang="cs-CZ" i="1" dirty="0" smtClean="0"/>
              <a:t> </a:t>
            </a:r>
            <a:r>
              <a:rPr lang="cs-CZ" i="1" dirty="0" err="1" smtClean="0"/>
              <a:t>terrestris</a:t>
            </a:r>
            <a:r>
              <a:rPr lang="cs-CZ" i="1" dirty="0" smtClean="0"/>
              <a:t>)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7812360" y="5949280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Obr.7</a:t>
            </a:r>
            <a:endParaRPr lang="cs-CZ" dirty="0"/>
          </a:p>
        </p:txBody>
      </p:sp>
      <p:pic>
        <p:nvPicPr>
          <p:cNvPr id="6146" name="Picture 2" descr="Soubor: Arvicola terrest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45178"/>
            <a:ext cx="6408712" cy="4806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Pískomil</a:t>
            </a:r>
            <a:r>
              <a:rPr lang="cs-CZ" dirty="0" smtClean="0"/>
              <a:t> </a:t>
            </a:r>
            <a:r>
              <a:rPr lang="cs-CZ" i="1" dirty="0" smtClean="0"/>
              <a:t>(</a:t>
            </a:r>
            <a:r>
              <a:rPr lang="cs-CZ" i="1" dirty="0" err="1" smtClean="0"/>
              <a:t>Meriones</a:t>
            </a:r>
            <a:r>
              <a:rPr lang="cs-CZ" i="1" dirty="0" smtClean="0"/>
              <a:t>)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7812360" y="5949280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Obr.8</a:t>
            </a:r>
            <a:endParaRPr lang="cs-CZ" dirty="0"/>
          </a:p>
        </p:txBody>
      </p:sp>
      <p:pic>
        <p:nvPicPr>
          <p:cNvPr id="5122" name="Picture 2" descr="Soubor: Gerbilonh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6552728" cy="4771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Ondatra pižmová </a:t>
            </a:r>
            <a:br>
              <a:rPr lang="cs-CZ" dirty="0" smtClean="0"/>
            </a:br>
            <a:r>
              <a:rPr lang="cs-CZ" i="1" dirty="0" smtClean="0"/>
              <a:t>(Ondatra </a:t>
            </a:r>
            <a:r>
              <a:rPr lang="cs-CZ" i="1" dirty="0" err="1" smtClean="0"/>
              <a:t>zibethicus</a:t>
            </a:r>
            <a:r>
              <a:rPr lang="cs-CZ" i="1" dirty="0" smtClean="0"/>
              <a:t>)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7812360" y="5949280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Obr.9</a:t>
            </a:r>
            <a:endParaRPr lang="cs-CZ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6408712" cy="459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Nutrie </a:t>
            </a:r>
            <a:r>
              <a:rPr lang="cs-CZ" i="1" dirty="0" smtClean="0"/>
              <a:t>(</a:t>
            </a:r>
            <a:r>
              <a:rPr lang="cs-CZ" i="1" dirty="0" err="1" smtClean="0"/>
              <a:t>Myopotamus</a:t>
            </a:r>
            <a:r>
              <a:rPr lang="cs-CZ" i="1" dirty="0" smtClean="0"/>
              <a:t> </a:t>
            </a:r>
            <a:r>
              <a:rPr lang="cs-CZ" i="1" dirty="0" err="1" smtClean="0"/>
              <a:t>coypus</a:t>
            </a:r>
            <a:r>
              <a:rPr lang="cs-CZ" i="1" dirty="0" smtClean="0"/>
              <a:t>)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596336" y="602128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Obr.10</a:t>
            </a:r>
            <a:endParaRPr lang="cs-CZ" dirty="0"/>
          </a:p>
        </p:txBody>
      </p:sp>
      <p:pic>
        <p:nvPicPr>
          <p:cNvPr id="3074" name="Picture 2" descr="Soubor: Zoo, Zagreb - nutrija (04.2012) JPG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6624736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obrázků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dirty="0" smtClean="0"/>
              <a:t>1 </a:t>
            </a:r>
            <a:r>
              <a:rPr lang="cs-CZ" dirty="0" err="1" smtClean="0"/>
              <a:t>RedR</a:t>
            </a:r>
            <a:r>
              <a:rPr lang="cs-CZ" dirty="0" smtClean="0"/>
              <a:t>. </a:t>
            </a:r>
            <a:r>
              <a:rPr lang="cs-CZ" dirty="0" err="1" smtClean="0"/>
              <a:t>Scirius</a:t>
            </a:r>
            <a:r>
              <a:rPr lang="cs-CZ" dirty="0" smtClean="0"/>
              <a:t> </a:t>
            </a:r>
            <a:r>
              <a:rPr lang="cs-CZ" dirty="0" err="1" smtClean="0"/>
              <a:t>vulgaris</a:t>
            </a:r>
            <a:r>
              <a:rPr lang="cs-CZ" dirty="0" smtClean="0"/>
              <a:t>. </a:t>
            </a:r>
            <a:r>
              <a:rPr lang="en-US" dirty="0" smtClean="0"/>
              <a:t>[online] </a:t>
            </a:r>
            <a:r>
              <a:rPr lang="cs-CZ" dirty="0" smtClean="0"/>
              <a:t>cit. </a:t>
            </a:r>
            <a:r>
              <a:rPr lang="en-US" dirty="0" smtClean="0"/>
              <a:t>[</a:t>
            </a:r>
            <a:r>
              <a:rPr lang="cs-CZ" dirty="0" smtClean="0"/>
              <a:t>2008-11-24</a:t>
            </a:r>
            <a:r>
              <a:rPr lang="en-US" dirty="0" smtClean="0"/>
              <a:t>]</a:t>
            </a:r>
            <a:r>
              <a:rPr lang="cs-CZ" dirty="0" smtClean="0"/>
              <a:t> </a:t>
            </a:r>
            <a:r>
              <a:rPr lang="en-US" dirty="0" smtClean="0"/>
              <a:t>[</a:t>
            </a:r>
            <a:r>
              <a:rPr lang="cs-CZ" dirty="0" smtClean="0"/>
              <a:t>2013-04-03</a:t>
            </a:r>
            <a:r>
              <a:rPr lang="en-US" dirty="0" smtClean="0"/>
              <a:t>]</a:t>
            </a:r>
            <a:r>
              <a:rPr lang="cs-CZ" dirty="0" smtClean="0"/>
              <a:t> Dostupný pod licencí </a:t>
            </a:r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r>
              <a:rPr lang="cs-CZ" dirty="0" smtClean="0"/>
              <a:t> na WWW</a:t>
            </a:r>
            <a:r>
              <a:rPr lang="cs-CZ" dirty="0" smtClean="0"/>
              <a:t>: </a:t>
            </a:r>
            <a:r>
              <a:rPr lang="cs-CZ" dirty="0" smtClean="0">
                <a:hlinkClick r:id="rId2"/>
              </a:rPr>
              <a:t>http://commons.wikimedia.org/wiki/File:Sciurus_vulgaris_by_redR_1.jpg</a:t>
            </a:r>
            <a:endParaRPr lang="cs-CZ" dirty="0" smtClean="0"/>
          </a:p>
          <a:p>
            <a:r>
              <a:rPr lang="cs-CZ" dirty="0" smtClean="0"/>
              <a:t>2 BS </a:t>
            </a:r>
            <a:r>
              <a:rPr lang="cs-CZ" dirty="0" err="1" smtClean="0"/>
              <a:t>Thurner</a:t>
            </a:r>
            <a:r>
              <a:rPr lang="cs-CZ" dirty="0" smtClean="0"/>
              <a:t> </a:t>
            </a:r>
            <a:r>
              <a:rPr lang="cs-CZ" dirty="0" err="1" smtClean="0"/>
              <a:t>Hof</a:t>
            </a:r>
            <a:r>
              <a:rPr lang="cs-CZ" dirty="0" smtClean="0"/>
              <a:t>.  </a:t>
            </a:r>
            <a:r>
              <a:rPr lang="cs-CZ" dirty="0" err="1" smtClean="0"/>
              <a:t>Europäischer</a:t>
            </a:r>
            <a:r>
              <a:rPr lang="cs-CZ" dirty="0" smtClean="0"/>
              <a:t> </a:t>
            </a:r>
            <a:r>
              <a:rPr lang="cs-CZ" dirty="0" err="1" smtClean="0"/>
              <a:t>Ziesel</a:t>
            </a:r>
            <a:r>
              <a:rPr lang="cs-CZ" dirty="0" smtClean="0"/>
              <a:t>. </a:t>
            </a:r>
            <a:r>
              <a:rPr lang="en-US" dirty="0" smtClean="0"/>
              <a:t>[online] </a:t>
            </a:r>
            <a:r>
              <a:rPr lang="cs-CZ" dirty="0" smtClean="0"/>
              <a:t>cit. </a:t>
            </a:r>
            <a:r>
              <a:rPr lang="en-US" dirty="0" smtClean="0"/>
              <a:t>[</a:t>
            </a:r>
            <a:r>
              <a:rPr lang="cs-CZ" dirty="0" smtClean="0"/>
              <a:t>2005-05-24</a:t>
            </a:r>
            <a:r>
              <a:rPr lang="en-US" dirty="0" smtClean="0"/>
              <a:t>]</a:t>
            </a:r>
            <a:r>
              <a:rPr lang="cs-CZ" dirty="0" smtClean="0"/>
              <a:t> </a:t>
            </a:r>
            <a:r>
              <a:rPr lang="en-US" dirty="0" smtClean="0"/>
              <a:t>[</a:t>
            </a:r>
            <a:r>
              <a:rPr lang="cs-CZ" dirty="0" smtClean="0"/>
              <a:t>2013-04-03</a:t>
            </a:r>
            <a:r>
              <a:rPr lang="en-US" dirty="0" smtClean="0"/>
              <a:t>]</a:t>
            </a:r>
            <a:r>
              <a:rPr lang="cs-CZ" dirty="0" smtClean="0"/>
              <a:t> Dostupný pod licencí </a:t>
            </a:r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r>
              <a:rPr lang="cs-CZ" dirty="0" smtClean="0"/>
              <a:t> na WWW: </a:t>
            </a:r>
            <a:r>
              <a:rPr lang="cs-CZ" dirty="0" smtClean="0">
                <a:hlinkClick r:id="rId3"/>
              </a:rPr>
              <a:t>http://commons.wikimedia.org/wiki/File:Europ%C3%A4ischer_Ziesel_aus_Erdloch_guckend.jpg</a:t>
            </a:r>
            <a:endParaRPr lang="cs-CZ" dirty="0" smtClean="0"/>
          </a:p>
          <a:p>
            <a:r>
              <a:rPr lang="cs-CZ" dirty="0" smtClean="0"/>
              <a:t>3 </a:t>
            </a:r>
            <a:r>
              <a:rPr lang="cs-CZ" dirty="0" err="1" smtClean="0"/>
              <a:t>Fundraisingnetz</a:t>
            </a:r>
            <a:r>
              <a:rPr lang="cs-CZ" dirty="0" smtClean="0"/>
              <a:t>. </a:t>
            </a:r>
            <a:r>
              <a:rPr lang="cs-CZ" dirty="0" err="1" smtClean="0"/>
              <a:t>Marmota</a:t>
            </a:r>
            <a:r>
              <a:rPr lang="cs-CZ" dirty="0" smtClean="0"/>
              <a:t> </a:t>
            </a:r>
            <a:r>
              <a:rPr lang="cs-CZ" dirty="0" err="1" smtClean="0"/>
              <a:t>marmota</a:t>
            </a:r>
            <a:r>
              <a:rPr lang="cs-CZ" dirty="0" smtClean="0"/>
              <a:t>. </a:t>
            </a:r>
            <a:r>
              <a:rPr lang="en-US" dirty="0" smtClean="0"/>
              <a:t>[online] </a:t>
            </a:r>
            <a:r>
              <a:rPr lang="cs-CZ" dirty="0" smtClean="0"/>
              <a:t>cit. </a:t>
            </a:r>
            <a:r>
              <a:rPr lang="en-US" dirty="0" smtClean="0"/>
              <a:t>[</a:t>
            </a:r>
            <a:r>
              <a:rPr lang="cs-CZ" dirty="0" smtClean="0"/>
              <a:t>2010-06-24</a:t>
            </a:r>
            <a:r>
              <a:rPr lang="en-US" dirty="0" smtClean="0"/>
              <a:t>]</a:t>
            </a:r>
            <a:r>
              <a:rPr lang="cs-CZ" dirty="0" smtClean="0"/>
              <a:t> </a:t>
            </a:r>
            <a:r>
              <a:rPr lang="en-US" dirty="0" smtClean="0"/>
              <a:t>[</a:t>
            </a:r>
            <a:r>
              <a:rPr lang="cs-CZ" dirty="0" smtClean="0"/>
              <a:t>2013-04-03</a:t>
            </a:r>
            <a:r>
              <a:rPr lang="en-US" dirty="0" smtClean="0"/>
              <a:t>]</a:t>
            </a:r>
            <a:r>
              <a:rPr lang="cs-CZ" dirty="0" smtClean="0"/>
              <a:t> Dostupný pod licencí </a:t>
            </a:r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r>
              <a:rPr lang="cs-CZ" dirty="0" smtClean="0"/>
              <a:t> na WWW: </a:t>
            </a:r>
            <a:r>
              <a:rPr lang="cs-CZ" dirty="0" smtClean="0">
                <a:hlinkClick r:id="rId4"/>
              </a:rPr>
              <a:t>http://commons.wikimedia.org/wiki/File:Marmota_marmota_-Swiss_Alps-8.jpg</a:t>
            </a:r>
            <a:endParaRPr lang="cs-CZ" dirty="0" smtClean="0"/>
          </a:p>
          <a:p>
            <a:r>
              <a:rPr lang="cs-CZ" dirty="0" smtClean="0"/>
              <a:t>4 </a:t>
            </a:r>
            <a:r>
              <a:rPr lang="cs-CZ" dirty="0" smtClean="0"/>
              <a:t>Nevit </a:t>
            </a:r>
            <a:r>
              <a:rPr lang="cs-CZ" dirty="0" err="1" smtClean="0"/>
              <a:t>Dilmen</a:t>
            </a:r>
            <a:r>
              <a:rPr lang="cs-CZ" dirty="0" smtClean="0"/>
              <a:t>. </a:t>
            </a:r>
            <a:r>
              <a:rPr lang="cs-CZ" dirty="0" err="1" smtClean="0"/>
              <a:t>Darica</a:t>
            </a:r>
            <a:r>
              <a:rPr lang="cs-CZ" dirty="0" smtClean="0"/>
              <a:t> </a:t>
            </a:r>
            <a:r>
              <a:rPr lang="cs-CZ" dirty="0" err="1" smtClean="0"/>
              <a:t>Kirpi</a:t>
            </a:r>
            <a:r>
              <a:rPr lang="cs-CZ" dirty="0" smtClean="0"/>
              <a:t>.</a:t>
            </a:r>
            <a:r>
              <a:rPr lang="cs-CZ" dirty="0" smtClean="0"/>
              <a:t> </a:t>
            </a:r>
            <a:r>
              <a:rPr lang="cs-CZ" dirty="0" smtClean="0"/>
              <a:t> </a:t>
            </a:r>
            <a:r>
              <a:rPr lang="en-US" dirty="0" smtClean="0"/>
              <a:t>[online] </a:t>
            </a:r>
            <a:r>
              <a:rPr lang="cs-CZ" dirty="0" smtClean="0"/>
              <a:t>cit. </a:t>
            </a:r>
            <a:r>
              <a:rPr lang="en-US" dirty="0" smtClean="0"/>
              <a:t>[</a:t>
            </a:r>
            <a:r>
              <a:rPr lang="cs-CZ" dirty="0" smtClean="0"/>
              <a:t>2007</a:t>
            </a:r>
            <a:r>
              <a:rPr lang="en-US" dirty="0" smtClean="0"/>
              <a:t>]</a:t>
            </a:r>
            <a:r>
              <a:rPr lang="cs-CZ" dirty="0" smtClean="0"/>
              <a:t> </a:t>
            </a:r>
            <a:r>
              <a:rPr lang="en-US" dirty="0" smtClean="0"/>
              <a:t>[</a:t>
            </a:r>
            <a:r>
              <a:rPr lang="cs-CZ" dirty="0" smtClean="0"/>
              <a:t>2013-04-03</a:t>
            </a:r>
            <a:r>
              <a:rPr lang="en-US" dirty="0" smtClean="0"/>
              <a:t>]</a:t>
            </a:r>
            <a:r>
              <a:rPr lang="cs-CZ" dirty="0" smtClean="0"/>
              <a:t> Dostupný pod licencí </a:t>
            </a:r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r>
              <a:rPr lang="cs-CZ" dirty="0" smtClean="0"/>
              <a:t> na WWW: </a:t>
            </a:r>
            <a:r>
              <a:rPr lang="cs-CZ" dirty="0" smtClean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commons.wikimedia.org/wiki/File:Darica_Kirpi_00911.jpg</a:t>
            </a:r>
            <a:endParaRPr lang="cs-CZ" dirty="0" smtClean="0"/>
          </a:p>
          <a:p>
            <a:r>
              <a:rPr lang="cs-CZ" dirty="0" smtClean="0"/>
              <a:t>5 </a:t>
            </a:r>
            <a:r>
              <a:rPr lang="cs-CZ" dirty="0" smtClean="0"/>
              <a:t>Per </a:t>
            </a:r>
            <a:r>
              <a:rPr lang="cs-CZ" dirty="0" err="1" smtClean="0"/>
              <a:t>Harald</a:t>
            </a:r>
            <a:r>
              <a:rPr lang="cs-CZ" dirty="0" smtClean="0"/>
              <a:t> </a:t>
            </a:r>
            <a:r>
              <a:rPr lang="cs-CZ" dirty="0" err="1" smtClean="0"/>
              <a:t>Olsen</a:t>
            </a:r>
            <a:r>
              <a:rPr lang="cs-CZ" dirty="0" smtClean="0"/>
              <a:t>. </a:t>
            </a:r>
            <a:r>
              <a:rPr lang="cs-CZ" dirty="0" err="1" smtClean="0"/>
              <a:t>Beaver</a:t>
            </a:r>
            <a:r>
              <a:rPr lang="cs-CZ" dirty="0" smtClean="0"/>
              <a:t> pho34. </a:t>
            </a:r>
            <a:r>
              <a:rPr lang="en-US" dirty="0" smtClean="0"/>
              <a:t>[online] </a:t>
            </a:r>
            <a:r>
              <a:rPr lang="cs-CZ" dirty="0" smtClean="0"/>
              <a:t>cit. </a:t>
            </a:r>
            <a:r>
              <a:rPr lang="en-US" dirty="0" smtClean="0"/>
              <a:t>[</a:t>
            </a:r>
            <a:r>
              <a:rPr lang="cs-CZ" dirty="0" smtClean="0"/>
              <a:t>2006-07-13</a:t>
            </a:r>
            <a:r>
              <a:rPr lang="en-US" dirty="0" smtClean="0"/>
              <a:t>]</a:t>
            </a:r>
            <a:r>
              <a:rPr lang="cs-CZ" dirty="0" smtClean="0"/>
              <a:t> </a:t>
            </a:r>
            <a:r>
              <a:rPr lang="en-US" dirty="0" smtClean="0"/>
              <a:t>[</a:t>
            </a:r>
            <a:r>
              <a:rPr lang="cs-CZ" dirty="0" smtClean="0"/>
              <a:t>2013-04-03</a:t>
            </a:r>
            <a:r>
              <a:rPr lang="en-US" dirty="0" smtClean="0"/>
              <a:t>]</a:t>
            </a:r>
            <a:r>
              <a:rPr lang="cs-CZ" dirty="0" smtClean="0"/>
              <a:t> Dostupný pod licencí </a:t>
            </a:r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r>
              <a:rPr lang="cs-CZ" dirty="0" smtClean="0"/>
              <a:t> na WWW: </a:t>
            </a:r>
            <a:r>
              <a:rPr lang="cs-CZ" dirty="0" smtClean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commons.wikimedia.org/wiki/File:Beaver_pho34.jpg</a:t>
            </a:r>
            <a:endParaRPr lang="cs-CZ" dirty="0" smtClean="0"/>
          </a:p>
          <a:p>
            <a:r>
              <a:rPr lang="cs-CZ" dirty="0" smtClean="0"/>
              <a:t>6 </a:t>
            </a:r>
            <a:r>
              <a:rPr lang="cs-CZ" dirty="0" err="1" smtClean="0"/>
              <a:t>Dietr</a:t>
            </a:r>
            <a:r>
              <a:rPr lang="cs-CZ" dirty="0" smtClean="0"/>
              <a:t> TD. </a:t>
            </a:r>
            <a:r>
              <a:rPr lang="cs-CZ" dirty="0" err="1" smtClean="0"/>
              <a:t>Feldmaus</a:t>
            </a:r>
            <a:r>
              <a:rPr lang="cs-CZ" dirty="0" smtClean="0"/>
              <a:t> </a:t>
            </a:r>
            <a:r>
              <a:rPr lang="cs-CZ" dirty="0" err="1" smtClean="0"/>
              <a:t>Microtus</a:t>
            </a:r>
            <a:r>
              <a:rPr lang="cs-CZ" dirty="0" smtClean="0"/>
              <a:t> </a:t>
            </a:r>
            <a:r>
              <a:rPr lang="cs-CZ" dirty="0" err="1" smtClean="0"/>
              <a:t>arvalis</a:t>
            </a:r>
            <a:r>
              <a:rPr lang="cs-CZ" dirty="0" smtClean="0"/>
              <a:t>. </a:t>
            </a:r>
            <a:r>
              <a:rPr lang="en-US" dirty="0" smtClean="0"/>
              <a:t>[online] </a:t>
            </a:r>
            <a:r>
              <a:rPr lang="cs-CZ" dirty="0" smtClean="0"/>
              <a:t>cit. </a:t>
            </a:r>
            <a:r>
              <a:rPr lang="en-US" dirty="0" smtClean="0"/>
              <a:t>[</a:t>
            </a:r>
            <a:r>
              <a:rPr lang="cs-CZ" dirty="0" smtClean="0"/>
              <a:t>2005-04-28</a:t>
            </a:r>
            <a:r>
              <a:rPr lang="en-US" dirty="0" smtClean="0"/>
              <a:t>]</a:t>
            </a:r>
            <a:r>
              <a:rPr lang="cs-CZ" dirty="0" smtClean="0"/>
              <a:t> </a:t>
            </a:r>
            <a:r>
              <a:rPr lang="en-US" dirty="0" smtClean="0"/>
              <a:t>[</a:t>
            </a:r>
            <a:r>
              <a:rPr lang="cs-CZ" dirty="0" smtClean="0"/>
              <a:t>2013-04-03</a:t>
            </a:r>
            <a:r>
              <a:rPr lang="en-US" dirty="0" smtClean="0"/>
              <a:t>]</a:t>
            </a:r>
            <a:r>
              <a:rPr lang="cs-CZ" dirty="0" smtClean="0"/>
              <a:t> Dostupný pod licencí </a:t>
            </a:r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r>
              <a:rPr lang="cs-CZ" dirty="0" smtClean="0"/>
              <a:t> na WWW: </a:t>
            </a:r>
            <a:r>
              <a:rPr lang="cs-CZ" dirty="0" smtClean="0">
                <a:hlinkClick r:id="rId7"/>
              </a:rPr>
              <a:t>http://</a:t>
            </a:r>
            <a:r>
              <a:rPr lang="cs-CZ" dirty="0" smtClean="0">
                <a:hlinkClick r:id="rId7"/>
              </a:rPr>
              <a:t>commons.wikimedia.org/wiki/File:Feldmaus_Microtus_arvalis.jpg</a:t>
            </a:r>
            <a:endParaRPr lang="cs-CZ" dirty="0" smtClean="0"/>
          </a:p>
          <a:p>
            <a:r>
              <a:rPr lang="cs-CZ" dirty="0" smtClean="0"/>
              <a:t>7 </a:t>
            </a:r>
            <a:r>
              <a:rPr lang="cs-CZ" dirty="0" err="1" smtClean="0"/>
              <a:t>Rabensteiner</a:t>
            </a:r>
            <a:r>
              <a:rPr lang="cs-CZ" dirty="0" smtClean="0"/>
              <a:t>. </a:t>
            </a:r>
            <a:r>
              <a:rPr lang="cs-CZ" dirty="0" err="1" smtClean="0"/>
              <a:t>Arvicola</a:t>
            </a:r>
            <a:r>
              <a:rPr lang="cs-CZ" dirty="0" smtClean="0"/>
              <a:t> </a:t>
            </a:r>
            <a:r>
              <a:rPr lang="cs-CZ" dirty="0" err="1" smtClean="0"/>
              <a:t>terrestris</a:t>
            </a:r>
            <a:r>
              <a:rPr lang="cs-CZ" dirty="0" smtClean="0"/>
              <a:t>. </a:t>
            </a:r>
            <a:r>
              <a:rPr lang="en-US" dirty="0" smtClean="0"/>
              <a:t>[online] </a:t>
            </a:r>
            <a:r>
              <a:rPr lang="cs-CZ" dirty="0" smtClean="0"/>
              <a:t>cit. </a:t>
            </a:r>
            <a:r>
              <a:rPr lang="en-US" dirty="0" smtClean="0"/>
              <a:t>[</a:t>
            </a:r>
            <a:r>
              <a:rPr lang="cs-CZ" dirty="0" smtClean="0"/>
              <a:t>2005-04</a:t>
            </a:r>
            <a:r>
              <a:rPr lang="en-US" dirty="0" smtClean="0"/>
              <a:t>]</a:t>
            </a:r>
            <a:r>
              <a:rPr lang="cs-CZ" dirty="0" smtClean="0"/>
              <a:t> </a:t>
            </a:r>
            <a:r>
              <a:rPr lang="en-US" dirty="0" smtClean="0"/>
              <a:t>[</a:t>
            </a:r>
            <a:r>
              <a:rPr lang="cs-CZ" dirty="0" smtClean="0"/>
              <a:t>2013-04-03</a:t>
            </a:r>
            <a:r>
              <a:rPr lang="en-US" dirty="0" smtClean="0"/>
              <a:t>]</a:t>
            </a:r>
            <a:r>
              <a:rPr lang="cs-CZ" dirty="0" smtClean="0"/>
              <a:t> Dostupný pod licencí </a:t>
            </a:r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r>
              <a:rPr lang="cs-CZ" dirty="0" smtClean="0"/>
              <a:t> na WWW:</a:t>
            </a:r>
            <a:r>
              <a:rPr lang="cs-CZ" dirty="0" smtClean="0"/>
              <a:t> </a:t>
            </a:r>
            <a:r>
              <a:rPr lang="cs-CZ" dirty="0" smtClean="0">
                <a:hlinkClick r:id="rId8"/>
              </a:rPr>
              <a:t>http://</a:t>
            </a:r>
            <a:r>
              <a:rPr lang="cs-CZ" dirty="0" smtClean="0">
                <a:hlinkClick r:id="rId8"/>
              </a:rPr>
              <a:t>commons.wikimedia.org/wiki/File:Arvicola_terrestris.jpg</a:t>
            </a:r>
            <a:endParaRPr lang="cs-CZ" dirty="0" smtClean="0"/>
          </a:p>
          <a:p>
            <a:r>
              <a:rPr lang="cs-CZ" dirty="0" smtClean="0"/>
              <a:t>8 Elina. </a:t>
            </a:r>
            <a:r>
              <a:rPr lang="cs-CZ" dirty="0" err="1" smtClean="0"/>
              <a:t>Gerbilonhand</a:t>
            </a:r>
            <a:r>
              <a:rPr lang="cs-CZ" dirty="0" smtClean="0"/>
              <a:t> . </a:t>
            </a:r>
            <a:r>
              <a:rPr lang="en-US" dirty="0" smtClean="0"/>
              <a:t>[online] </a:t>
            </a:r>
            <a:r>
              <a:rPr lang="cs-CZ" dirty="0" smtClean="0"/>
              <a:t>cit. </a:t>
            </a:r>
            <a:r>
              <a:rPr lang="en-US" dirty="0" smtClean="0"/>
              <a:t>[</a:t>
            </a:r>
            <a:r>
              <a:rPr lang="cs-CZ" dirty="0" smtClean="0"/>
              <a:t>2007-05-06</a:t>
            </a:r>
            <a:r>
              <a:rPr lang="en-US" dirty="0" smtClean="0"/>
              <a:t>]</a:t>
            </a:r>
            <a:r>
              <a:rPr lang="cs-CZ" dirty="0" smtClean="0"/>
              <a:t> </a:t>
            </a:r>
            <a:r>
              <a:rPr lang="en-US" dirty="0" smtClean="0"/>
              <a:t>[</a:t>
            </a:r>
            <a:r>
              <a:rPr lang="cs-CZ" dirty="0" smtClean="0"/>
              <a:t>2013-04-03</a:t>
            </a:r>
            <a:r>
              <a:rPr lang="en-US" dirty="0" smtClean="0"/>
              <a:t>]</a:t>
            </a:r>
            <a:r>
              <a:rPr lang="cs-CZ" dirty="0" smtClean="0"/>
              <a:t> Dostupný pod licencí </a:t>
            </a:r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r>
              <a:rPr lang="cs-CZ" dirty="0" smtClean="0"/>
              <a:t> na WWW: </a:t>
            </a:r>
            <a:r>
              <a:rPr lang="cs-CZ" dirty="0" smtClean="0">
                <a:hlinkClick r:id="rId9"/>
              </a:rPr>
              <a:t>http://</a:t>
            </a:r>
            <a:r>
              <a:rPr lang="cs-CZ" dirty="0" smtClean="0">
                <a:hlinkClick r:id="rId9"/>
              </a:rPr>
              <a:t>commons.wikimedia.org/wiki/File:Gerbilonhand.jpg</a:t>
            </a:r>
            <a:endParaRPr lang="cs-CZ" dirty="0" smtClean="0"/>
          </a:p>
          <a:p>
            <a:r>
              <a:rPr lang="cs-CZ" dirty="0" smtClean="0"/>
              <a:t>9 </a:t>
            </a:r>
            <a:r>
              <a:rPr lang="cs-CZ" dirty="0" err="1" smtClean="0"/>
              <a:t>Diginatur</a:t>
            </a:r>
            <a:r>
              <a:rPr lang="cs-CZ" dirty="0" smtClean="0"/>
              <a:t>. 01-</a:t>
            </a:r>
            <a:r>
              <a:rPr lang="cs-CZ" dirty="0" err="1" smtClean="0"/>
              <a:t>sbis</a:t>
            </a:r>
            <a:r>
              <a:rPr lang="cs-CZ" dirty="0" smtClean="0"/>
              <a:t>-10. </a:t>
            </a:r>
            <a:r>
              <a:rPr lang="en-US" dirty="0" smtClean="0"/>
              <a:t>[online] </a:t>
            </a:r>
            <a:r>
              <a:rPr lang="cs-CZ" dirty="0" smtClean="0"/>
              <a:t>cit. </a:t>
            </a:r>
            <a:r>
              <a:rPr lang="en-US" dirty="0" smtClean="0"/>
              <a:t>[</a:t>
            </a:r>
            <a:r>
              <a:rPr lang="cs-CZ" dirty="0" smtClean="0"/>
              <a:t>2010-03-06</a:t>
            </a:r>
            <a:r>
              <a:rPr lang="en-US" dirty="0" smtClean="0"/>
              <a:t>]</a:t>
            </a:r>
            <a:r>
              <a:rPr lang="cs-CZ" dirty="0" smtClean="0"/>
              <a:t> </a:t>
            </a:r>
            <a:r>
              <a:rPr lang="en-US" dirty="0" smtClean="0"/>
              <a:t>[</a:t>
            </a:r>
            <a:r>
              <a:rPr lang="cs-CZ" dirty="0" smtClean="0"/>
              <a:t>2013-04-03</a:t>
            </a:r>
            <a:r>
              <a:rPr lang="en-US" dirty="0" smtClean="0"/>
              <a:t>]</a:t>
            </a:r>
            <a:r>
              <a:rPr lang="cs-CZ" dirty="0" smtClean="0"/>
              <a:t> Dostupný pod licencí </a:t>
            </a:r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r>
              <a:rPr lang="cs-CZ" dirty="0" smtClean="0"/>
              <a:t> na WWW: </a:t>
            </a:r>
            <a:r>
              <a:rPr lang="cs-CZ" dirty="0" smtClean="0">
                <a:hlinkClick r:id="rId10"/>
              </a:rPr>
              <a:t>http://</a:t>
            </a:r>
            <a:r>
              <a:rPr lang="cs-CZ" dirty="0" smtClean="0">
                <a:hlinkClick r:id="rId10"/>
              </a:rPr>
              <a:t>commons.wikimedia.org/wiki/File:01-sbis-10-03.jpg</a:t>
            </a:r>
            <a:endParaRPr lang="cs-CZ" dirty="0" smtClean="0"/>
          </a:p>
          <a:p>
            <a:r>
              <a:rPr lang="cs-CZ" dirty="0" smtClean="0"/>
              <a:t>10 </a:t>
            </a:r>
            <a:r>
              <a:rPr lang="cs-CZ" dirty="0" err="1" smtClean="0"/>
              <a:t>Silverije</a:t>
            </a:r>
            <a:r>
              <a:rPr lang="cs-CZ" dirty="0" smtClean="0"/>
              <a:t>. Zoo Zagreb </a:t>
            </a:r>
            <a:r>
              <a:rPr lang="cs-CZ" dirty="0" err="1" smtClean="0"/>
              <a:t>nutrija</a:t>
            </a:r>
            <a:r>
              <a:rPr lang="cs-CZ" dirty="0" smtClean="0"/>
              <a:t>. </a:t>
            </a:r>
            <a:r>
              <a:rPr lang="en-US" dirty="0" smtClean="0"/>
              <a:t>[online</a:t>
            </a:r>
            <a:r>
              <a:rPr lang="en-US" dirty="0" smtClean="0"/>
              <a:t>] </a:t>
            </a:r>
            <a:r>
              <a:rPr lang="cs-CZ" dirty="0" smtClean="0"/>
              <a:t>cit. </a:t>
            </a:r>
            <a:r>
              <a:rPr lang="en-US" dirty="0" smtClean="0"/>
              <a:t>[</a:t>
            </a:r>
            <a:r>
              <a:rPr lang="cs-CZ" dirty="0" smtClean="0"/>
              <a:t>2012-04-22</a:t>
            </a:r>
            <a:r>
              <a:rPr lang="en-US" dirty="0" smtClean="0"/>
              <a:t>]</a:t>
            </a:r>
            <a:r>
              <a:rPr lang="cs-CZ" dirty="0" smtClean="0"/>
              <a:t> </a:t>
            </a:r>
            <a:r>
              <a:rPr lang="en-US" dirty="0" smtClean="0"/>
              <a:t>[</a:t>
            </a:r>
            <a:r>
              <a:rPr lang="cs-CZ" dirty="0" smtClean="0"/>
              <a:t>2013-04-03</a:t>
            </a:r>
            <a:r>
              <a:rPr lang="en-US" dirty="0" smtClean="0"/>
              <a:t>]</a:t>
            </a:r>
            <a:r>
              <a:rPr lang="cs-CZ" dirty="0" smtClean="0"/>
              <a:t> Dostupný pod licencí </a:t>
            </a:r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r>
              <a:rPr lang="cs-CZ" dirty="0" smtClean="0"/>
              <a:t> na </a:t>
            </a:r>
            <a:r>
              <a:rPr lang="cs-CZ" dirty="0" smtClean="0"/>
              <a:t>WWW:</a:t>
            </a:r>
            <a:r>
              <a:rPr lang="cs-CZ" dirty="0" smtClean="0">
                <a:hlinkClick r:id="rId11"/>
              </a:rPr>
              <a:t>http</a:t>
            </a:r>
            <a:r>
              <a:rPr lang="cs-CZ" dirty="0" smtClean="0">
                <a:hlinkClick r:id="rId11"/>
              </a:rPr>
              <a:t>://</a:t>
            </a:r>
            <a:r>
              <a:rPr lang="cs-CZ" dirty="0" err="1" smtClean="0">
                <a:hlinkClick r:id="rId11"/>
              </a:rPr>
              <a:t>en.wikipedia.org</a:t>
            </a:r>
            <a:r>
              <a:rPr lang="cs-CZ" dirty="0" smtClean="0">
                <a:hlinkClick r:id="rId11"/>
              </a:rPr>
              <a:t>/</a:t>
            </a:r>
            <a:r>
              <a:rPr lang="cs-CZ" dirty="0" err="1" smtClean="0">
                <a:hlinkClick r:id="rId11"/>
              </a:rPr>
              <a:t>wiki</a:t>
            </a:r>
            <a:r>
              <a:rPr lang="cs-CZ" dirty="0" smtClean="0">
                <a:hlinkClick r:id="rId11"/>
              </a:rPr>
              <a:t>/</a:t>
            </a:r>
            <a:r>
              <a:rPr lang="cs-CZ" dirty="0" err="1" smtClean="0">
                <a:hlinkClick r:id="rId11"/>
              </a:rPr>
              <a:t>File</a:t>
            </a:r>
            <a:r>
              <a:rPr lang="cs-CZ" dirty="0" smtClean="0">
                <a:hlinkClick r:id="rId11"/>
              </a:rPr>
              <a:t>:Zoo,_Zagreb_-_</a:t>
            </a:r>
            <a:r>
              <a:rPr lang="cs-CZ" dirty="0" err="1" smtClean="0">
                <a:hlinkClick r:id="rId11"/>
              </a:rPr>
              <a:t>nutrija</a:t>
            </a:r>
            <a:r>
              <a:rPr lang="cs-CZ" dirty="0" smtClean="0">
                <a:hlinkClick r:id="rId11"/>
              </a:rPr>
              <a:t>_(04.2012).</a:t>
            </a:r>
            <a:r>
              <a:rPr lang="cs-CZ" dirty="0" smtClean="0">
                <a:hlinkClick r:id="rId11"/>
              </a:rPr>
              <a:t>JPG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Kislinger</a:t>
            </a:r>
            <a:r>
              <a:rPr lang="cs-CZ" dirty="0" smtClean="0"/>
              <a:t>, František. </a:t>
            </a:r>
            <a:r>
              <a:rPr lang="cs-CZ" dirty="0" err="1" smtClean="0"/>
              <a:t>Laníková</a:t>
            </a:r>
            <a:r>
              <a:rPr lang="cs-CZ" dirty="0" smtClean="0"/>
              <a:t>, Jana. </a:t>
            </a:r>
            <a:r>
              <a:rPr lang="cs-CZ" dirty="0" err="1" smtClean="0"/>
              <a:t>Šlégl</a:t>
            </a:r>
            <a:r>
              <a:rPr lang="cs-CZ" dirty="0" smtClean="0"/>
              <a:t>, Jiří. </a:t>
            </a:r>
            <a:r>
              <a:rPr lang="cs-CZ" dirty="0" err="1" smtClean="0"/>
              <a:t>Žurková</a:t>
            </a:r>
            <a:r>
              <a:rPr lang="cs-CZ" dirty="0" smtClean="0"/>
              <a:t>, Irena. </a:t>
            </a:r>
            <a:r>
              <a:rPr lang="cs-CZ" i="1" dirty="0" smtClean="0"/>
              <a:t>Biologie III. </a:t>
            </a:r>
            <a:r>
              <a:rPr lang="cs-CZ" dirty="0" smtClean="0"/>
              <a:t>1998. , 2. </a:t>
            </a:r>
            <a:r>
              <a:rPr lang="cs-CZ" dirty="0" err="1" smtClean="0"/>
              <a:t>vyd</a:t>
            </a:r>
            <a:r>
              <a:rPr lang="cs-CZ" dirty="0" smtClean="0"/>
              <a:t>. Gymnázium v Klatovech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79388" y="188913"/>
            <a:ext cx="8713787" cy="503237"/>
          </a:xfrm>
          <a:prstGeom prst="roundRec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tx1"/>
                </a:solidFill>
              </a:rPr>
              <a:t>Zařazení </a:t>
            </a:r>
            <a:r>
              <a:rPr lang="cs-CZ" sz="3200" b="1" dirty="0" smtClean="0">
                <a:solidFill>
                  <a:schemeClr val="tx1"/>
                </a:solidFill>
              </a:rPr>
              <a:t>do </a:t>
            </a:r>
            <a:r>
              <a:rPr lang="cs-CZ" sz="3200" b="1" dirty="0">
                <a:solidFill>
                  <a:schemeClr val="tx1"/>
                </a:solidFill>
              </a:rPr>
              <a:t>systému živočichů 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79512" y="908720"/>
            <a:ext cx="745232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cs-CZ" sz="2000" b="1" dirty="0"/>
              <a:t> Říše</a:t>
            </a:r>
          </a:p>
          <a:p>
            <a:pPr>
              <a:buFont typeface="Wingdings" pitchFamily="2" charset="2"/>
              <a:buChar char="§"/>
              <a:defRPr/>
            </a:pPr>
            <a:endParaRPr lang="cs-CZ" sz="2000" b="1" dirty="0"/>
          </a:p>
          <a:p>
            <a:pPr lvl="1">
              <a:buFont typeface="Wingdings" pitchFamily="2" charset="2"/>
              <a:buChar char="§"/>
              <a:defRPr/>
            </a:pPr>
            <a:r>
              <a:rPr lang="cs-CZ" sz="2000" b="1" dirty="0"/>
              <a:t> Kmen</a:t>
            </a:r>
          </a:p>
          <a:p>
            <a:pPr>
              <a:buFont typeface="Wingdings" pitchFamily="2" charset="2"/>
              <a:buChar char="§"/>
              <a:defRPr/>
            </a:pPr>
            <a:endParaRPr lang="cs-CZ" sz="2000" b="1" dirty="0"/>
          </a:p>
          <a:p>
            <a:pPr lvl="2">
              <a:buFont typeface="Wingdings" pitchFamily="2" charset="2"/>
              <a:buChar char="§"/>
              <a:defRPr/>
            </a:pPr>
            <a:r>
              <a:rPr lang="cs-CZ" sz="2000" b="1" dirty="0"/>
              <a:t> Podkmen</a:t>
            </a:r>
          </a:p>
          <a:p>
            <a:pPr>
              <a:buFont typeface="Wingdings" pitchFamily="2" charset="2"/>
              <a:buChar char="§"/>
              <a:defRPr/>
            </a:pPr>
            <a:endParaRPr lang="cs-CZ" sz="2000" b="1" dirty="0"/>
          </a:p>
          <a:p>
            <a:pPr lvl="3">
              <a:buFont typeface="Wingdings" pitchFamily="2" charset="2"/>
              <a:buChar char="§"/>
              <a:defRPr/>
            </a:pPr>
            <a:r>
              <a:rPr lang="cs-CZ" sz="2000" b="1" dirty="0"/>
              <a:t> Třída</a:t>
            </a:r>
          </a:p>
          <a:p>
            <a:pPr>
              <a:buFont typeface="Wingdings" pitchFamily="2" charset="2"/>
              <a:buChar char="§"/>
              <a:defRPr/>
            </a:pPr>
            <a:endParaRPr lang="cs-CZ" sz="2000" b="1" dirty="0"/>
          </a:p>
          <a:p>
            <a:pPr lvl="4">
              <a:buFont typeface="Wingdings" pitchFamily="2" charset="2"/>
              <a:buChar char="§"/>
              <a:defRPr/>
            </a:pPr>
            <a:r>
              <a:rPr lang="cs-CZ" sz="2000" b="1" dirty="0"/>
              <a:t> </a:t>
            </a:r>
            <a:r>
              <a:rPr lang="cs-CZ" sz="2000" b="1" dirty="0" smtClean="0"/>
              <a:t>Podtřída</a:t>
            </a:r>
          </a:p>
          <a:p>
            <a:pPr lvl="4">
              <a:buFont typeface="Wingdings" pitchFamily="2" charset="2"/>
              <a:buChar char="§"/>
              <a:defRPr/>
            </a:pPr>
            <a:endParaRPr lang="cs-CZ" sz="2000" b="1" dirty="0"/>
          </a:p>
          <a:p>
            <a:pPr lvl="5">
              <a:buFont typeface="Wingdings" pitchFamily="2" charset="2"/>
              <a:buChar char="§"/>
              <a:defRPr/>
            </a:pPr>
            <a:r>
              <a:rPr lang="cs-CZ" sz="2000" b="1" dirty="0" smtClean="0"/>
              <a:t> Nadřád</a:t>
            </a:r>
          </a:p>
          <a:p>
            <a:pPr>
              <a:defRPr/>
            </a:pPr>
            <a:endParaRPr lang="cs-CZ" sz="2000" b="1" dirty="0"/>
          </a:p>
          <a:p>
            <a:pPr lvl="6">
              <a:buFont typeface="Wingdings" pitchFamily="2" charset="2"/>
              <a:buChar char="§"/>
              <a:defRPr/>
            </a:pPr>
            <a:r>
              <a:rPr lang="cs-CZ" sz="2000" b="1" dirty="0"/>
              <a:t> Řád</a:t>
            </a:r>
          </a:p>
          <a:p>
            <a:pPr>
              <a:buFont typeface="Wingdings" pitchFamily="2" charset="2"/>
              <a:buChar char="§"/>
              <a:defRPr/>
            </a:pPr>
            <a:endParaRPr lang="cs-CZ" sz="2000" b="1" dirty="0"/>
          </a:p>
          <a:p>
            <a:pPr>
              <a:defRPr/>
            </a:pPr>
            <a:endParaRPr lang="cs-CZ" sz="2000" b="1" dirty="0"/>
          </a:p>
        </p:txBody>
      </p:sp>
      <p:sp>
        <p:nvSpPr>
          <p:cNvPr id="17" name="Zaoblený obdélník 16"/>
          <p:cNvSpPr/>
          <p:nvPr/>
        </p:nvSpPr>
        <p:spPr>
          <a:xfrm>
            <a:off x="1403350" y="908050"/>
            <a:ext cx="2520578" cy="5048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tx1"/>
                </a:solidFill>
              </a:rPr>
              <a:t>živočichové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1908175" y="1484313"/>
            <a:ext cx="2232025" cy="5048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strunatci</a:t>
            </a:r>
          </a:p>
        </p:txBody>
      </p:sp>
      <p:sp>
        <p:nvSpPr>
          <p:cNvPr id="19" name="Zaoblený obdélník 18"/>
          <p:cNvSpPr/>
          <p:nvPr/>
        </p:nvSpPr>
        <p:spPr>
          <a:xfrm>
            <a:off x="2484438" y="2060575"/>
            <a:ext cx="2232025" cy="5048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obratlovci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3059113" y="2636838"/>
            <a:ext cx="2233612" cy="50482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savci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3563938" y="3213100"/>
            <a:ext cx="2232025" cy="50323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 smtClean="0">
                <a:solidFill>
                  <a:schemeClr val="bg1"/>
                </a:solidFill>
              </a:rPr>
              <a:t>živorodí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3995738" y="3789363"/>
            <a:ext cx="2808510" cy="503237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 err="1" smtClean="0">
                <a:solidFill>
                  <a:schemeClr val="bg1"/>
                </a:solidFill>
              </a:rPr>
              <a:t>placentálové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355976" y="4437112"/>
            <a:ext cx="2736304" cy="5032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 smtClean="0">
                <a:solidFill>
                  <a:schemeClr val="bg1"/>
                </a:solidFill>
              </a:rPr>
              <a:t>hlodavci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druhově nejpočetnější řád savců</a:t>
            </a:r>
          </a:p>
          <a:p>
            <a:r>
              <a:rPr lang="cs-CZ" dirty="0" smtClean="0"/>
              <a:t>většinou </a:t>
            </a:r>
            <a:r>
              <a:rPr lang="cs-CZ" dirty="0"/>
              <a:t>malí</a:t>
            </a:r>
          </a:p>
          <a:p>
            <a:r>
              <a:rPr lang="cs-CZ" dirty="0"/>
              <a:t>1 pár horních, 1 pár dolních řezáků = </a:t>
            </a:r>
            <a:r>
              <a:rPr lang="cs-CZ" b="1" dirty="0"/>
              <a:t>hlodáky</a:t>
            </a:r>
            <a:endParaRPr lang="cs-CZ" dirty="0"/>
          </a:p>
          <a:p>
            <a:r>
              <a:rPr lang="cs-CZ" dirty="0"/>
              <a:t>řezáky stále dorůstají, sklovina jen vepředu</a:t>
            </a:r>
          </a:p>
          <a:p>
            <a:r>
              <a:rPr lang="cs-CZ" dirty="0"/>
              <a:t>místo špičáků mezera = </a:t>
            </a:r>
            <a:r>
              <a:rPr lang="cs-CZ" b="1" dirty="0"/>
              <a:t>diastema</a:t>
            </a:r>
            <a:endParaRPr lang="cs-CZ" dirty="0"/>
          </a:p>
          <a:p>
            <a:r>
              <a:rPr lang="cs-CZ" dirty="0"/>
              <a:t>podzemní, zemní, </a:t>
            </a:r>
            <a:r>
              <a:rPr lang="cs-CZ" dirty="0" err="1"/>
              <a:t>polovodní</a:t>
            </a:r>
            <a:r>
              <a:rPr lang="cs-CZ" dirty="0"/>
              <a:t>, stromoví</a:t>
            </a:r>
          </a:p>
          <a:p>
            <a:r>
              <a:rPr lang="cs-CZ" dirty="0"/>
              <a:t>rychlé rozmnožování, krátká gravidita, hodně mláďat</a:t>
            </a:r>
          </a:p>
          <a:p>
            <a:r>
              <a:rPr lang="cs-CZ" dirty="0"/>
              <a:t>někteří přerušovaný zimní </a:t>
            </a:r>
            <a:r>
              <a:rPr lang="cs-CZ" dirty="0" smtClean="0"/>
              <a:t>spánek</a:t>
            </a:r>
            <a:endParaRPr lang="cs-CZ" dirty="0"/>
          </a:p>
          <a:p>
            <a:r>
              <a:rPr lang="cs-CZ" dirty="0"/>
              <a:t>kromě Antarktidy na celé Zemi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Veverka obecná </a:t>
            </a:r>
            <a:br>
              <a:rPr lang="cs-CZ" dirty="0" smtClean="0"/>
            </a:br>
            <a:r>
              <a:rPr lang="cs-CZ" i="1" dirty="0" smtClean="0"/>
              <a:t>(</a:t>
            </a:r>
            <a:r>
              <a:rPr lang="cs-CZ" i="1" dirty="0" err="1" smtClean="0"/>
              <a:t>Sciurus</a:t>
            </a:r>
            <a:r>
              <a:rPr lang="cs-CZ" i="1" dirty="0" smtClean="0"/>
              <a:t> </a:t>
            </a:r>
            <a:r>
              <a:rPr lang="cs-CZ" i="1" dirty="0" err="1" smtClean="0"/>
              <a:t>vulgaris</a:t>
            </a:r>
            <a:r>
              <a:rPr lang="cs-CZ" i="1" dirty="0" smtClean="0"/>
              <a:t>)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79512" y="6237312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1</a:t>
            </a:r>
            <a:endParaRPr lang="cs-CZ" dirty="0"/>
          </a:p>
        </p:txBody>
      </p:sp>
      <p:pic>
        <p:nvPicPr>
          <p:cNvPr id="14338" name="Picture 2" descr="Soubor: Sciurus vulgaris podle red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46245"/>
            <a:ext cx="6639694" cy="5311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Sysel obecný </a:t>
            </a:r>
            <a:br>
              <a:rPr lang="cs-CZ" dirty="0" smtClean="0"/>
            </a:br>
            <a:r>
              <a:rPr lang="cs-CZ" i="1" dirty="0" smtClean="0"/>
              <a:t>(</a:t>
            </a:r>
            <a:r>
              <a:rPr lang="cs-CZ" i="1" dirty="0" err="1" smtClean="0"/>
              <a:t>Spermophilus</a:t>
            </a:r>
            <a:r>
              <a:rPr lang="cs-CZ" i="1" dirty="0" smtClean="0"/>
              <a:t> </a:t>
            </a:r>
            <a:r>
              <a:rPr lang="cs-CZ" i="1" dirty="0" err="1" smtClean="0"/>
              <a:t>citellus</a:t>
            </a:r>
            <a:r>
              <a:rPr lang="cs-CZ" i="1" dirty="0" smtClean="0"/>
              <a:t>)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23528" y="6309320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</a:t>
            </a:r>
            <a:r>
              <a:rPr lang="cs-CZ" dirty="0" smtClean="0"/>
              <a:t>2</a:t>
            </a:r>
            <a:endParaRPr lang="cs-CZ" dirty="0"/>
          </a:p>
        </p:txBody>
      </p:sp>
      <p:pic>
        <p:nvPicPr>
          <p:cNvPr id="13314" name="Picture 2" descr="Soubor: Europäischer Ziesel aus Erdloch guck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91072"/>
            <a:ext cx="6755904" cy="5066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132856"/>
            <a:ext cx="4572000" cy="139903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Svišť horský 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i="1" dirty="0" err="1" smtClean="0"/>
              <a:t>Marmota</a:t>
            </a:r>
            <a:r>
              <a:rPr lang="cs-CZ" i="1" dirty="0" smtClean="0"/>
              <a:t> </a:t>
            </a:r>
            <a:r>
              <a:rPr lang="cs-CZ" i="1" dirty="0" err="1" smtClean="0"/>
              <a:t>marmota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627784" y="5949280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</a:t>
            </a:r>
            <a:r>
              <a:rPr lang="cs-CZ" dirty="0" smtClean="0"/>
              <a:t>3</a:t>
            </a:r>
            <a:endParaRPr lang="cs-CZ" dirty="0"/>
          </a:p>
        </p:txBody>
      </p:sp>
      <p:pic>
        <p:nvPicPr>
          <p:cNvPr id="12290" name="Picture 2" descr="Soubor: Marmota marmota-Švýcarské Alpy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-353359"/>
            <a:ext cx="4827637" cy="7211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564904"/>
            <a:ext cx="3779912" cy="139903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Dikobraz obecný </a:t>
            </a:r>
            <a:br>
              <a:rPr lang="cs-CZ" dirty="0" smtClean="0"/>
            </a:br>
            <a:r>
              <a:rPr lang="cs-CZ" i="1" dirty="0" smtClean="0"/>
              <a:t>(</a:t>
            </a:r>
            <a:r>
              <a:rPr lang="cs-CZ" i="1" dirty="0" err="1" smtClean="0"/>
              <a:t>Hystrix</a:t>
            </a:r>
            <a:r>
              <a:rPr lang="cs-CZ" i="1" dirty="0" smtClean="0"/>
              <a:t> </a:t>
            </a:r>
            <a:r>
              <a:rPr lang="cs-CZ" i="1" dirty="0" err="1" smtClean="0"/>
              <a:t>cristata</a:t>
            </a:r>
            <a:r>
              <a:rPr lang="cs-CZ" i="1" dirty="0" smtClean="0"/>
              <a:t>)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843808" y="5661248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</a:t>
            </a:r>
            <a:r>
              <a:rPr lang="cs-CZ" dirty="0" smtClean="0"/>
              <a:t>4</a:t>
            </a:r>
            <a:endParaRPr lang="cs-CZ" dirty="0"/>
          </a:p>
        </p:txBody>
      </p:sp>
      <p:pic>
        <p:nvPicPr>
          <p:cNvPr id="10242" name="Picture 2" descr="http://upload.wikimedia.org/wikipedia/commons/9/92/Darica_Kirpi_00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76672"/>
            <a:ext cx="4859498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Bobr evropský </a:t>
            </a:r>
            <a:r>
              <a:rPr lang="cs-CZ" i="1" dirty="0" smtClean="0"/>
              <a:t>(Castor </a:t>
            </a:r>
            <a:r>
              <a:rPr lang="cs-CZ" i="1" dirty="0" err="1" smtClean="0"/>
              <a:t>fiber</a:t>
            </a:r>
            <a:r>
              <a:rPr lang="cs-CZ" i="1" dirty="0" smtClean="0"/>
              <a:t>)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524328" y="6093296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</a:t>
            </a:r>
            <a:r>
              <a:rPr lang="cs-CZ" dirty="0" smtClean="0"/>
              <a:t>5</a:t>
            </a:r>
            <a:endParaRPr lang="cs-CZ" dirty="0"/>
          </a:p>
        </p:txBody>
      </p:sp>
      <p:pic>
        <p:nvPicPr>
          <p:cNvPr id="9218" name="Picture 2" descr="Soubor: Beaver pho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6772275" cy="5276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Hraboš polní </a:t>
            </a:r>
            <a:br>
              <a:rPr lang="cs-CZ" dirty="0" smtClean="0"/>
            </a:br>
            <a:r>
              <a:rPr lang="cs-CZ" i="1" dirty="0" smtClean="0"/>
              <a:t>(</a:t>
            </a:r>
            <a:r>
              <a:rPr lang="cs-CZ" i="1" dirty="0" err="1" smtClean="0"/>
              <a:t>Microtus</a:t>
            </a:r>
            <a:r>
              <a:rPr lang="cs-CZ" i="1" dirty="0" smtClean="0"/>
              <a:t> </a:t>
            </a:r>
            <a:r>
              <a:rPr lang="cs-CZ" i="1" dirty="0" err="1" smtClean="0"/>
              <a:t>arvalis</a:t>
            </a:r>
            <a:r>
              <a:rPr lang="cs-CZ" i="1" dirty="0" smtClean="0"/>
              <a:t>)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7740352" y="5949280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Obr.6</a:t>
            </a:r>
            <a:endParaRPr lang="cs-CZ" dirty="0"/>
          </a:p>
        </p:txBody>
      </p:sp>
      <p:pic>
        <p:nvPicPr>
          <p:cNvPr id="7170" name="Picture 2" descr="Soubor: Feldmaus Microtus arval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5760640" cy="4752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F611CB18-9D06-41DF-8F36-0DDCEB6FEDA6}"/>
</file>

<file path=customXml/itemProps2.xml><?xml version="1.0" encoding="utf-8"?>
<ds:datastoreItem xmlns:ds="http://schemas.openxmlformats.org/officeDocument/2006/customXml" ds:itemID="{29A5E259-2FC9-4B64-B872-829DC657B546}"/>
</file>

<file path=customXml/itemProps3.xml><?xml version="1.0" encoding="utf-8"?>
<ds:datastoreItem xmlns:ds="http://schemas.openxmlformats.org/officeDocument/2006/customXml" ds:itemID="{8DCDACC7-BB13-4028-B8F9-B51EF8B5D38A}"/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81</TotalTime>
  <Words>222</Words>
  <Application>Microsoft Office PowerPoint</Application>
  <PresentationFormat>Předvádění na obrazovce (4:3)</PresentationFormat>
  <Paragraphs>80</Paragraphs>
  <Slides>15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Talent</vt:lpstr>
      <vt:lpstr>Snímek 1</vt:lpstr>
      <vt:lpstr>Snímek 2</vt:lpstr>
      <vt:lpstr>Charakteristika</vt:lpstr>
      <vt:lpstr>Veverka obecná  (Sciurus vulgaris)</vt:lpstr>
      <vt:lpstr>Sysel obecný  (Spermophilus citellus)</vt:lpstr>
      <vt:lpstr>Svišť horský  (Marmota marmota)</vt:lpstr>
      <vt:lpstr>Dikobraz obecný  (Hystrix cristata)</vt:lpstr>
      <vt:lpstr>Bobr evropský (Castor fiber)</vt:lpstr>
      <vt:lpstr>Hraboš polní  (Microtus arvalis)</vt:lpstr>
      <vt:lpstr>Hryzec vodní  (Arvicola terrestris)</vt:lpstr>
      <vt:lpstr>Pískomil (Meriones)</vt:lpstr>
      <vt:lpstr>Ondatra pižmová  (Ondatra zibethicus)</vt:lpstr>
      <vt:lpstr>Nutrie (Myopotamus coypus)</vt:lpstr>
      <vt:lpstr>Zdroje obrázků</vt:lpstr>
      <vt:lpstr>Použitá literatura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Veronika</dc:creator>
  <cp:lastModifiedBy>Veronika</cp:lastModifiedBy>
  <cp:revision>10</cp:revision>
  <dcterms:created xsi:type="dcterms:W3CDTF">2013-04-08T17:18:35Z</dcterms:created>
  <dcterms:modified xsi:type="dcterms:W3CDTF">2013-05-18T14:31:17Z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