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3" r:id="rId7"/>
    <p:sldId id="266" r:id="rId8"/>
    <p:sldId id="265" r:id="rId9"/>
    <p:sldId id="267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137C3-3C64-4111-88AA-B188BC91E937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DC2BA-C371-45BD-9AEB-AEF74F60C3E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017A2F-7983-4799-B793-563495BF494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DE9701-248D-4859-B73E-49495B083DAA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Obdélní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Obdélní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Obdélní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56" name="Obdélní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Obdélní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Obdélní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Obdélní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Volný tvar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Volný tvar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Volný tvar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Volný tvar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Volný tvar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Volný tvar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Volný tvar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Volný tvar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Volný tvar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Volný tvar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Volný tvar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Volný tvar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Volný tvar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Volný tvar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délní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Obdélní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Obdélní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Obdélní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Obdélní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bdélní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Obdélní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Skupin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Přímá spojovací čára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ovací čára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ovací čára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grpSp>
        <p:nvGrpSpPr>
          <p:cNvPr id="14" name="Skupin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Přímá spojovací čára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Přímá spojovací čára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ovací čára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ovací čára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Obdélní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Obdélní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Obdélní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3E8CEA-16DD-481D-A683-A036D0FAAA1E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0EF9B84-949D-4B0C-BFDC-A676830DE50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video.nationalgeographic.com/video/animals/mammals-animals/bats/weirdest-vampire-ba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Bristol.zoo.livfruitbat.arp.jpg" TargetMode="External"/><Relationship Id="rId2" Type="http://schemas.openxmlformats.org/officeDocument/2006/relationships/hyperlink" Target="http://www.savci.upol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Soubor:Myotis.jpg" TargetMode="External"/><Relationship Id="rId5" Type="http://schemas.openxmlformats.org/officeDocument/2006/relationships/hyperlink" Target="http://cs.wikipedia.org/wiki/Soubor:Desmodus.jpg" TargetMode="External"/><Relationship Id="rId4" Type="http://schemas.openxmlformats.org/officeDocument/2006/relationships/hyperlink" Target="http://cs.wikipedia.org/wiki/Soubor:Rhinolophus_hipposideros20080922.jp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Číslo projektu: CZ.1.07/1.5.00/34.0953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Řád letouni</a:t>
            </a:r>
            <a:endParaRPr lang="cs-CZ" sz="2400" dirty="0" smtClean="0">
              <a:latin typeface="Arial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VY_32_INOVACE_BIO.4.05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01.04.2013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Vyučovací předmět, ročník, obor: BIO, </a:t>
            </a:r>
            <a:r>
              <a:rPr lang="cs-CZ" sz="1800" dirty="0"/>
              <a:t>4</a:t>
            </a:r>
            <a:r>
              <a:rPr lang="cs-CZ" sz="1800" dirty="0" smtClean="0"/>
              <a:t>. ročník, Zdravotnické lyceum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Veselá</a:t>
            </a:r>
          </a:p>
          <a:p>
            <a:pPr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obsahuje</a:t>
            </a:r>
            <a:r>
              <a:rPr lang="cs-CZ" sz="1600" dirty="0"/>
              <a:t> výukovou prezentaci </a:t>
            </a:r>
            <a:r>
              <a:rPr lang="cs-CZ" sz="1600" dirty="0" smtClean="0"/>
              <a:t>zahrnující schémata a obrázky. </a:t>
            </a:r>
            <a:r>
              <a:rPr lang="cs-CZ" sz="1600" dirty="0"/>
              <a:t>Prezentace by měla sloužit jako obrazová a textová podpora k výuce </a:t>
            </a:r>
            <a:r>
              <a:rPr lang="cs-CZ" sz="1600" dirty="0" smtClean="0"/>
              <a:t>třídy savců. Vhodná </a:t>
            </a:r>
            <a:r>
              <a:rPr lang="cs-CZ" sz="1600" dirty="0"/>
              <a:t>je </a:t>
            </a:r>
            <a:r>
              <a:rPr lang="cs-CZ" sz="1600" dirty="0" smtClean="0"/>
              <a:t>pro </a:t>
            </a:r>
            <a:r>
              <a:rPr lang="cs-CZ" sz="1600" dirty="0"/>
              <a:t>maturanty z biologie či pro přípravu žáků k přijímacím </a:t>
            </a:r>
            <a:r>
              <a:rPr lang="cs-CZ" sz="1600" dirty="0" smtClean="0"/>
              <a:t>zkouškám.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27584" y="404664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179388" y="188913"/>
            <a:ext cx="8713787" cy="503237"/>
          </a:xfrm>
          <a:prstGeom prst="roundRect">
            <a:avLst/>
          </a:prstGeom>
          <a:solidFill>
            <a:schemeClr val="accent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tx1"/>
                </a:solidFill>
              </a:rPr>
              <a:t>Zařazení </a:t>
            </a:r>
            <a:r>
              <a:rPr lang="cs-CZ" sz="3200" b="1" dirty="0" smtClean="0">
                <a:solidFill>
                  <a:schemeClr val="tx1"/>
                </a:solidFill>
              </a:rPr>
              <a:t>do </a:t>
            </a:r>
            <a:r>
              <a:rPr lang="cs-CZ" sz="3200" b="1" dirty="0">
                <a:solidFill>
                  <a:schemeClr val="tx1"/>
                </a:solidFill>
              </a:rPr>
              <a:t>systému živočichů 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79512" y="908720"/>
            <a:ext cx="7452320" cy="47089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cs-CZ" sz="2000" b="1" dirty="0"/>
              <a:t> Říše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1">
              <a:buFont typeface="Wingdings" pitchFamily="2" charset="2"/>
              <a:buChar char="§"/>
              <a:defRPr/>
            </a:pPr>
            <a:r>
              <a:rPr lang="cs-CZ" sz="2000" b="1" dirty="0"/>
              <a:t> Kmen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2">
              <a:buFont typeface="Wingdings" pitchFamily="2" charset="2"/>
              <a:buChar char="§"/>
              <a:defRPr/>
            </a:pPr>
            <a:r>
              <a:rPr lang="cs-CZ" sz="2000" b="1" dirty="0"/>
              <a:t> Podkmen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3">
              <a:buFont typeface="Wingdings" pitchFamily="2" charset="2"/>
              <a:buChar char="§"/>
              <a:defRPr/>
            </a:pPr>
            <a:r>
              <a:rPr lang="cs-CZ" sz="2000" b="1" dirty="0"/>
              <a:t> Třída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4">
              <a:buFont typeface="Wingdings" pitchFamily="2" charset="2"/>
              <a:buChar char="§"/>
              <a:defRPr/>
            </a:pPr>
            <a:r>
              <a:rPr lang="cs-CZ" sz="2000" b="1" dirty="0"/>
              <a:t> </a:t>
            </a:r>
            <a:r>
              <a:rPr lang="cs-CZ" sz="2000" b="1" dirty="0" smtClean="0"/>
              <a:t>Podtřída</a:t>
            </a:r>
          </a:p>
          <a:p>
            <a:pPr lvl="4"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5">
              <a:buFont typeface="Wingdings" pitchFamily="2" charset="2"/>
              <a:buChar char="§"/>
              <a:defRPr/>
            </a:pPr>
            <a:r>
              <a:rPr lang="cs-CZ" sz="2000" b="1" dirty="0" smtClean="0"/>
              <a:t> Nadřád</a:t>
            </a:r>
          </a:p>
          <a:p>
            <a:pPr>
              <a:defRPr/>
            </a:pPr>
            <a:endParaRPr lang="cs-CZ" sz="2000" b="1" dirty="0"/>
          </a:p>
          <a:p>
            <a:pPr lvl="6">
              <a:buFont typeface="Wingdings" pitchFamily="2" charset="2"/>
              <a:buChar char="§"/>
              <a:defRPr/>
            </a:pPr>
            <a:r>
              <a:rPr lang="cs-CZ" sz="2000" b="1" dirty="0"/>
              <a:t> Řád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>
              <a:defRPr/>
            </a:pPr>
            <a:endParaRPr lang="cs-CZ" sz="2000" b="1" dirty="0"/>
          </a:p>
        </p:txBody>
      </p:sp>
      <p:sp>
        <p:nvSpPr>
          <p:cNvPr id="17" name="Zaoblený obdélník 16"/>
          <p:cNvSpPr/>
          <p:nvPr/>
        </p:nvSpPr>
        <p:spPr>
          <a:xfrm>
            <a:off x="1403350" y="908050"/>
            <a:ext cx="2520578" cy="504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živočichové</a:t>
            </a:r>
          </a:p>
        </p:txBody>
      </p:sp>
      <p:sp>
        <p:nvSpPr>
          <p:cNvPr id="18" name="Zaoblený obdélník 17"/>
          <p:cNvSpPr/>
          <p:nvPr/>
        </p:nvSpPr>
        <p:spPr>
          <a:xfrm>
            <a:off x="1908175" y="1484313"/>
            <a:ext cx="2232025" cy="5048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bg1"/>
                </a:solidFill>
              </a:rPr>
              <a:t>strunatci</a:t>
            </a:r>
          </a:p>
        </p:txBody>
      </p:sp>
      <p:sp>
        <p:nvSpPr>
          <p:cNvPr id="19" name="Zaoblený obdélník 18"/>
          <p:cNvSpPr/>
          <p:nvPr/>
        </p:nvSpPr>
        <p:spPr>
          <a:xfrm>
            <a:off x="2484438" y="2060575"/>
            <a:ext cx="2232025" cy="50482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bg1"/>
                </a:solidFill>
              </a:rPr>
              <a:t>obratlovci</a:t>
            </a:r>
          </a:p>
        </p:txBody>
      </p:sp>
      <p:sp>
        <p:nvSpPr>
          <p:cNvPr id="20" name="Zaoblený obdélník 19"/>
          <p:cNvSpPr/>
          <p:nvPr/>
        </p:nvSpPr>
        <p:spPr>
          <a:xfrm>
            <a:off x="3059113" y="2636838"/>
            <a:ext cx="2233612" cy="5048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bg1"/>
                </a:solidFill>
              </a:rPr>
              <a:t>savci</a:t>
            </a:r>
          </a:p>
        </p:txBody>
      </p:sp>
      <p:sp>
        <p:nvSpPr>
          <p:cNvPr id="21" name="Zaoblený obdélník 20"/>
          <p:cNvSpPr/>
          <p:nvPr/>
        </p:nvSpPr>
        <p:spPr>
          <a:xfrm>
            <a:off x="3563938" y="3213100"/>
            <a:ext cx="2232025" cy="503238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smtClean="0">
                <a:solidFill>
                  <a:schemeClr val="bg1"/>
                </a:solidFill>
              </a:rPr>
              <a:t>živorodí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3995738" y="3789363"/>
            <a:ext cx="2808510" cy="50323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err="1" smtClean="0">
                <a:solidFill>
                  <a:schemeClr val="tx1"/>
                </a:solidFill>
              </a:rPr>
              <a:t>placentálové</a:t>
            </a:r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355976" y="4437112"/>
            <a:ext cx="2736304" cy="50323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smtClean="0">
                <a:solidFill>
                  <a:schemeClr val="tx1"/>
                </a:solidFill>
              </a:rPr>
              <a:t>letouni</a:t>
            </a:r>
            <a:endParaRPr lang="cs-CZ" sz="2800" b="1" dirty="0">
              <a:solidFill>
                <a:schemeClr val="tx1"/>
              </a:solidFill>
            </a:endParaRPr>
          </a:p>
        </p:txBody>
      </p:sp>
      <p:pic>
        <p:nvPicPr>
          <p:cNvPr id="21506" name="Picture 2" descr="http://www.savci.upol.cz/obr/netopyr_small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484784"/>
            <a:ext cx="1800198" cy="1800200"/>
          </a:xfrm>
          <a:prstGeom prst="rect">
            <a:avLst/>
          </a:prstGeom>
          <a:noFill/>
        </p:spPr>
      </p:pic>
      <p:sp>
        <p:nvSpPr>
          <p:cNvPr id="12" name="TextovéPole 11"/>
          <p:cNvSpPr txBox="1"/>
          <p:nvPr/>
        </p:nvSpPr>
        <p:spPr>
          <a:xfrm>
            <a:off x="8172400" y="6237312"/>
            <a:ext cx="752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1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5148064" y="980728"/>
            <a:ext cx="3711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Kliknutím na obrázek zobrazíte video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létací blána</a:t>
            </a:r>
            <a:r>
              <a:rPr lang="cs-CZ" dirty="0" smtClean="0"/>
              <a:t> neosrstěná (aktivní let jako jediní ze savců)</a:t>
            </a:r>
          </a:p>
          <a:p>
            <a:r>
              <a:rPr lang="cs-CZ" dirty="0" smtClean="0"/>
              <a:t>Úzké a dlouhé kosti končetin, hřeben kosti prsní</a:t>
            </a:r>
          </a:p>
          <a:p>
            <a:r>
              <a:rPr lang="cs-CZ" dirty="0" smtClean="0"/>
              <a:t>mohutná létací svalovina</a:t>
            </a:r>
          </a:p>
          <a:p>
            <a:r>
              <a:rPr lang="cs-CZ" dirty="0" smtClean="0"/>
              <a:t>ultrazvukové signály</a:t>
            </a:r>
          </a:p>
          <a:p>
            <a:r>
              <a:rPr lang="cs-CZ" b="1" dirty="0" smtClean="0"/>
              <a:t>echolokace - </a:t>
            </a:r>
            <a:r>
              <a:rPr lang="cs-CZ" sz="2800" dirty="0" smtClean="0"/>
              <a:t>schopnost navigovat se vlastním sluchem podle odrazů zvuku u jejich pískotu od předmětů</a:t>
            </a:r>
            <a:endParaRPr lang="cs-CZ" dirty="0" smtClean="0"/>
          </a:p>
          <a:p>
            <a:r>
              <a:rPr lang="cs-CZ" dirty="0" smtClean="0"/>
              <a:t>zadní nohy k zavěšování (drápy na prstech)</a:t>
            </a:r>
          </a:p>
          <a:p>
            <a:r>
              <a:rPr lang="cs-CZ" dirty="0" smtClean="0"/>
              <a:t>zimní spánek, hmyzožraví</a:t>
            </a:r>
          </a:p>
          <a:p>
            <a:r>
              <a:rPr lang="cs-CZ" dirty="0" smtClean="0"/>
              <a:t>po hlodavcích druhý nejpočetnější řád savců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0"/>
            <a:ext cx="7772400" cy="914400"/>
          </a:xfrm>
        </p:spPr>
        <p:txBody>
          <a:bodyPr/>
          <a:lstStyle/>
          <a:p>
            <a:r>
              <a:rPr lang="cs-CZ" dirty="0" smtClean="0"/>
              <a:t>Kaloň jedlý(</a:t>
            </a:r>
            <a:r>
              <a:rPr lang="cs-CZ" i="1" dirty="0" err="1" smtClean="0"/>
              <a:t>Pteropus</a:t>
            </a:r>
            <a:r>
              <a:rPr lang="cs-CZ" i="1" dirty="0" smtClean="0"/>
              <a:t> </a:t>
            </a:r>
            <a:r>
              <a:rPr lang="cs-CZ" i="1" dirty="0" err="1" smtClean="0"/>
              <a:t>edulis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83560"/>
            <a:ext cx="8363272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jednoduché </a:t>
            </a:r>
            <a:r>
              <a:rPr lang="cs-CZ" dirty="0" smtClean="0"/>
              <a:t>boltce </a:t>
            </a:r>
          </a:p>
          <a:p>
            <a:r>
              <a:rPr lang="cs-CZ" dirty="0" smtClean="0"/>
              <a:t>rudimentární ocas</a:t>
            </a:r>
          </a:p>
          <a:p>
            <a:r>
              <a:rPr lang="cs-CZ" dirty="0" smtClean="0"/>
              <a:t> </a:t>
            </a:r>
            <a:r>
              <a:rPr lang="cs-CZ" dirty="0" smtClean="0"/>
              <a:t>živí se </a:t>
            </a:r>
            <a:r>
              <a:rPr lang="cs-CZ" dirty="0" smtClean="0"/>
              <a:t>plody </a:t>
            </a:r>
          </a:p>
          <a:p>
            <a:pPr>
              <a:buNone/>
            </a:pPr>
            <a:r>
              <a:rPr lang="cs-CZ" dirty="0" smtClean="0"/>
              <a:t>nektarem</a:t>
            </a:r>
            <a:r>
              <a:rPr lang="cs-CZ" dirty="0" smtClean="0"/>
              <a:t>, </a:t>
            </a:r>
            <a:r>
              <a:rPr lang="cs-CZ" dirty="0" smtClean="0"/>
              <a:t>pylem </a:t>
            </a:r>
          </a:p>
          <a:p>
            <a:r>
              <a:rPr lang="cs-CZ" dirty="0" smtClean="0"/>
              <a:t>až </a:t>
            </a:r>
            <a:r>
              <a:rPr lang="cs-CZ" dirty="0" smtClean="0"/>
              <a:t>1,5 m v rozpětí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707904" y="6021288"/>
            <a:ext cx="767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</a:t>
            </a:r>
            <a:r>
              <a:rPr lang="cs-CZ" dirty="0" smtClean="0"/>
              <a:t>2</a:t>
            </a:r>
            <a:endParaRPr lang="cs-CZ" dirty="0"/>
          </a:p>
        </p:txBody>
      </p:sp>
      <p:pic>
        <p:nvPicPr>
          <p:cNvPr id="7170" name="Picture 2" descr="Soubor:Bristol.zoo.livfruitbat.ar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08720"/>
            <a:ext cx="4210050" cy="5705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Vrápenec</a:t>
            </a:r>
            <a:r>
              <a:rPr lang="cs-CZ" dirty="0" smtClean="0"/>
              <a:t> malý 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err="1" smtClean="0"/>
              <a:t>Rhinolophus</a:t>
            </a:r>
            <a:r>
              <a:rPr lang="cs-CZ" i="1" dirty="0" smtClean="0"/>
              <a:t> </a:t>
            </a:r>
            <a:r>
              <a:rPr lang="cs-CZ" i="1" dirty="0" err="1" smtClean="0"/>
              <a:t>hipposideros</a:t>
            </a:r>
            <a:r>
              <a:rPr lang="cs-CZ" i="1" dirty="0" smtClean="0"/>
              <a:t>)</a:t>
            </a:r>
            <a:endParaRPr lang="cs-CZ" i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2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na čenichu nápadné kožní výrůstky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 boltce bez víček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 létací blána při zavěšení obaluje tělo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 živí se hmyzem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884368" y="6093296"/>
            <a:ext cx="752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</a:t>
            </a:r>
            <a:r>
              <a:rPr lang="cs-CZ" dirty="0" smtClean="0"/>
              <a:t>3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146" name="Picture 2" descr="Soubor:Rhinolophus hipposideros200809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595112"/>
            <a:ext cx="3312368" cy="5262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Upír obecný </a:t>
            </a:r>
            <a:br>
              <a:rPr lang="cs-CZ" dirty="0" smtClean="0"/>
            </a:br>
            <a:r>
              <a:rPr lang="cs-CZ" i="1" dirty="0" smtClean="0"/>
              <a:t>(</a:t>
            </a:r>
            <a:r>
              <a:rPr lang="cs-CZ" i="1" dirty="0" err="1" smtClean="0"/>
              <a:t>Desmodus</a:t>
            </a:r>
            <a:r>
              <a:rPr lang="cs-CZ" i="1" dirty="0" smtClean="0"/>
              <a:t> </a:t>
            </a:r>
            <a:r>
              <a:rPr lang="cs-CZ" i="1" dirty="0" err="1" smtClean="0"/>
              <a:t>rotundus</a:t>
            </a:r>
            <a:r>
              <a:rPr lang="cs-CZ" i="1" dirty="0" smtClean="0"/>
              <a:t>)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méně složité výrůstky na čenichu, líže vytékající krev hlavně kopytníků, může přenášet vzteklinu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707904" y="4365104"/>
            <a:ext cx="767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4</a:t>
            </a:r>
            <a:endParaRPr lang="cs-CZ" dirty="0"/>
          </a:p>
        </p:txBody>
      </p:sp>
      <p:pic>
        <p:nvPicPr>
          <p:cNvPr id="4098" name="Picture 2" descr="Soubor:Desmod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796176"/>
            <a:ext cx="4272034" cy="4061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Netopýr velký </a:t>
            </a:r>
            <a:br>
              <a:rPr lang="cs-CZ" dirty="0" smtClean="0"/>
            </a:br>
            <a:r>
              <a:rPr lang="cs-CZ" i="1" dirty="0" smtClean="0"/>
              <a:t>(</a:t>
            </a:r>
            <a:r>
              <a:rPr lang="cs-CZ" i="1" dirty="0" err="1" smtClean="0"/>
              <a:t>Myotis</a:t>
            </a:r>
            <a:r>
              <a:rPr lang="cs-CZ" i="1" dirty="0" smtClean="0"/>
              <a:t> </a:t>
            </a:r>
            <a:r>
              <a:rPr lang="cs-CZ" i="1" dirty="0" err="1" smtClean="0"/>
              <a:t>myotis</a:t>
            </a:r>
            <a:r>
              <a:rPr lang="cs-CZ" i="1" dirty="0" smtClean="0"/>
              <a:t>)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čenichu nemá výrůstky, blanité víčko proti boltci, u nás hojně, v rozpětí 40 cm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596336" y="6525344"/>
            <a:ext cx="758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</a:t>
            </a:r>
            <a:r>
              <a:rPr lang="cs-CZ" dirty="0" smtClean="0"/>
              <a:t>5</a:t>
            </a:r>
            <a:endParaRPr lang="cs-CZ" dirty="0"/>
          </a:p>
        </p:txBody>
      </p:sp>
      <p:pic>
        <p:nvPicPr>
          <p:cNvPr id="2050" name="Picture 2" descr="Soubor:Myot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865524"/>
            <a:ext cx="5976664" cy="3992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obrázků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1 Marek </a:t>
            </a:r>
            <a:r>
              <a:rPr lang="cs-CZ" dirty="0" err="1" smtClean="0"/>
              <a:t>Bryl</a:t>
            </a:r>
            <a:r>
              <a:rPr lang="cs-CZ" dirty="0" smtClean="0"/>
              <a:t>. </a:t>
            </a:r>
            <a:r>
              <a:rPr lang="cs-CZ" dirty="0" err="1" smtClean="0"/>
              <a:t>Netopyr</a:t>
            </a:r>
            <a:r>
              <a:rPr lang="cs-CZ" dirty="0" smtClean="0"/>
              <a:t>_</a:t>
            </a:r>
            <a:r>
              <a:rPr lang="cs-CZ" dirty="0" err="1" smtClean="0"/>
              <a:t>small</a:t>
            </a:r>
            <a:r>
              <a:rPr lang="cs-CZ" dirty="0" smtClean="0"/>
              <a:t>. </a:t>
            </a:r>
            <a:r>
              <a:rPr lang="en-US" dirty="0" smtClean="0"/>
              <a:t>[online] </a:t>
            </a:r>
            <a:r>
              <a:rPr lang="cs-CZ" dirty="0" smtClean="0"/>
              <a:t>cit</a:t>
            </a:r>
            <a:r>
              <a:rPr lang="cs-CZ" dirty="0" smtClean="0"/>
              <a:t>. </a:t>
            </a:r>
            <a:r>
              <a:rPr lang="en-US" dirty="0" smtClean="0"/>
              <a:t>[</a:t>
            </a:r>
            <a:r>
              <a:rPr lang="cs-CZ" dirty="0" smtClean="0"/>
              <a:t>2002-05-06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2013-04-01</a:t>
            </a:r>
            <a:r>
              <a:rPr lang="en-US" dirty="0" smtClean="0"/>
              <a:t>]</a:t>
            </a:r>
            <a:r>
              <a:rPr lang="cs-CZ" dirty="0" smtClean="0"/>
              <a:t> Dostupný na WWW: </a:t>
            </a:r>
            <a:r>
              <a:rPr lang="cs-CZ" dirty="0" smtClean="0">
                <a:hlinkClick r:id="rId2"/>
              </a:rPr>
              <a:t>www.savci.</a:t>
            </a:r>
            <a:r>
              <a:rPr lang="cs-CZ" dirty="0" err="1" smtClean="0">
                <a:hlinkClick r:id="rId2"/>
              </a:rPr>
              <a:t>upol.cz</a:t>
            </a:r>
            <a:endParaRPr lang="cs-CZ" dirty="0" smtClean="0"/>
          </a:p>
          <a:p>
            <a:r>
              <a:rPr lang="cs-CZ" dirty="0" smtClean="0"/>
              <a:t>2 </a:t>
            </a:r>
            <a:r>
              <a:rPr lang="cs-CZ" dirty="0" smtClean="0"/>
              <a:t>Adrian </a:t>
            </a:r>
            <a:r>
              <a:rPr lang="cs-CZ" dirty="0" err="1" smtClean="0"/>
              <a:t>Pingstone</a:t>
            </a:r>
            <a:r>
              <a:rPr lang="cs-CZ" dirty="0" smtClean="0"/>
              <a:t> </a:t>
            </a:r>
            <a:r>
              <a:rPr lang="cs-CZ" dirty="0" smtClean="0"/>
              <a:t>. Bristol.zoo.</a:t>
            </a:r>
            <a:r>
              <a:rPr lang="cs-CZ" dirty="0" err="1" smtClean="0"/>
              <a:t>livfruitbat.arp</a:t>
            </a:r>
            <a:r>
              <a:rPr lang="cs-CZ" dirty="0" smtClean="0"/>
              <a:t> . </a:t>
            </a:r>
            <a:r>
              <a:rPr lang="en-US" dirty="0" smtClean="0"/>
              <a:t>[online] </a:t>
            </a:r>
            <a:r>
              <a:rPr lang="cs-CZ" dirty="0" smtClean="0"/>
              <a:t>cit. </a:t>
            </a:r>
            <a:r>
              <a:rPr lang="en-US" dirty="0" smtClean="0"/>
              <a:t>[</a:t>
            </a:r>
            <a:r>
              <a:rPr lang="cs-CZ" dirty="0" smtClean="0"/>
              <a:t>2005-09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2013-04-01</a:t>
            </a:r>
            <a:r>
              <a:rPr lang="en-US" dirty="0" smtClean="0"/>
              <a:t>]</a:t>
            </a:r>
            <a:r>
              <a:rPr lang="cs-CZ" dirty="0" smtClean="0"/>
              <a:t> Dostupný </a:t>
            </a:r>
            <a:r>
              <a:rPr lang="cs-CZ" dirty="0" smtClean="0"/>
              <a:t>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</a:t>
            </a:r>
            <a:r>
              <a:rPr lang="cs-CZ" dirty="0" smtClean="0"/>
              <a:t>WWW: </a:t>
            </a:r>
            <a:r>
              <a:rPr lang="cs-CZ" dirty="0" smtClean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cs.wikipedia.org/wiki/Soubor:Bristol.zoo.livfruitbat.arp.jpg</a:t>
            </a:r>
            <a:endParaRPr lang="cs-CZ" dirty="0" smtClean="0"/>
          </a:p>
          <a:p>
            <a:r>
              <a:rPr lang="cs-CZ" dirty="0" smtClean="0"/>
              <a:t>3 </a:t>
            </a:r>
            <a:r>
              <a:rPr lang="cs-CZ" dirty="0" err="1" smtClean="0"/>
              <a:t>Tigerente</a:t>
            </a:r>
            <a:r>
              <a:rPr lang="cs-CZ" dirty="0" smtClean="0"/>
              <a:t>. </a:t>
            </a:r>
            <a:r>
              <a:rPr lang="cs-CZ" dirty="0" err="1" smtClean="0"/>
              <a:t>Rhinolophus</a:t>
            </a:r>
            <a:r>
              <a:rPr lang="cs-CZ" dirty="0" smtClean="0"/>
              <a:t> hipposideros20080922</a:t>
            </a:r>
            <a:r>
              <a:rPr lang="en-US" dirty="0" smtClean="0"/>
              <a:t> [online] </a:t>
            </a:r>
            <a:r>
              <a:rPr lang="cs-CZ" dirty="0" smtClean="0"/>
              <a:t>cit. </a:t>
            </a:r>
            <a:r>
              <a:rPr lang="en-US" dirty="0" smtClean="0"/>
              <a:t>[</a:t>
            </a:r>
            <a:r>
              <a:rPr lang="cs-CZ" dirty="0" smtClean="0"/>
              <a:t>2008-09-22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2013-04-01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cs.wikipedia.org/wiki/Soubor:Rhinolophus_hipposideros20080922.jpg</a:t>
            </a:r>
            <a:endParaRPr lang="cs-CZ" dirty="0" smtClean="0"/>
          </a:p>
          <a:p>
            <a:r>
              <a:rPr lang="cs-CZ" dirty="0" smtClean="0"/>
              <a:t>4 </a:t>
            </a:r>
            <a:r>
              <a:rPr lang="cs-CZ" dirty="0" err="1" smtClean="0"/>
              <a:t>Acatenazzi</a:t>
            </a:r>
            <a:r>
              <a:rPr lang="cs-CZ" dirty="0" smtClean="0"/>
              <a:t>. </a:t>
            </a:r>
            <a:r>
              <a:rPr lang="cs-CZ" dirty="0" err="1" smtClean="0"/>
              <a:t>Desmodus</a:t>
            </a:r>
            <a:r>
              <a:rPr lang="en-US" dirty="0" smtClean="0"/>
              <a:t> [online] </a:t>
            </a:r>
            <a:r>
              <a:rPr lang="cs-CZ" dirty="0" smtClean="0"/>
              <a:t>cit. </a:t>
            </a:r>
            <a:r>
              <a:rPr lang="en-US" dirty="0" smtClean="0"/>
              <a:t>[</a:t>
            </a:r>
            <a:r>
              <a:rPr lang="cs-CZ" dirty="0" smtClean="0"/>
              <a:t>2005-05-04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2013-04-01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cs.wikipedia.org/wiki/Soubor:Desmodus.jpg</a:t>
            </a:r>
            <a:endParaRPr lang="cs-CZ" dirty="0" smtClean="0"/>
          </a:p>
          <a:p>
            <a:r>
              <a:rPr lang="cs-CZ" dirty="0" smtClean="0"/>
              <a:t>5 </a:t>
            </a:r>
            <a:r>
              <a:rPr lang="cs-CZ" dirty="0" smtClean="0"/>
              <a:t>Manuel </a:t>
            </a:r>
            <a:r>
              <a:rPr lang="cs-CZ" dirty="0" smtClean="0"/>
              <a:t>Werner. </a:t>
            </a:r>
            <a:r>
              <a:rPr lang="cs-CZ" dirty="0" err="1" smtClean="0"/>
              <a:t>Myotis</a:t>
            </a:r>
            <a:r>
              <a:rPr lang="cs-CZ" dirty="0" smtClean="0"/>
              <a:t>. </a:t>
            </a:r>
            <a:r>
              <a:rPr lang="en-US" dirty="0" smtClean="0"/>
              <a:t>[online] </a:t>
            </a:r>
            <a:r>
              <a:rPr lang="cs-CZ" dirty="0" smtClean="0"/>
              <a:t>cit. </a:t>
            </a:r>
            <a:r>
              <a:rPr lang="en-US" dirty="0" smtClean="0"/>
              <a:t>[</a:t>
            </a:r>
            <a:r>
              <a:rPr lang="cs-CZ" dirty="0" smtClean="0"/>
              <a:t>2005-03-18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2013-04-01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6"/>
              </a:rPr>
              <a:t>http://cs.wikipedia.org/wiki/Soubor:Myotis.jpg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Kislinger, František. Laníková, Jana. Šlégl, Jiří. Žurková, Irena. </a:t>
            </a:r>
            <a:r>
              <a:rPr lang="cs-CZ" i="1" smtClean="0"/>
              <a:t>Biologie III. </a:t>
            </a:r>
            <a:r>
              <a:rPr lang="cs-CZ" smtClean="0"/>
              <a:t>1998. , 2. vyd. Gymnázium v Klatovech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EA53473-188A-4FFC-AC81-1D418A95DB2D}"/>
</file>

<file path=customXml/itemProps2.xml><?xml version="1.0" encoding="utf-8"?>
<ds:datastoreItem xmlns:ds="http://schemas.openxmlformats.org/officeDocument/2006/customXml" ds:itemID="{3D0AC461-32E1-4A15-81FD-BADFDECBD7F6}"/>
</file>

<file path=customXml/itemProps3.xml><?xml version="1.0" encoding="utf-8"?>
<ds:datastoreItem xmlns:ds="http://schemas.openxmlformats.org/officeDocument/2006/customXml" ds:itemID="{BCDD4D23-99F6-466B-9B40-0E6072E80FC0}"/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92</TotalTime>
  <Words>358</Words>
  <Application>Microsoft Office PowerPoint</Application>
  <PresentationFormat>Předvádění na obrazovce (4:3)</PresentationFormat>
  <Paragraphs>73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Metro</vt:lpstr>
      <vt:lpstr>Snímek 1</vt:lpstr>
      <vt:lpstr>Snímek 2</vt:lpstr>
      <vt:lpstr>Charakteristika</vt:lpstr>
      <vt:lpstr>Kaloň jedlý(Pteropus edulis)</vt:lpstr>
      <vt:lpstr>Vrápenec malý  (Rhinolophus hipposideros)</vt:lpstr>
      <vt:lpstr>Upír obecný  (Desmodus rotundus)</vt:lpstr>
      <vt:lpstr>Netopýr velký  (Myotis myotis)</vt:lpstr>
      <vt:lpstr>Zdroje obrázků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Veronika</dc:creator>
  <cp:lastModifiedBy>Veronika</cp:lastModifiedBy>
  <cp:revision>11</cp:revision>
  <dcterms:created xsi:type="dcterms:W3CDTF">2013-04-08T15:15:21Z</dcterms:created>
  <dcterms:modified xsi:type="dcterms:W3CDTF">2013-05-23T19:50:55Z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