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5.xml" ContentType="application/vnd.openxmlformats-officedocument.presentationml.slide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s/slide6.xml" ContentType="application/vnd.openxmlformats-officedocument.presentationml.slide+xml"/>
  <Override PartName="/ppt/slides/slide8.xml" ContentType="application/vnd.openxmlformats-officedocument.presentationml.slide+xml"/>
  <Override PartName="/ppt/slides/slide7.xml" ContentType="application/vnd.openxmlformats-officedocument.presentationml.slide+xml"/>
  <Override PartName="/ppt/notesSlides/notesSlide2.xml" ContentType="application/vnd.openxmlformats-officedocument.presentationml.notesSlide+xml"/>
  <Override PartName="/ppt/notesSlides/notesSlide1.xml" ContentType="application/vnd.openxmlformats-officedocument.presentationml.notesSlide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Override1.xml" ContentType="application/vnd.openxmlformats-officedocument.themeOverride+xml"/>
  <Override PartName="/ppt/theme/theme2.xml" ContentType="application/vnd.openxmlformats-officedocument.theme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sldIdLst>
    <p:sldId id="257" r:id="rId2"/>
    <p:sldId id="258" r:id="rId3"/>
    <p:sldId id="259" r:id="rId4"/>
    <p:sldId id="261" r:id="rId5"/>
    <p:sldId id="260" r:id="rId6"/>
    <p:sldId id="263" r:id="rId7"/>
    <p:sldId id="262" r:id="rId8"/>
    <p:sldId id="265" r:id="rId9"/>
  </p:sldIdLst>
  <p:sldSz cx="9144000" cy="6858000" type="screen4x3"/>
  <p:notesSz cx="6858000" cy="9144000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5" d="100"/>
          <a:sy n="75" d="100"/>
        </p:scale>
        <p:origin x="-36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17" Type="http://schemas.openxmlformats.org/officeDocument/2006/relationships/customXml" Target="../customXml/item3.xml"/><Relationship Id="rId2" Type="http://schemas.openxmlformats.org/officeDocument/2006/relationships/slide" Target="slides/slide1.xml"/><Relationship Id="rId16" Type="http://schemas.openxmlformats.org/officeDocument/2006/relationships/customXml" Target="../customXml/item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customXml" Target="../customXml/item1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B09F0AD8-65AC-4C33-A308-62DD2D7EB380}" type="datetimeFigureOut">
              <a:rPr lang="cs-CZ"/>
              <a:pPr>
                <a:defRPr/>
              </a:pPr>
              <a:t>28.8.2013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cs-CZ" noProof="0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noProof="0" smtClean="0"/>
              <a:t>Klepnutím lze upravit styly předlohy textu.</a:t>
            </a:r>
          </a:p>
          <a:p>
            <a:pPr lvl="1"/>
            <a:r>
              <a:rPr lang="cs-CZ" noProof="0" smtClean="0"/>
              <a:t>Druhá úroveň</a:t>
            </a:r>
          </a:p>
          <a:p>
            <a:pPr lvl="2"/>
            <a:r>
              <a:rPr lang="cs-CZ" noProof="0" smtClean="0"/>
              <a:t>Třetí úroveň</a:t>
            </a:r>
          </a:p>
          <a:p>
            <a:pPr lvl="3"/>
            <a:r>
              <a:rPr lang="cs-CZ" noProof="0" smtClean="0"/>
              <a:t>Čtvrtá úroveň</a:t>
            </a:r>
          </a:p>
          <a:p>
            <a:pPr lvl="4"/>
            <a:r>
              <a:rPr lang="cs-CZ" noProof="0" smtClean="0"/>
              <a:t>Pátá úroveň</a:t>
            </a:r>
            <a:endParaRPr lang="cs-CZ" noProof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2979B74B-F3B5-46A5-A91B-785E59583C22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2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cs-CZ" smtClean="0"/>
          </a:p>
        </p:txBody>
      </p:sp>
      <p:sp>
        <p:nvSpPr>
          <p:cNvPr id="15363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9F69C7F6-2D81-4757-B231-ED8A21D0E2C1}" type="slidenum">
              <a:rPr lang="cs-CZ"/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cs-CZ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0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cs-CZ" smtClean="0"/>
          </a:p>
        </p:txBody>
      </p:sp>
      <p:sp>
        <p:nvSpPr>
          <p:cNvPr id="17411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41D0A18F-BCB9-45BA-9FF2-5EC2E8A9A7EA}" type="slidenum">
              <a:rPr lang="cs-CZ"/>
              <a:pPr fontAlgn="base">
                <a:spcBef>
                  <a:spcPct val="0"/>
                </a:spcBef>
                <a:spcAft>
                  <a:spcPct val="0"/>
                </a:spcAft>
              </a:pPr>
              <a:t>2</a:t>
            </a:fld>
            <a:endParaRPr lang="cs-CZ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římá spojovací čára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29" name="Nadpis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cs-CZ" smtClean="0"/>
              <a:t>Klepnutím lze upravit styl předlohy podnadpisů.</a:t>
            </a:r>
            <a:endParaRPr lang="en-US"/>
          </a:p>
        </p:txBody>
      </p:sp>
      <p:sp>
        <p:nvSpPr>
          <p:cNvPr id="5" name="Zástupný symbol pro datum 15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0DF530-42C5-4A11-B19E-36E547D905BA}" type="datetimeFigureOut">
              <a:rPr lang="cs-CZ"/>
              <a:pPr>
                <a:defRPr/>
              </a:pPr>
              <a:t>28.8.2013</a:t>
            </a:fld>
            <a:endParaRPr lang="cs-CZ"/>
          </a:p>
        </p:txBody>
      </p:sp>
      <p:sp>
        <p:nvSpPr>
          <p:cNvPr id="6" name="Zástupný symbol pro zápatí 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14"/>
          <p:cNvSpPr>
            <a:spLocks noGrp="1"/>
          </p:cNvSpPr>
          <p:nvPr>
            <p:ph type="sldNum" sz="quarter" idx="12"/>
          </p:nvPr>
        </p:nvSpPr>
        <p:spPr>
          <a:xfrm>
            <a:off x="8229600" y="6473825"/>
            <a:ext cx="758825" cy="2476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1CB41F-49C6-46E2-B1C7-2C1EFB531CDC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Zástupný symbol pro datum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B67CC1-3BC2-46D5-B470-9BC0651D4231}" type="datetimeFigureOut">
              <a:rPr lang="cs-CZ"/>
              <a:pPr>
                <a:defRPr/>
              </a:pPr>
              <a:t>28.8.2013</a:t>
            </a:fld>
            <a:endParaRPr lang="cs-CZ"/>
          </a:p>
        </p:txBody>
      </p:sp>
      <p:sp>
        <p:nvSpPr>
          <p:cNvPr id="5" name="Zástupný symbol pro zápatí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48EB4F-1ED4-40AB-BE2D-0998E3FF77C6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B6E877-66F9-4BDA-BD7D-42A2C094F961}" type="datetimeFigureOut">
              <a:rPr lang="cs-CZ"/>
              <a:pPr>
                <a:defRPr/>
              </a:pPr>
              <a:t>28.8.2013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EFB4B9-2787-4A72-B708-6CAD079FD19D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Nadpis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27" name="Zástupný symbol pro obsah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Zástupný symbol pro datum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00757B-2523-4DCC-8459-DC064057D702}" type="datetimeFigureOut">
              <a:rPr lang="cs-CZ"/>
              <a:pPr>
                <a:defRPr/>
              </a:pPr>
              <a:t>28.8.2013</a:t>
            </a:fld>
            <a:endParaRPr lang="cs-CZ"/>
          </a:p>
        </p:txBody>
      </p:sp>
      <p:sp>
        <p:nvSpPr>
          <p:cNvPr id="5" name="Zástupný symbol pro zápatí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15"/>
          <p:cNvSpPr>
            <a:spLocks noGrp="1"/>
          </p:cNvSpPr>
          <p:nvPr>
            <p:ph type="sldNum" sz="quarter" idx="12"/>
          </p:nvPr>
        </p:nvSpPr>
        <p:spPr>
          <a:xfrm>
            <a:off x="8229600" y="6473825"/>
            <a:ext cx="758825" cy="2476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FE1F76-C17D-4236-BD4C-0868F879A060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římá spojovací čára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6" name="Zástupný symbol pro text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8" name="Nadpis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5" name="Zástupný symbol pro datum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5A5C6D-B5D4-4DD9-BDA4-9699C1B530C5}" type="datetimeFigureOut">
              <a:rPr lang="cs-CZ"/>
              <a:pPr>
                <a:defRPr/>
              </a:pPr>
              <a:t>28.8.2013</a:t>
            </a:fld>
            <a:endParaRPr lang="cs-CZ"/>
          </a:p>
        </p:txBody>
      </p:sp>
      <p:sp>
        <p:nvSpPr>
          <p:cNvPr id="7" name="Zástupný symbol pro zápatí 10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Zástupný symbol pro číslo snímku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9C4313-D7B9-42EE-8FDF-2B45F2970CB4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Nadpis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14" name="Zástupný symbol pro obsah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13" name="Zástupný symbol pro obsah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5" name="Zástupný symbol pro datum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B34F5D-7789-4A2E-B032-098C435C5803}" type="datetimeFigureOut">
              <a:rPr lang="cs-CZ"/>
              <a:pPr>
                <a:defRPr/>
              </a:pPr>
              <a:t>28.8.2013</a:t>
            </a:fld>
            <a:endParaRPr lang="cs-CZ"/>
          </a:p>
        </p:txBody>
      </p:sp>
      <p:sp>
        <p:nvSpPr>
          <p:cNvPr id="6" name="Zástupný symbol pro zápatí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54A56F-FA73-46CF-9FC2-A89D0C27A157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římá spojovací čára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29" name="Nadpis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25" name="Zástupný symbol pro text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28" name="Zástupný symbol pro obsah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8" name="Zástupný symbol pro datum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95386F-C782-43E9-AFC4-6B0F43076450}" type="datetimeFigureOut">
              <a:rPr lang="cs-CZ"/>
              <a:pPr>
                <a:defRPr/>
              </a:pPr>
              <a:t>28.8.2013</a:t>
            </a:fld>
            <a:endParaRPr lang="cs-CZ"/>
          </a:p>
        </p:txBody>
      </p:sp>
      <p:sp>
        <p:nvSpPr>
          <p:cNvPr id="9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0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76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E54A5C-67DB-49AE-AB64-5D959A4F4535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Nadpis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3" name="Zástupný symbol pro datum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6791FC-DFC0-4227-9E5C-A61465023FC0}" type="datetimeFigureOut">
              <a:rPr lang="cs-CZ"/>
              <a:pPr>
                <a:defRPr/>
              </a:pPr>
              <a:t>28.8.2013</a:t>
            </a:fld>
            <a:endParaRPr lang="cs-CZ"/>
          </a:p>
        </p:txBody>
      </p:sp>
      <p:sp>
        <p:nvSpPr>
          <p:cNvPr id="4" name="Zástupný symbol pro zápatí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9834D1-7461-4C13-8AEE-890F30BEB9BF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9BCECA-9623-4D07-909B-8001849A6C77}" type="datetimeFigureOut">
              <a:rPr lang="cs-CZ"/>
              <a:pPr>
                <a:defRPr/>
              </a:pPr>
              <a:t>28.8.2013</a:t>
            </a:fld>
            <a:endParaRPr lang="cs-CZ"/>
          </a:p>
        </p:txBody>
      </p:sp>
      <p:sp>
        <p:nvSpPr>
          <p:cNvPr id="3" name="Zástupný symbol pro zápatí 2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3BB3C8-726D-4022-B832-20000D4B42CC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římá spojovací čára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2" name="Nadpis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26" name="Zástupný symbol pro text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14" name="Zástupný symbol pro obsah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6" name="Zástupný symbol pro datum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C45B16-617A-44FE-A966-6D8AA2099A7C}" type="datetimeFigureOut">
              <a:rPr lang="cs-CZ"/>
              <a:pPr>
                <a:defRPr/>
              </a:pPr>
              <a:t>28.8.2013</a:t>
            </a:fld>
            <a:endParaRPr lang="cs-CZ"/>
          </a:p>
        </p:txBody>
      </p:sp>
      <p:sp>
        <p:nvSpPr>
          <p:cNvPr id="7" name="Zástupný symbol pro zápatí 2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8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79E926-9B71-44E5-B5A1-9B993F19FF91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Zástupný symbol pro obrázek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cs-CZ" noProof="0" smtClean="0"/>
              <a:t>Klepnutím na ikonu přidáte obrázek.</a:t>
            </a:r>
            <a:endParaRPr lang="en-US" noProof="0" dirty="0"/>
          </a:p>
        </p:txBody>
      </p:sp>
      <p:sp>
        <p:nvSpPr>
          <p:cNvPr id="17" name="Nadpis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26" name="Zástupný symbol pro text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96CF86-F7CF-4353-B4FA-3C0DD53CF51A}" type="datetimeFigureOut">
              <a:rPr lang="cs-CZ"/>
              <a:pPr>
                <a:defRPr/>
              </a:pPr>
              <a:t>28.8.2013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2B5C4D-5822-4F0D-B206-E6F12BCCAEFE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římá spojovací čára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029" name="Zástupný symbol pro text 7"/>
          <p:cNvSpPr>
            <a:spLocks noGrp="1"/>
          </p:cNvSpPr>
          <p:nvPr>
            <p:ph type="body" idx="1"/>
          </p:nvPr>
        </p:nvSpPr>
        <p:spPr bwMode="auto">
          <a:xfrm>
            <a:off x="304800" y="1554163"/>
            <a:ext cx="8686800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smtClean="0"/>
          </a:p>
        </p:txBody>
      </p:sp>
      <p:sp>
        <p:nvSpPr>
          <p:cNvPr id="11" name="Zástupný symbol pro datum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accent1">
                    <a:shade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47B90AB3-166D-4263-94DC-86027B35BFC5}" type="datetimeFigureOut">
              <a:rPr lang="cs-CZ"/>
              <a:pPr>
                <a:defRPr/>
              </a:pPr>
              <a:t>28.8.2013</a:t>
            </a:fld>
            <a:endParaRPr lang="cs-CZ"/>
          </a:p>
        </p:txBody>
      </p:sp>
      <p:sp>
        <p:nvSpPr>
          <p:cNvPr id="28" name="Zástupný symbol pro zápatí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accent1">
                    <a:shade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accent1">
                    <a:shade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2603A62D-6275-4D0F-9D45-4177A17172E4}" type="slidenum">
              <a:rPr lang="cs-CZ"/>
              <a:pPr>
                <a:defRPr/>
              </a:pPr>
              <a:t>‹#›</a:t>
            </a:fld>
            <a:endParaRPr lang="cs-CZ"/>
          </a:p>
        </p:txBody>
      </p:sp>
      <p:sp>
        <p:nvSpPr>
          <p:cNvPr id="10" name="Zástupný symbol pro nadpis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9" name="Přímá spojovací čára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2" name="Přímá spojovací čára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71" r:id="rId4"/>
    <p:sldLayoutId id="2147483675" r:id="rId5"/>
    <p:sldLayoutId id="2147483670" r:id="rId6"/>
    <p:sldLayoutId id="2147483676" r:id="rId7"/>
    <p:sldLayoutId id="2147483677" r:id="rId8"/>
    <p:sldLayoutId id="2147483678" r:id="rId9"/>
    <p:sldLayoutId id="2147483669" r:id="rId10"/>
    <p:sldLayoutId id="2147483679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3600" kern="1200" cap="all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"/>
        <a:defRPr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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"/>
        <a:defRPr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"/>
        <a:defRPr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 2" pitchFamily="18" charset="2"/>
        <a:buChar char=""/>
        <a:defRPr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://commons.wikimedia.org/wiki/File:Kaguaani_02.jpg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Nadpis 4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785937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cs-CZ" smtClean="0"/>
          </a:p>
        </p:txBody>
      </p:sp>
      <p:sp>
        <p:nvSpPr>
          <p:cNvPr id="14338" name="Zástupný symbol pro obsah 5"/>
          <p:cNvSpPr>
            <a:spLocks noGrp="1"/>
          </p:cNvSpPr>
          <p:nvPr>
            <p:ph idx="1"/>
          </p:nvPr>
        </p:nvSpPr>
        <p:spPr>
          <a:xfrm>
            <a:off x="468313" y="2133600"/>
            <a:ext cx="8218487" cy="4464050"/>
          </a:xfrm>
        </p:spPr>
        <p:txBody>
          <a:bodyPr/>
          <a:lstStyle/>
          <a:p>
            <a:pPr>
              <a:buFont typeface="Arial" charset="0"/>
              <a:buChar char="•"/>
            </a:pPr>
            <a:r>
              <a:rPr lang="cs-CZ" sz="2400" smtClean="0"/>
              <a:t>Název školy: </a:t>
            </a:r>
            <a:r>
              <a:rPr lang="cs-CZ" sz="1800" smtClean="0"/>
              <a:t>Střední zdravotnická škola a vyšší odborná škola zdravotnická Karlovy Vary</a:t>
            </a:r>
          </a:p>
          <a:p>
            <a:pPr>
              <a:buFont typeface="Arial" charset="0"/>
              <a:buChar char="•"/>
            </a:pPr>
            <a:r>
              <a:rPr lang="cs-CZ" sz="1800" smtClean="0"/>
              <a:t>Číslo projektu: CZ.1.07/1.5.00/34.0953 </a:t>
            </a:r>
          </a:p>
          <a:p>
            <a:pPr>
              <a:buFont typeface="Arial" charset="0"/>
              <a:buChar char="•"/>
            </a:pPr>
            <a:r>
              <a:rPr lang="cs-CZ" sz="2400" smtClean="0">
                <a:latin typeface="Arial" charset="0"/>
              </a:rPr>
              <a:t>Vzdělávací materiál</a:t>
            </a:r>
            <a:r>
              <a:rPr lang="cs-CZ" sz="2400" smtClean="0"/>
              <a:t>: Řád letuchy</a:t>
            </a:r>
            <a:endParaRPr lang="cs-CZ" sz="2400" smtClean="0">
              <a:latin typeface="Arial" charset="0"/>
            </a:endParaRPr>
          </a:p>
          <a:p>
            <a:pPr>
              <a:buFont typeface="Arial" charset="0"/>
              <a:buChar char="•"/>
            </a:pPr>
            <a:r>
              <a:rPr lang="cs-CZ" sz="1800" smtClean="0"/>
              <a:t>Šablona III/2 Inovace a zkvalitnění výuky prostřednictvím ICT</a:t>
            </a:r>
          </a:p>
          <a:p>
            <a:pPr>
              <a:buFont typeface="Arial" charset="0"/>
              <a:buChar char="•"/>
            </a:pPr>
            <a:r>
              <a:rPr lang="cs-CZ" sz="2400" smtClean="0"/>
              <a:t>Název materiálu: </a:t>
            </a:r>
            <a:r>
              <a:rPr lang="cs-CZ" sz="1800" smtClean="0"/>
              <a:t>VY_32_INOVACE_BIO.4.06</a:t>
            </a:r>
          </a:p>
          <a:p>
            <a:pPr>
              <a:buFont typeface="Arial" charset="0"/>
              <a:buChar char="•"/>
            </a:pPr>
            <a:r>
              <a:rPr lang="cs-CZ" sz="2400" smtClean="0"/>
              <a:t>Datum tvorby: </a:t>
            </a:r>
            <a:r>
              <a:rPr lang="cs-CZ" sz="1800" smtClean="0"/>
              <a:t>02.04.2013</a:t>
            </a:r>
          </a:p>
          <a:p>
            <a:pPr>
              <a:buFont typeface="Arial" charset="0"/>
              <a:buChar char="•"/>
            </a:pPr>
            <a:r>
              <a:rPr lang="cs-CZ" sz="1800" smtClean="0"/>
              <a:t>Vyučovací předmět, ročník, obor: BIO, 4. ročník, Zdravotnické lyceum</a:t>
            </a:r>
          </a:p>
          <a:p>
            <a:pPr>
              <a:buFont typeface="Arial" charset="0"/>
              <a:buChar char="•"/>
            </a:pPr>
            <a:r>
              <a:rPr lang="cs-CZ" sz="2400" smtClean="0"/>
              <a:t>Autor: </a:t>
            </a:r>
            <a:r>
              <a:rPr lang="cs-CZ" sz="1800" smtClean="0"/>
              <a:t>Mgr. Veronika Veselá</a:t>
            </a:r>
          </a:p>
          <a:p>
            <a:r>
              <a:rPr lang="cs-CZ" sz="2400" smtClean="0"/>
              <a:t>Anotace: </a:t>
            </a:r>
            <a:r>
              <a:rPr lang="cs-CZ" sz="1600" smtClean="0"/>
              <a:t>Vzdělávací materiál obsahuje výukovou prezentaci zahrnující schémata a obrázky. Prezentace by měla sloužit jako obrazová a textová podpora k výuce třídy savců. Vhodná je pro maturanty z biologie či pro přípravu žáků k přijímacím zkouškám.</a:t>
            </a:r>
          </a:p>
        </p:txBody>
      </p:sp>
      <p:pic>
        <p:nvPicPr>
          <p:cNvPr id="14339" name="Picture 4"/>
          <p:cNvPicPr>
            <a:picLocks noGrp="1" noChangeAspect="1" noChangeArrowheads="1"/>
          </p:cNvPicPr>
          <p:nvPr>
            <p:ph type="title" idx="4294967295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0" y="404813"/>
            <a:ext cx="7489825" cy="1566862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aoblený obdélník 1"/>
          <p:cNvSpPr/>
          <p:nvPr/>
        </p:nvSpPr>
        <p:spPr>
          <a:xfrm>
            <a:off x="179388" y="188913"/>
            <a:ext cx="8713787" cy="503237"/>
          </a:xfrm>
          <a:prstGeom prst="roundRect">
            <a:avLst/>
          </a:prstGeom>
          <a:solidFill>
            <a:schemeClr val="accent2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sz="3200" b="1" dirty="0">
                <a:solidFill>
                  <a:schemeClr val="tx1"/>
                </a:solidFill>
              </a:rPr>
              <a:t>Zařazení </a:t>
            </a:r>
            <a:r>
              <a:rPr lang="cs-CZ" sz="3200" b="1" dirty="0">
                <a:solidFill>
                  <a:schemeClr val="tx1"/>
                </a:solidFill>
              </a:rPr>
              <a:t>do </a:t>
            </a:r>
            <a:r>
              <a:rPr lang="cs-CZ" sz="3200" b="1" dirty="0">
                <a:solidFill>
                  <a:schemeClr val="tx1"/>
                </a:solidFill>
              </a:rPr>
              <a:t>systému živočichů </a:t>
            </a:r>
          </a:p>
        </p:txBody>
      </p:sp>
      <p:sp>
        <p:nvSpPr>
          <p:cNvPr id="16" name="TextovéPole 15"/>
          <p:cNvSpPr txBox="1"/>
          <p:nvPr/>
        </p:nvSpPr>
        <p:spPr>
          <a:xfrm>
            <a:off x="179512" y="908720"/>
            <a:ext cx="7452320" cy="470898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cs-CZ" sz="2000" b="1" dirty="0">
                <a:latin typeface="+mn-lt"/>
              </a:rPr>
              <a:t> Říše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endParaRPr lang="cs-CZ" sz="2000" b="1" dirty="0">
              <a:latin typeface="+mn-lt"/>
            </a:endParaRPr>
          </a:p>
          <a:p>
            <a:pPr lvl="1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cs-CZ" sz="2000" b="1" dirty="0">
                <a:latin typeface="+mn-lt"/>
              </a:rPr>
              <a:t> Kmen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endParaRPr lang="cs-CZ" sz="2000" b="1" dirty="0">
              <a:latin typeface="+mn-lt"/>
            </a:endParaRPr>
          </a:p>
          <a:p>
            <a:pPr lvl="2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cs-CZ" sz="2000" b="1" dirty="0">
                <a:latin typeface="+mn-lt"/>
              </a:rPr>
              <a:t> Podkmen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endParaRPr lang="cs-CZ" sz="2000" b="1" dirty="0">
              <a:latin typeface="+mn-lt"/>
            </a:endParaRPr>
          </a:p>
          <a:p>
            <a:pPr lvl="3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cs-CZ" sz="2000" b="1" dirty="0">
                <a:latin typeface="+mn-lt"/>
              </a:rPr>
              <a:t> Třída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endParaRPr lang="cs-CZ" sz="2000" b="1" dirty="0">
              <a:latin typeface="+mn-lt"/>
            </a:endParaRPr>
          </a:p>
          <a:p>
            <a:pPr lvl="4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cs-CZ" sz="2000" b="1" dirty="0">
                <a:latin typeface="+mn-lt"/>
              </a:rPr>
              <a:t> </a:t>
            </a:r>
            <a:r>
              <a:rPr lang="cs-CZ" sz="2000" b="1" dirty="0">
                <a:latin typeface="+mn-lt"/>
              </a:rPr>
              <a:t>Podtřída</a:t>
            </a:r>
          </a:p>
          <a:p>
            <a:pPr lvl="4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endParaRPr lang="cs-CZ" sz="2000" b="1" dirty="0">
              <a:latin typeface="+mn-lt"/>
            </a:endParaRPr>
          </a:p>
          <a:p>
            <a:pPr lvl="5">
              <a:buFont typeface="Wingdings" pitchFamily="2" charset="2"/>
              <a:buChar char="§"/>
              <a:defRPr/>
            </a:pPr>
            <a:r>
              <a:rPr lang="cs-CZ" sz="2000" b="1" dirty="0">
                <a:latin typeface="+mn-lt"/>
              </a:rPr>
              <a:t> Nadřád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cs-CZ" sz="2000" b="1" dirty="0">
              <a:latin typeface="+mn-lt"/>
            </a:endParaRPr>
          </a:p>
          <a:p>
            <a:pPr lvl="6">
              <a:buFont typeface="Wingdings" pitchFamily="2" charset="2"/>
              <a:buChar char="§"/>
              <a:defRPr/>
            </a:pPr>
            <a:r>
              <a:rPr lang="cs-CZ" sz="2000" b="1" dirty="0">
                <a:latin typeface="+mn-lt"/>
              </a:rPr>
              <a:t> Řád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endParaRPr lang="cs-CZ" sz="2000" b="1" dirty="0">
              <a:latin typeface="+mn-lt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cs-CZ" sz="2000" b="1" dirty="0">
              <a:latin typeface="+mn-lt"/>
            </a:endParaRPr>
          </a:p>
        </p:txBody>
      </p:sp>
      <p:sp>
        <p:nvSpPr>
          <p:cNvPr id="17" name="Zaoblený obdélník 16"/>
          <p:cNvSpPr/>
          <p:nvPr/>
        </p:nvSpPr>
        <p:spPr>
          <a:xfrm>
            <a:off x="1403350" y="908050"/>
            <a:ext cx="2520950" cy="504825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sz="2800" b="1" dirty="0">
                <a:solidFill>
                  <a:schemeClr val="tx1"/>
                </a:solidFill>
              </a:rPr>
              <a:t>živočichové</a:t>
            </a:r>
          </a:p>
        </p:txBody>
      </p:sp>
      <p:sp>
        <p:nvSpPr>
          <p:cNvPr id="18" name="Zaoblený obdélník 17"/>
          <p:cNvSpPr/>
          <p:nvPr/>
        </p:nvSpPr>
        <p:spPr>
          <a:xfrm>
            <a:off x="1908175" y="1484313"/>
            <a:ext cx="2232025" cy="504825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sz="2800" b="1" dirty="0">
                <a:solidFill>
                  <a:schemeClr val="tx1"/>
                </a:solidFill>
              </a:rPr>
              <a:t>strunatci</a:t>
            </a:r>
          </a:p>
        </p:txBody>
      </p:sp>
      <p:sp>
        <p:nvSpPr>
          <p:cNvPr id="19" name="Zaoblený obdélník 18"/>
          <p:cNvSpPr/>
          <p:nvPr/>
        </p:nvSpPr>
        <p:spPr>
          <a:xfrm>
            <a:off x="2484438" y="2060575"/>
            <a:ext cx="2232025" cy="504825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sz="2800" b="1" dirty="0">
                <a:solidFill>
                  <a:schemeClr val="tx1"/>
                </a:solidFill>
              </a:rPr>
              <a:t>obratlovci</a:t>
            </a:r>
          </a:p>
        </p:txBody>
      </p:sp>
      <p:sp>
        <p:nvSpPr>
          <p:cNvPr id="20" name="Zaoblený obdélník 19"/>
          <p:cNvSpPr/>
          <p:nvPr/>
        </p:nvSpPr>
        <p:spPr>
          <a:xfrm>
            <a:off x="3059113" y="2636838"/>
            <a:ext cx="2233612" cy="504825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sz="2800" b="1" dirty="0">
                <a:solidFill>
                  <a:schemeClr val="tx1"/>
                </a:solidFill>
              </a:rPr>
              <a:t>savci</a:t>
            </a:r>
          </a:p>
        </p:txBody>
      </p:sp>
      <p:sp>
        <p:nvSpPr>
          <p:cNvPr id="21" name="Zaoblený obdélník 20"/>
          <p:cNvSpPr/>
          <p:nvPr/>
        </p:nvSpPr>
        <p:spPr>
          <a:xfrm>
            <a:off x="3563938" y="3213100"/>
            <a:ext cx="2232025" cy="503238"/>
          </a:xfrm>
          <a:prstGeom prst="roundRect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sz="2800" b="1" dirty="0">
                <a:solidFill>
                  <a:schemeClr val="tx1"/>
                </a:solidFill>
              </a:rPr>
              <a:t>živorodí</a:t>
            </a:r>
            <a:endParaRPr lang="cs-CZ" sz="2800" b="1" dirty="0">
              <a:solidFill>
                <a:schemeClr val="tx1"/>
              </a:solidFill>
            </a:endParaRPr>
          </a:p>
        </p:txBody>
      </p:sp>
      <p:sp>
        <p:nvSpPr>
          <p:cNvPr id="22" name="Zaoblený obdélník 21"/>
          <p:cNvSpPr/>
          <p:nvPr/>
        </p:nvSpPr>
        <p:spPr>
          <a:xfrm>
            <a:off x="3995738" y="3789363"/>
            <a:ext cx="2808287" cy="503237"/>
          </a:xfrm>
          <a:prstGeom prst="round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sz="2800" b="1" dirty="0" err="1">
                <a:solidFill>
                  <a:schemeClr val="tx1"/>
                </a:solidFill>
              </a:rPr>
              <a:t>placentálové</a:t>
            </a:r>
            <a:endParaRPr lang="cs-CZ" sz="2800" b="1" dirty="0">
              <a:solidFill>
                <a:schemeClr val="tx1"/>
              </a:solidFill>
            </a:endParaRPr>
          </a:p>
        </p:txBody>
      </p:sp>
      <p:sp>
        <p:nvSpPr>
          <p:cNvPr id="10" name="Zaoblený obdélník 9"/>
          <p:cNvSpPr/>
          <p:nvPr/>
        </p:nvSpPr>
        <p:spPr>
          <a:xfrm>
            <a:off x="4356100" y="4437063"/>
            <a:ext cx="2736850" cy="503237"/>
          </a:xfrm>
          <a:prstGeom prst="round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sz="2800" b="1" dirty="0" err="1">
                <a:solidFill>
                  <a:schemeClr val="tx1"/>
                </a:solidFill>
              </a:rPr>
              <a:t>letuchy</a:t>
            </a:r>
            <a:endParaRPr lang="cs-CZ" sz="28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10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cs-CZ" dirty="0" smtClean="0"/>
              <a:t>Charakteristika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fontAlgn="auto">
              <a:spcAft>
                <a:spcPts val="0"/>
              </a:spcAft>
              <a:buFont typeface="Wingdings 2"/>
              <a:buChar char=""/>
              <a:defRPr/>
            </a:pPr>
            <a:r>
              <a:rPr lang="cs-CZ" dirty="0" smtClean="0"/>
              <a:t>1 čeleď, 2 druhy</a:t>
            </a:r>
          </a:p>
          <a:p>
            <a:pPr fontAlgn="auto">
              <a:spcAft>
                <a:spcPts val="0"/>
              </a:spcAft>
              <a:buFont typeface="Wingdings 2"/>
              <a:buChar char=""/>
              <a:defRPr/>
            </a:pPr>
            <a:r>
              <a:rPr lang="cs-CZ" dirty="0" smtClean="0"/>
              <a:t>osrstěný kožní lem (</a:t>
            </a:r>
            <a:r>
              <a:rPr lang="pl-PL" dirty="0" smtClean="0"/>
              <a:t>začíná </a:t>
            </a:r>
            <a:r>
              <a:rPr lang="pl-PL" dirty="0"/>
              <a:t>na krku, pokračuje mezi končetinami </a:t>
            </a:r>
            <a:r>
              <a:rPr lang="pl-PL" dirty="0" smtClean="0"/>
              <a:t>až </a:t>
            </a:r>
            <a:r>
              <a:rPr lang="pl-PL" dirty="0"/>
              <a:t>na konec </a:t>
            </a:r>
            <a:r>
              <a:rPr lang="pl-PL" dirty="0" smtClean="0"/>
              <a:t>ocasu)</a:t>
            </a:r>
          </a:p>
          <a:p>
            <a:pPr fontAlgn="auto">
              <a:spcAft>
                <a:spcPts val="0"/>
              </a:spcAft>
              <a:buFont typeface="Wingdings 2"/>
              <a:buChar char=""/>
              <a:defRPr/>
            </a:pPr>
            <a:r>
              <a:rPr lang="pl-PL" dirty="0"/>
              <a:t>u</a:t>
            </a:r>
            <a:r>
              <a:rPr lang="pl-PL" dirty="0" smtClean="0"/>
              <a:t>možňuje jim plachtit ze stromu na strom (jsou schopny přeplachtit vzdálenost 130 m se ztrátou výšky 10 m)</a:t>
            </a:r>
          </a:p>
          <a:p>
            <a:pPr fontAlgn="auto">
              <a:spcAft>
                <a:spcPts val="0"/>
              </a:spcAft>
              <a:buFont typeface="Wingdings 2"/>
              <a:buChar char=""/>
              <a:defRPr/>
            </a:pPr>
            <a:r>
              <a:rPr lang="cs-CZ" dirty="0"/>
              <a:t>býložravé, živí se listím, pupeny, výhonky, květy i </a:t>
            </a:r>
            <a:r>
              <a:rPr lang="cs-CZ" dirty="0" smtClean="0"/>
              <a:t>plody</a:t>
            </a:r>
          </a:p>
          <a:p>
            <a:pPr fontAlgn="auto">
              <a:spcAft>
                <a:spcPts val="0"/>
              </a:spcAft>
              <a:buFont typeface="Wingdings 2"/>
              <a:buChar char=""/>
              <a:defRPr/>
            </a:pPr>
            <a:r>
              <a:rPr lang="cs-CZ" dirty="0"/>
              <a:t>j</a:t>
            </a:r>
            <a:r>
              <a:rPr lang="cs-CZ" dirty="0" smtClean="0"/>
              <a:t>ihovýchodní Asie</a:t>
            </a:r>
            <a:endParaRPr lang="pl-PL" dirty="0" smtClean="0"/>
          </a:p>
          <a:p>
            <a:pPr fontAlgn="auto">
              <a:spcAft>
                <a:spcPts val="0"/>
              </a:spcAft>
              <a:buFont typeface="Wingdings 2"/>
              <a:buNone/>
              <a:defRPr/>
            </a:pP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cs-CZ" dirty="0" smtClean="0"/>
              <a:t>Porovnání savců schopných letu</a:t>
            </a:r>
            <a:endParaRPr lang="cs-CZ" dirty="0"/>
          </a:p>
        </p:txBody>
      </p:sp>
      <p:sp>
        <p:nvSpPr>
          <p:cNvPr id="19458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mtClean="0"/>
              <a:t>pouze letouni jsou schopni aktivního letu</a:t>
            </a:r>
          </a:p>
        </p:txBody>
      </p:sp>
      <p:pic>
        <p:nvPicPr>
          <p:cNvPr id="19459" name="Picture 2" descr="http://www.savci.upol.cz/obr/letajici_savci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0650" y="2781300"/>
            <a:ext cx="9023350" cy="2447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460" name="TextovéPole 4"/>
          <p:cNvSpPr txBox="1">
            <a:spLocks noChangeArrowheads="1"/>
          </p:cNvSpPr>
          <p:nvPr/>
        </p:nvSpPr>
        <p:spPr bwMode="auto">
          <a:xfrm>
            <a:off x="827088" y="5949950"/>
            <a:ext cx="766762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>
                <a:latin typeface="Franklin Gothic Book" pitchFamily="34" charset="0"/>
              </a:rPr>
              <a:t>Obr. 1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cs-CZ" dirty="0" err="1" smtClean="0"/>
              <a:t>Letucha</a:t>
            </a:r>
            <a:r>
              <a:rPr lang="cs-CZ" dirty="0" smtClean="0"/>
              <a:t> filipínská </a:t>
            </a:r>
            <a:r>
              <a:rPr lang="cs-CZ" b="1" i="1" dirty="0" smtClean="0"/>
              <a:t>(</a:t>
            </a:r>
            <a:r>
              <a:rPr lang="cs-CZ" b="1" i="1" dirty="0" err="1" smtClean="0"/>
              <a:t>Cynocephalus</a:t>
            </a:r>
            <a:r>
              <a:rPr lang="cs-CZ" b="1" i="1" dirty="0" smtClean="0"/>
              <a:t> </a:t>
            </a:r>
            <a:r>
              <a:rPr lang="cs-CZ" b="1" i="1" dirty="0" err="1" smtClean="0"/>
              <a:t>volans</a:t>
            </a:r>
            <a:r>
              <a:rPr lang="cs-CZ" b="1" i="1" dirty="0" smtClean="0"/>
              <a:t>)</a:t>
            </a:r>
            <a:r>
              <a:rPr lang="cs-CZ" dirty="0" smtClean="0"/>
              <a:t/>
            </a:r>
            <a:br>
              <a:rPr lang="cs-CZ" dirty="0" smtClean="0"/>
            </a:br>
            <a:endParaRPr lang="cs-CZ" dirty="0"/>
          </a:p>
        </p:txBody>
      </p:sp>
      <p:sp>
        <p:nvSpPr>
          <p:cNvPr id="20482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smtClean="0"/>
          </a:p>
        </p:txBody>
      </p:sp>
      <p:sp>
        <p:nvSpPr>
          <p:cNvPr id="20483" name="TextovéPole 4"/>
          <p:cNvSpPr txBox="1">
            <a:spLocks noChangeArrowheads="1"/>
          </p:cNvSpPr>
          <p:nvPr/>
        </p:nvSpPr>
        <p:spPr bwMode="auto">
          <a:xfrm>
            <a:off x="684213" y="6488113"/>
            <a:ext cx="766762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>
                <a:latin typeface="Franklin Gothic Book" pitchFamily="34" charset="0"/>
              </a:rPr>
              <a:t>Obr. 2</a:t>
            </a:r>
          </a:p>
        </p:txBody>
      </p:sp>
      <p:pic>
        <p:nvPicPr>
          <p:cNvPr id="20484" name="Picture 2" descr="Kagwang nebo filipínská Flying Lemur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835150" y="985838"/>
            <a:ext cx="5257800" cy="5646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1520" y="2060848"/>
            <a:ext cx="5347320" cy="838200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cs-CZ" dirty="0" err="1" smtClean="0"/>
              <a:t>Letucha</a:t>
            </a:r>
            <a:r>
              <a:rPr lang="cs-CZ" dirty="0" smtClean="0"/>
              <a:t> malajská </a:t>
            </a:r>
            <a:br>
              <a:rPr lang="cs-CZ" dirty="0" smtClean="0"/>
            </a:br>
            <a:r>
              <a:rPr lang="cs-CZ" dirty="0" smtClean="0"/>
              <a:t>(</a:t>
            </a:r>
            <a:r>
              <a:rPr lang="cs-CZ" b="1" i="1" dirty="0" err="1" smtClean="0"/>
              <a:t>Cynocephalus</a:t>
            </a:r>
            <a:r>
              <a:rPr lang="cs-CZ" b="1" i="1" dirty="0" smtClean="0"/>
              <a:t> </a:t>
            </a:r>
            <a:r>
              <a:rPr lang="cs-CZ" b="1" i="1" dirty="0" err="1" smtClean="0"/>
              <a:t>variegatus</a:t>
            </a:r>
            <a:r>
              <a:rPr lang="cs-CZ" b="1" i="1" dirty="0" smtClean="0"/>
              <a:t>)</a:t>
            </a:r>
            <a:r>
              <a:rPr lang="cs-CZ" dirty="0" smtClean="0"/>
              <a:t/>
            </a:r>
            <a:br>
              <a:rPr lang="cs-CZ" dirty="0" smtClean="0"/>
            </a:br>
            <a:endParaRPr lang="cs-CZ" dirty="0"/>
          </a:p>
        </p:txBody>
      </p:sp>
      <p:sp>
        <p:nvSpPr>
          <p:cNvPr id="21506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smtClean="0"/>
          </a:p>
        </p:txBody>
      </p:sp>
      <p:sp>
        <p:nvSpPr>
          <p:cNvPr id="21507" name="TextovéPole 5"/>
          <p:cNvSpPr txBox="1">
            <a:spLocks noChangeArrowheads="1"/>
          </p:cNvSpPr>
          <p:nvPr/>
        </p:nvSpPr>
        <p:spPr bwMode="auto">
          <a:xfrm>
            <a:off x="3348038" y="6237288"/>
            <a:ext cx="766762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>
                <a:latin typeface="Franklin Gothic Book" pitchFamily="34" charset="0"/>
              </a:rPr>
              <a:t>Obr. 3</a:t>
            </a:r>
          </a:p>
        </p:txBody>
      </p:sp>
      <p:pic>
        <p:nvPicPr>
          <p:cNvPr id="21508" name="Picture 2" descr="Soubor: 02.jpg Kaguaani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356100" y="0"/>
            <a:ext cx="4464050" cy="6491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cs-CZ" dirty="0" smtClean="0"/>
              <a:t>Zdroje obrázků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fontAlgn="auto">
              <a:spcAft>
                <a:spcPts val="0"/>
              </a:spcAft>
              <a:buFont typeface="Wingdings 2"/>
              <a:buChar char=""/>
              <a:defRPr/>
            </a:pPr>
            <a:r>
              <a:rPr lang="cs-CZ" dirty="0" smtClean="0"/>
              <a:t>1 Marek </a:t>
            </a:r>
            <a:r>
              <a:rPr lang="cs-CZ" dirty="0" err="1" smtClean="0"/>
              <a:t>Bryl</a:t>
            </a:r>
            <a:r>
              <a:rPr lang="cs-CZ" dirty="0" smtClean="0"/>
              <a:t>. </a:t>
            </a:r>
            <a:r>
              <a:rPr lang="cs-CZ" dirty="0" err="1" smtClean="0"/>
              <a:t>Letajici</a:t>
            </a:r>
            <a:r>
              <a:rPr lang="cs-CZ" dirty="0" smtClean="0"/>
              <a:t>_savci. </a:t>
            </a:r>
            <a:r>
              <a:rPr lang="en-US" dirty="0" smtClean="0"/>
              <a:t>[online] </a:t>
            </a:r>
            <a:r>
              <a:rPr lang="cs-CZ" dirty="0" smtClean="0"/>
              <a:t>cit. 2002-05-06</a:t>
            </a:r>
            <a:r>
              <a:rPr lang="en-US" dirty="0" smtClean="0"/>
              <a:t>]</a:t>
            </a:r>
            <a:r>
              <a:rPr lang="cs-CZ" dirty="0" smtClean="0"/>
              <a:t> </a:t>
            </a:r>
            <a:r>
              <a:rPr lang="en-US" dirty="0" smtClean="0"/>
              <a:t>[</a:t>
            </a:r>
            <a:r>
              <a:rPr lang="cs-CZ" dirty="0" smtClean="0"/>
              <a:t>2013-04-03</a:t>
            </a:r>
            <a:r>
              <a:rPr lang="en-US" dirty="0" smtClean="0"/>
              <a:t>]</a:t>
            </a:r>
            <a:r>
              <a:rPr lang="cs-CZ" dirty="0" smtClean="0"/>
              <a:t> Dostupný na WWW: www.savci.</a:t>
            </a:r>
            <a:r>
              <a:rPr lang="cs-CZ" dirty="0" err="1" smtClean="0"/>
              <a:t>upol.cz</a:t>
            </a:r>
            <a:endParaRPr lang="cs-CZ" dirty="0" smtClean="0"/>
          </a:p>
          <a:p>
            <a:pPr fontAlgn="auto">
              <a:spcAft>
                <a:spcPts val="0"/>
              </a:spcAft>
              <a:buFont typeface="Wingdings 2"/>
              <a:buChar char=""/>
              <a:defRPr/>
            </a:pPr>
            <a:endParaRPr lang="cs-CZ" dirty="0" smtClean="0"/>
          </a:p>
          <a:p>
            <a:pPr fontAlgn="auto">
              <a:spcAft>
                <a:spcPts val="0"/>
              </a:spcAft>
              <a:buFont typeface="Wingdings 2"/>
              <a:buChar char=""/>
              <a:defRPr/>
            </a:pPr>
            <a:r>
              <a:rPr lang="cs-CZ" dirty="0" smtClean="0"/>
              <a:t>2 </a:t>
            </a:r>
            <a:r>
              <a:rPr lang="cs-CZ" dirty="0" err="1" smtClean="0"/>
              <a:t>Jeroen</a:t>
            </a:r>
            <a:r>
              <a:rPr lang="cs-CZ" dirty="0" smtClean="0"/>
              <a:t> </a:t>
            </a:r>
            <a:r>
              <a:rPr lang="cs-CZ" dirty="0" err="1" smtClean="0"/>
              <a:t>Hellingman</a:t>
            </a:r>
            <a:r>
              <a:rPr lang="cs-CZ" dirty="0" smtClean="0"/>
              <a:t> . Picture 546. </a:t>
            </a:r>
            <a:r>
              <a:rPr lang="en-US" dirty="0" smtClean="0"/>
              <a:t>[online] </a:t>
            </a:r>
            <a:r>
              <a:rPr lang="cs-CZ" dirty="0" smtClean="0"/>
              <a:t>cit. 2007-04-06</a:t>
            </a:r>
            <a:r>
              <a:rPr lang="en-US" dirty="0" smtClean="0"/>
              <a:t>]</a:t>
            </a:r>
            <a:r>
              <a:rPr lang="cs-CZ" dirty="0" smtClean="0"/>
              <a:t> </a:t>
            </a:r>
            <a:r>
              <a:rPr lang="en-US" dirty="0" smtClean="0"/>
              <a:t>[</a:t>
            </a:r>
            <a:r>
              <a:rPr lang="cs-CZ" dirty="0" smtClean="0"/>
              <a:t>2013-04-03</a:t>
            </a:r>
            <a:r>
              <a:rPr lang="en-US" dirty="0" smtClean="0"/>
              <a:t>]</a:t>
            </a:r>
            <a:r>
              <a:rPr lang="cs-CZ" dirty="0" smtClean="0"/>
              <a:t> Dostupný na WWW: www.</a:t>
            </a:r>
            <a:r>
              <a:rPr lang="cs-CZ" dirty="0" err="1" smtClean="0"/>
              <a:t>bohol.ph</a:t>
            </a:r>
            <a:endParaRPr lang="cs-CZ" dirty="0" smtClean="0"/>
          </a:p>
          <a:p>
            <a:pPr fontAlgn="auto">
              <a:spcAft>
                <a:spcPts val="0"/>
              </a:spcAft>
              <a:buFont typeface="Wingdings 2"/>
              <a:buChar char=""/>
              <a:defRPr/>
            </a:pPr>
            <a:r>
              <a:rPr lang="cs-CZ" dirty="0" smtClean="0"/>
              <a:t>3 Nina </a:t>
            </a:r>
            <a:r>
              <a:rPr lang="cs-CZ" dirty="0" err="1" smtClean="0"/>
              <a:t>Holopainen</a:t>
            </a:r>
            <a:r>
              <a:rPr lang="cs-CZ" dirty="0" smtClean="0"/>
              <a:t>. 02.jpg </a:t>
            </a:r>
            <a:r>
              <a:rPr lang="cs-CZ" dirty="0" err="1" smtClean="0"/>
              <a:t>Kaguaani</a:t>
            </a:r>
            <a:r>
              <a:rPr lang="cs-CZ" dirty="0" smtClean="0"/>
              <a:t>. </a:t>
            </a:r>
            <a:r>
              <a:rPr lang="en-US" smtClean="0"/>
              <a:t>[online] </a:t>
            </a:r>
            <a:r>
              <a:rPr lang="cs-CZ" smtClean="0"/>
              <a:t>cit</a:t>
            </a:r>
            <a:r>
              <a:rPr lang="cs-CZ" dirty="0" smtClean="0"/>
              <a:t>. 2006-11-25</a:t>
            </a:r>
            <a:r>
              <a:rPr lang="en-US" dirty="0" smtClean="0"/>
              <a:t>]</a:t>
            </a:r>
            <a:r>
              <a:rPr lang="cs-CZ" dirty="0" smtClean="0"/>
              <a:t> </a:t>
            </a:r>
            <a:r>
              <a:rPr lang="en-US" dirty="0" smtClean="0"/>
              <a:t>[</a:t>
            </a:r>
            <a:r>
              <a:rPr lang="cs-CZ" dirty="0" smtClean="0"/>
              <a:t>2013-04-03</a:t>
            </a:r>
            <a:r>
              <a:rPr lang="en-US" dirty="0" smtClean="0"/>
              <a:t>]</a:t>
            </a:r>
            <a:r>
              <a:rPr lang="cs-CZ" dirty="0" smtClean="0"/>
              <a:t> Dostupný pod licencí </a:t>
            </a:r>
            <a:r>
              <a:rPr lang="cs-CZ" dirty="0" err="1" smtClean="0"/>
              <a:t>Creative</a:t>
            </a:r>
            <a:r>
              <a:rPr lang="cs-CZ" dirty="0" smtClean="0"/>
              <a:t> </a:t>
            </a:r>
            <a:r>
              <a:rPr lang="cs-CZ" dirty="0" err="1" smtClean="0"/>
              <a:t>Commons</a:t>
            </a:r>
            <a:r>
              <a:rPr lang="cs-CZ" dirty="0" smtClean="0"/>
              <a:t> na WWW: </a:t>
            </a:r>
            <a:r>
              <a:rPr lang="cs-CZ" dirty="0" smtClean="0">
                <a:hlinkClick r:id="rId2"/>
              </a:rPr>
              <a:t>http://commons.wikimedia.org/wiki/File:Kaguaani_02.jpg</a:t>
            </a:r>
            <a:r>
              <a:rPr lang="cs-CZ" dirty="0" smtClean="0"/>
              <a:t> </a:t>
            </a:r>
          </a:p>
          <a:p>
            <a:pPr fontAlgn="auto">
              <a:spcAft>
                <a:spcPts val="0"/>
              </a:spcAft>
              <a:buFont typeface="Wingdings 2"/>
              <a:buChar char=""/>
              <a:defRPr/>
            </a:pPr>
            <a:endParaRPr lang="cs-CZ" dirty="0" smtClean="0"/>
          </a:p>
          <a:p>
            <a:pPr fontAlgn="auto">
              <a:spcAft>
                <a:spcPts val="0"/>
              </a:spcAft>
              <a:buFont typeface="Wingdings 2"/>
              <a:buChar char=""/>
              <a:defRPr/>
            </a:pPr>
            <a:endParaRPr lang="cs-CZ" dirty="0" smtClean="0"/>
          </a:p>
          <a:p>
            <a:pPr fontAlgn="auto">
              <a:spcAft>
                <a:spcPts val="0"/>
              </a:spcAft>
              <a:buFont typeface="Wingdings 2"/>
              <a:buChar char=""/>
              <a:defRPr/>
            </a:pP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cs-CZ" dirty="0" smtClean="0"/>
              <a:t>Použitá literatura</a:t>
            </a:r>
            <a:endParaRPr lang="cs-CZ" dirty="0"/>
          </a:p>
        </p:txBody>
      </p:sp>
      <p:sp>
        <p:nvSpPr>
          <p:cNvPr id="23554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mtClean="0"/>
              <a:t>Kislinger, František. Laníková, Jana. Šlégl, Jiří. Žurková, Irena. </a:t>
            </a:r>
            <a:r>
              <a:rPr lang="cs-CZ" i="1" smtClean="0"/>
              <a:t>Biologie III. </a:t>
            </a:r>
            <a:r>
              <a:rPr lang="cs-CZ" smtClean="0"/>
              <a:t>1998. , 2. vyd. Gymnázium v Klatovech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esta">
  <a:themeElements>
    <a:clrScheme name="Cesta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Cesta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Cesta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Cesta">
    <a:dk1>
      <a:sysClr val="windowText" lastClr="000000"/>
    </a:dk1>
    <a:lt1>
      <a:sysClr val="window" lastClr="FFFFFF"/>
    </a:lt1>
    <a:dk2>
      <a:srgbClr val="4E3B30"/>
    </a:dk2>
    <a:lt2>
      <a:srgbClr val="FBEEC9"/>
    </a:lt2>
    <a:accent1>
      <a:srgbClr val="F0A22E"/>
    </a:accent1>
    <a:accent2>
      <a:srgbClr val="A5644E"/>
    </a:accent2>
    <a:accent3>
      <a:srgbClr val="B58B80"/>
    </a:accent3>
    <a:accent4>
      <a:srgbClr val="C3986D"/>
    </a:accent4>
    <a:accent5>
      <a:srgbClr val="A19574"/>
    </a:accent5>
    <a:accent6>
      <a:srgbClr val="C17529"/>
    </a:accent6>
    <a:hlink>
      <a:srgbClr val="AD1F1F"/>
    </a:hlink>
    <a:folHlink>
      <a:srgbClr val="FFC42F"/>
    </a:folHlink>
  </a:clr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6DC6CDD897236648814918DF821AA7F8" ma:contentTypeVersion="2" ma:contentTypeDescription="Vytvoří nový dokument" ma:contentTypeScope="" ma:versionID="af9887c040457a1a4961457537b6539b">
  <xsd:schema xmlns:xsd="http://www.w3.org/2001/XMLSchema" xmlns:xs="http://www.w3.org/2001/XMLSchema" xmlns:p="http://schemas.microsoft.com/office/2006/metadata/properties" xmlns:ns2="ffe072d7-0479-4921-b039-430ac4313379" targetNamespace="http://schemas.microsoft.com/office/2006/metadata/properties" ma:root="true" ma:fieldsID="1f7e674bb10f8a69f799aed2807a0a63" ns2:_="">
    <xsd:import namespace="ffe072d7-0479-4921-b039-430ac4313379"/>
    <xsd:element name="properties">
      <xsd:complexType>
        <xsd:sequence>
          <xsd:element name="documentManagement">
            <xsd:complexType>
              <xsd:all>
                <xsd:element ref="ns2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e072d7-0479-4921-b039-430ac4313379" elementFormDefault="qualified">
    <xsd:import namespace="http://schemas.microsoft.com/office/2006/documentManagement/types"/>
    <xsd:import namespace="http://schemas.microsoft.com/office/infopath/2007/PartnerControls"/>
    <xsd:element name="TaxCatchAll" ma:index="9" nillable="true" ma:displayName="TaxCatchAll" ma:description="" ma:hidden="true" ma:list="{efe6d685-f78c-45eb-badd-b7e1a9ba9804}" ma:internalName="TaxCatchAll" ma:showField="CatchAllData" ma:web="5197a47c-fdca-4f3e-a8ed-ca0d9f74c59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ffe072d7-0479-4921-b039-430ac4313379"/>
  </documentManagement>
</p:properties>
</file>

<file path=customXml/itemProps1.xml><?xml version="1.0" encoding="utf-8"?>
<ds:datastoreItem xmlns:ds="http://schemas.openxmlformats.org/officeDocument/2006/customXml" ds:itemID="{C18D46E3-D70D-4B79-8B99-3C9FB88AEF26}"/>
</file>

<file path=customXml/itemProps2.xml><?xml version="1.0" encoding="utf-8"?>
<ds:datastoreItem xmlns:ds="http://schemas.openxmlformats.org/officeDocument/2006/customXml" ds:itemID="{D5059A4F-6546-4F36-98B0-8E408CF5D769}"/>
</file>

<file path=customXml/itemProps3.xml><?xml version="1.0" encoding="utf-8"?>
<ds:datastoreItem xmlns:ds="http://schemas.openxmlformats.org/officeDocument/2006/customXml" ds:itemID="{C2E52CD7-325D-4C14-96FD-E6322A2A6FF1}"/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88</TotalTime>
  <Words>212</Words>
  <Application>Microsoft Office PowerPoint</Application>
  <PresentationFormat>Předvádění na obrazovce (4:3)</PresentationFormat>
  <Paragraphs>34</Paragraphs>
  <Slides>8</Slides>
  <Notes>2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Šablona návrhu</vt:lpstr>
      </vt:variant>
      <vt:variant>
        <vt:i4>9</vt:i4>
      </vt:variant>
      <vt:variant>
        <vt:lpstr>Nadpisy snímků</vt:lpstr>
      </vt:variant>
      <vt:variant>
        <vt:i4>8</vt:i4>
      </vt:variant>
    </vt:vector>
  </HeadingPairs>
  <TitlesOfParts>
    <vt:vector size="22" baseType="lpstr">
      <vt:lpstr>Franklin Gothic Book</vt:lpstr>
      <vt:lpstr>Arial</vt:lpstr>
      <vt:lpstr>Franklin Gothic Medium</vt:lpstr>
      <vt:lpstr>Wingdings 2</vt:lpstr>
      <vt:lpstr>Calibri</vt:lpstr>
      <vt:lpstr>Cesta</vt:lpstr>
      <vt:lpstr>Cesta</vt:lpstr>
      <vt:lpstr>Cesta</vt:lpstr>
      <vt:lpstr>Cesta</vt:lpstr>
      <vt:lpstr>Cesta</vt:lpstr>
      <vt:lpstr>Cesta</vt:lpstr>
      <vt:lpstr>Cesta</vt:lpstr>
      <vt:lpstr>Cesta</vt:lpstr>
      <vt:lpstr>Cesta</vt:lpstr>
      <vt:lpstr>Snímek 1</vt:lpstr>
      <vt:lpstr>Snímek 2</vt:lpstr>
      <vt:lpstr>Snímek 3</vt:lpstr>
      <vt:lpstr>Snímek 4</vt:lpstr>
      <vt:lpstr>Snímek 5</vt:lpstr>
      <vt:lpstr>Snímek 6</vt:lpstr>
      <vt:lpstr>Snímek 7</vt:lpstr>
      <vt:lpstr>Snímek 8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Veronika</dc:creator>
  <cp:lastModifiedBy>hana.chalupna</cp:lastModifiedBy>
  <cp:revision>10</cp:revision>
  <dcterms:created xsi:type="dcterms:W3CDTF">2013-04-08T15:47:56Z</dcterms:created>
  <dcterms:modified xsi:type="dcterms:W3CDTF">2013-08-28T07:28:15Z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0x0101006DC6CDD897236648814918DF821AA7F8</vt:lpwstr>
  </property>
  <property fmtid="{D5CDD505-2E9C-101B-9397-08002B2CF9AE}" pid="3" name="TaxKeywordTaxHTField">
    <vt:lpwstr/>
  </property>
  <property fmtid="{D5CDD505-2E9C-101B-9397-08002B2CF9AE}" pid="4" name="TaxKeyword">
    <vt:lpwstr/>
  </property>
</Properties>
</file>