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6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5.xml" ContentType="application/vnd.openxmlformats-officedocument.presentationml.slide+xml"/>
  <Override PartName="/ppt/slides/slide7.xml" ContentType="application/vnd.openxmlformats-officedocument.presentationml.slide+xml"/>
  <Override PartName="/ppt/slides/slide2.xml" ContentType="application/vnd.openxmlformats-officedocument.presentationml.slide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Layouts/slideLayout4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3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notesSlides/notesSlide2.xml" ContentType="application/vnd.openxmlformats-officedocument.presentationml.notesSlide+xml"/>
  <Override PartName="/ppt/notesSlides/notesSlide1.xml" ContentType="application/vnd.openxmlformats-officedocument.presentationml.notesSlide+xml"/>
  <Override PartName="/ppt/slideLayouts/slideLayout1.xml" ContentType="application/vnd.openxmlformats-officedocument.presentationml.slideLayout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2"/>
  </p:notesMasterIdLst>
  <p:sldIdLst>
    <p:sldId id="257" r:id="rId2"/>
    <p:sldId id="261" r:id="rId3"/>
    <p:sldId id="258" r:id="rId4"/>
    <p:sldId id="260" r:id="rId5"/>
    <p:sldId id="263" r:id="rId6"/>
    <p:sldId id="264" r:id="rId7"/>
    <p:sldId id="265" r:id="rId8"/>
    <p:sldId id="266" r:id="rId9"/>
    <p:sldId id="262" r:id="rId10"/>
    <p:sldId id="267" r:id="rId11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0" d="100"/>
          <a:sy n="60" d="100"/>
        </p:scale>
        <p:origin x="-118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18" Type="http://schemas.openxmlformats.org/officeDocument/2006/relationships/customXml" Target="../customXml/item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customXml" Target="../customXml/item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customXml" Target="../customXml/item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580A429-4A0D-4DCC-A444-47331A0D0860}" type="datetimeFigureOut">
              <a:rPr lang="cs-CZ" smtClean="0"/>
              <a:pPr/>
              <a:t>18.5.2013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E83F1EE-8C2D-432D-8C68-1CBF632858CC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2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cs-CZ" smtClean="0"/>
          </a:p>
        </p:txBody>
      </p:sp>
      <p:sp>
        <p:nvSpPr>
          <p:cNvPr id="15363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6B017A2F-7983-4799-B793-563495BF4944}" type="slidenum">
              <a:rPr lang="cs-CZ"/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cs-CZ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5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smtClean="0"/>
          </a:p>
        </p:txBody>
      </p:sp>
      <p:sp>
        <p:nvSpPr>
          <p:cNvPr id="23556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29DE9701-248D-4859-B73E-49495B083DAA}" type="slidenum">
              <a:rPr lang="cs-CZ" smtClean="0"/>
              <a:pPr/>
              <a:t>2</a:t>
            </a:fld>
            <a:endParaRPr lang="cs-CZ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vnoramenný trojúhelník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Klepnutím lze upravit styl předlohy podnadpisů.</a:t>
            </a:r>
            <a:endParaRPr kumimoji="0" lang="en-US"/>
          </a:p>
        </p:txBody>
      </p:sp>
      <p:sp>
        <p:nvSpPr>
          <p:cNvPr id="28" name="Zástupný symbol pro datum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07EE6344-85B4-4618-9098-0DF927E90A24}" type="datetimeFigureOut">
              <a:rPr lang="cs-CZ" smtClean="0"/>
              <a:pPr/>
              <a:t>18.5.2013</a:t>
            </a:fld>
            <a:endParaRPr lang="cs-CZ"/>
          </a:p>
        </p:txBody>
      </p:sp>
      <p:sp>
        <p:nvSpPr>
          <p:cNvPr id="17" name="Zástupný symbol pro zápatí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cs-CZ"/>
          </a:p>
        </p:txBody>
      </p:sp>
      <p:sp>
        <p:nvSpPr>
          <p:cNvPr id="29" name="Zástupný symbol pro číslo snímku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BE0A7D3B-AE29-4294-894E-AFAACD361235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EE6344-85B4-4618-9098-0DF927E90A24}" type="datetimeFigureOut">
              <a:rPr lang="cs-CZ" smtClean="0"/>
              <a:pPr/>
              <a:t>18.5.2013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0A7D3B-AE29-4294-894E-AFAACD361235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EE6344-85B4-4618-9098-0DF927E90A24}" type="datetimeFigureOut">
              <a:rPr lang="cs-CZ" smtClean="0"/>
              <a:pPr/>
              <a:t>18.5.2013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0A7D3B-AE29-4294-894E-AFAACD361235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07EE6344-85B4-4618-9098-0DF927E90A24}" type="datetimeFigureOut">
              <a:rPr lang="cs-CZ" smtClean="0"/>
              <a:pPr/>
              <a:t>18.5.2013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0A7D3B-AE29-4294-894E-AFAACD361235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ravoúhlý trojúhelník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Rovnoramenný trojúhelník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07EE6344-85B4-4618-9098-0DF927E90A24}" type="datetimeFigureOut">
              <a:rPr lang="cs-CZ" smtClean="0"/>
              <a:pPr/>
              <a:t>18.5.2013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BE0A7D3B-AE29-4294-894E-AFAACD361235}" type="slidenum">
              <a:rPr lang="cs-CZ" smtClean="0"/>
              <a:pPr/>
              <a:t>‹#›</a:t>
            </a:fld>
            <a:endParaRPr lang="cs-CZ"/>
          </a:p>
        </p:txBody>
      </p:sp>
      <p:cxnSp>
        <p:nvCxnSpPr>
          <p:cNvPr id="11" name="Přímá spojovací čára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Přímá spojovací čára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07EE6344-85B4-4618-9098-0DF927E90A24}" type="datetimeFigureOut">
              <a:rPr lang="cs-CZ" smtClean="0"/>
              <a:pPr/>
              <a:t>18.5.2013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BE0A7D3B-AE29-4294-894E-AFAACD361235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ovnání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07EE6344-85B4-4618-9098-0DF927E90A24}" type="datetimeFigureOut">
              <a:rPr lang="cs-CZ" smtClean="0"/>
              <a:pPr/>
              <a:t>18.5.2013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BE0A7D3B-AE29-4294-894E-AFAACD361235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EE6344-85B4-4618-9098-0DF927E90A24}" type="datetimeFigureOut">
              <a:rPr lang="cs-CZ" smtClean="0"/>
              <a:pPr/>
              <a:t>18.5.2013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0A7D3B-AE29-4294-894E-AFAACD361235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07EE6344-85B4-4618-9098-0DF927E90A24}" type="datetimeFigureOut">
              <a:rPr lang="cs-CZ" smtClean="0"/>
              <a:pPr/>
              <a:t>18.5.2013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BE0A7D3B-AE29-4294-894E-AFAACD361235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07EE6344-85B4-4618-9098-0DF927E90A24}" type="datetimeFigureOut">
              <a:rPr lang="cs-CZ" smtClean="0"/>
              <a:pPr/>
              <a:t>18.5.2013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BE0A7D3B-AE29-4294-894E-AFAACD361235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cs-CZ" smtClean="0"/>
              <a:t>Klepnutím na ikonu přidáte obrázek.</a:t>
            </a:r>
            <a:endParaRPr kumimoji="0"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07EE6344-85B4-4618-9098-0DF927E90A24}" type="datetimeFigureOut">
              <a:rPr lang="cs-CZ" smtClean="0"/>
              <a:pPr/>
              <a:t>18.5.2013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BE0A7D3B-AE29-4294-894E-AFAACD361235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ravoúhlý trojúhelník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Přímá spojovací čára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Přímá spojovací čára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Zástupný symbol pro nadpis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14" name="Zástupný symbol pro datum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07EE6344-85B4-4618-9098-0DF927E90A24}" type="datetimeFigureOut">
              <a:rPr lang="cs-CZ" smtClean="0"/>
              <a:pPr/>
              <a:t>18.5.2013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cs-CZ"/>
          </a:p>
        </p:txBody>
      </p:sp>
      <p:sp>
        <p:nvSpPr>
          <p:cNvPr id="23" name="Zástupný symbol pro číslo snímku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BE0A7D3B-AE29-4294-894E-AFAACD361235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hyperlink" Target="http://www.youtube.com/watch?v=ROzVww6BA2s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jpeg"/><Relationship Id="rId4" Type="http://schemas.openxmlformats.org/officeDocument/2006/relationships/hyperlink" Target="http://www.youtube.com/watch?v=3QncZqiSoEE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flickr.com/photos/pvk/2779412416" TargetMode="External"/><Relationship Id="rId2" Type="http://schemas.openxmlformats.org/officeDocument/2006/relationships/hyperlink" Target="http://commons.wikimedia.org/wiki/File:Distribution_of_the_Platypus_(Ornithorhynchus_anatinus).png?uselang=cs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commons.wikimedia.org/wiki/File:Ameisenigel.jpg" TargetMode="External"/><Relationship Id="rId4" Type="http://schemas.openxmlformats.org/officeDocument/2006/relationships/hyperlink" Target="http://commons.wikimedia.org/wiki/File:Ornithorhynchus.jpg?uselang=cs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Nadpis 4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785937"/>
          </a:xfrm>
        </p:spPr>
        <p:txBody>
          <a:bodyPr/>
          <a:lstStyle/>
          <a:p>
            <a:endParaRPr lang="cs-CZ" smtClean="0"/>
          </a:p>
        </p:txBody>
      </p:sp>
      <p:sp>
        <p:nvSpPr>
          <p:cNvPr id="2051" name="Zástupný symbol pro obsah 5"/>
          <p:cNvSpPr>
            <a:spLocks noGrp="1"/>
          </p:cNvSpPr>
          <p:nvPr>
            <p:ph idx="1"/>
          </p:nvPr>
        </p:nvSpPr>
        <p:spPr>
          <a:xfrm>
            <a:off x="468313" y="2133600"/>
            <a:ext cx="8218487" cy="4464050"/>
          </a:xfrm>
        </p:spPr>
        <p:txBody>
          <a:bodyPr rtlCol="0">
            <a:normAutofit fontScale="925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sz="2400" dirty="0" smtClean="0"/>
              <a:t>Název školy: </a:t>
            </a:r>
            <a:r>
              <a:rPr lang="cs-CZ" sz="1800" dirty="0" smtClean="0"/>
              <a:t>Střední zdravotnická škola a vyšší odborná škola zdravotnická Karlovy Vary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sz="1800" dirty="0" smtClean="0"/>
              <a:t>Číslo projektu: CZ.1.07/1.5.00/34.0953 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sz="2400" dirty="0" smtClean="0">
                <a:latin typeface="Arial" charset="0"/>
              </a:rPr>
              <a:t>Vzdělávací materiál</a:t>
            </a:r>
            <a:r>
              <a:rPr lang="cs-CZ" sz="2400" dirty="0" smtClean="0"/>
              <a:t>: Řád ptakořitní</a:t>
            </a:r>
            <a:endParaRPr lang="cs-CZ" sz="2400" dirty="0" smtClean="0">
              <a:latin typeface="Arial" charset="0"/>
            </a:endParaRP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sz="1800" dirty="0" smtClean="0"/>
              <a:t>Šablona III/2 Inovace a zkvalitnění výuky prostřednictvím ICT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sz="2400" dirty="0" smtClean="0"/>
              <a:t>Název materiálu: </a:t>
            </a:r>
            <a:r>
              <a:rPr lang="cs-CZ" sz="1800" dirty="0" smtClean="0"/>
              <a:t>VY_32_INOVACE_BIO.4.02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sz="2400" dirty="0" smtClean="0"/>
              <a:t>Datum tvorby: </a:t>
            </a:r>
            <a:r>
              <a:rPr lang="cs-CZ" sz="1800" dirty="0" smtClean="0"/>
              <a:t>25.03.2013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sz="1800" dirty="0" smtClean="0"/>
              <a:t>Vyučovací předmět, ročník, obor: BIO, </a:t>
            </a:r>
            <a:r>
              <a:rPr lang="cs-CZ" sz="1800" dirty="0"/>
              <a:t>4</a:t>
            </a:r>
            <a:r>
              <a:rPr lang="cs-CZ" sz="1800" dirty="0" smtClean="0"/>
              <a:t>. ročník, Zdravotnické lyceum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sz="2400" dirty="0" smtClean="0"/>
              <a:t>Autor: </a:t>
            </a:r>
            <a:r>
              <a:rPr lang="cs-CZ" sz="1800" dirty="0" smtClean="0"/>
              <a:t>Mgr. Veronika Veselá</a:t>
            </a:r>
          </a:p>
          <a:p>
            <a:pPr>
              <a:defRPr/>
            </a:pPr>
            <a:r>
              <a:rPr lang="cs-CZ" sz="2400" dirty="0" smtClean="0"/>
              <a:t>Anotace: </a:t>
            </a:r>
            <a:r>
              <a:rPr lang="cs-CZ" sz="1600" dirty="0" smtClean="0"/>
              <a:t>Vzdělávací materiál obsahuje</a:t>
            </a:r>
            <a:r>
              <a:rPr lang="cs-CZ" sz="1600" dirty="0"/>
              <a:t> výukovou prezentaci </a:t>
            </a:r>
            <a:r>
              <a:rPr lang="cs-CZ" sz="1600" dirty="0" smtClean="0"/>
              <a:t>zahrnující schémata, obrázky </a:t>
            </a:r>
            <a:r>
              <a:rPr lang="cs-CZ" sz="1600" dirty="0"/>
              <a:t>a </a:t>
            </a:r>
            <a:r>
              <a:rPr lang="cs-CZ" sz="1600" dirty="0" smtClean="0"/>
              <a:t>odkazy </a:t>
            </a:r>
            <a:r>
              <a:rPr lang="cs-CZ" sz="1600" dirty="0"/>
              <a:t>na videa. Prezentace by měla sloužit jako obrazová a textová podpora k výuce </a:t>
            </a:r>
            <a:r>
              <a:rPr lang="cs-CZ" sz="1600" dirty="0" smtClean="0"/>
              <a:t>třídy savců. Vhodná </a:t>
            </a:r>
            <a:r>
              <a:rPr lang="cs-CZ" sz="1600" dirty="0"/>
              <a:t>je </a:t>
            </a:r>
            <a:r>
              <a:rPr lang="cs-CZ" sz="1600" dirty="0" smtClean="0"/>
              <a:t>pro </a:t>
            </a:r>
            <a:r>
              <a:rPr lang="cs-CZ" sz="1600" dirty="0"/>
              <a:t>maturanty z biologie či pro přípravu žáků k přijímacím </a:t>
            </a:r>
            <a:r>
              <a:rPr lang="cs-CZ" sz="1600" dirty="0" smtClean="0"/>
              <a:t>zkouškám.</a:t>
            </a:r>
          </a:p>
        </p:txBody>
      </p:sp>
      <p:pic>
        <p:nvPicPr>
          <p:cNvPr id="14339" name="Picture 4"/>
          <p:cNvPicPr>
            <a:picLocks noGrp="1" noChangeAspect="1" noChangeArrowheads="1"/>
          </p:cNvPicPr>
          <p:nvPr>
            <p:ph type="title" idx="4294967295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0" y="260350"/>
            <a:ext cx="7489825" cy="1566863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Použitá literatura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err="1" smtClean="0"/>
              <a:t>Kislinger</a:t>
            </a:r>
            <a:r>
              <a:rPr lang="cs-CZ" dirty="0" smtClean="0"/>
              <a:t>, František. </a:t>
            </a:r>
            <a:r>
              <a:rPr lang="cs-CZ" dirty="0" err="1" smtClean="0"/>
              <a:t>Laníková</a:t>
            </a:r>
            <a:r>
              <a:rPr lang="cs-CZ" dirty="0" smtClean="0"/>
              <a:t>, Jana. </a:t>
            </a:r>
            <a:r>
              <a:rPr lang="cs-CZ" dirty="0" err="1" smtClean="0"/>
              <a:t>Šlégl</a:t>
            </a:r>
            <a:r>
              <a:rPr lang="cs-CZ" dirty="0" smtClean="0"/>
              <a:t>, Jiří. </a:t>
            </a:r>
            <a:r>
              <a:rPr lang="cs-CZ" dirty="0" err="1" smtClean="0"/>
              <a:t>Žurková</a:t>
            </a:r>
            <a:r>
              <a:rPr lang="cs-CZ" dirty="0" smtClean="0"/>
              <a:t>, Irena. </a:t>
            </a:r>
            <a:r>
              <a:rPr lang="cs-CZ" i="1" dirty="0" smtClean="0"/>
              <a:t>Biologie III.</a:t>
            </a:r>
            <a:r>
              <a:rPr lang="cs-CZ" dirty="0" smtClean="0"/>
              <a:t>1998. , 2. </a:t>
            </a:r>
            <a:r>
              <a:rPr lang="cs-CZ" dirty="0" err="1" smtClean="0"/>
              <a:t>vyd</a:t>
            </a:r>
            <a:r>
              <a:rPr lang="cs-CZ" dirty="0" smtClean="0"/>
              <a:t>. Gymnázium v Klatovech</a:t>
            </a:r>
            <a:endParaRPr lang="cs-CZ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aoblený obdélník 1"/>
          <p:cNvSpPr/>
          <p:nvPr/>
        </p:nvSpPr>
        <p:spPr>
          <a:xfrm>
            <a:off x="179388" y="188913"/>
            <a:ext cx="8713787" cy="503237"/>
          </a:xfrm>
          <a:prstGeom prst="roundRect">
            <a:avLst/>
          </a:prstGeom>
          <a:solidFill>
            <a:schemeClr val="accent2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sz="3200" b="1" dirty="0">
                <a:solidFill>
                  <a:schemeClr val="tx1"/>
                </a:solidFill>
              </a:rPr>
              <a:t>Zařazení </a:t>
            </a:r>
            <a:r>
              <a:rPr lang="cs-CZ" sz="3200" b="1" dirty="0" smtClean="0">
                <a:solidFill>
                  <a:schemeClr val="tx1"/>
                </a:solidFill>
              </a:rPr>
              <a:t>do </a:t>
            </a:r>
            <a:r>
              <a:rPr lang="cs-CZ" sz="3200" b="1" dirty="0">
                <a:solidFill>
                  <a:schemeClr val="tx1"/>
                </a:solidFill>
              </a:rPr>
              <a:t>systému živočichů </a:t>
            </a:r>
          </a:p>
        </p:txBody>
      </p:sp>
      <p:sp>
        <p:nvSpPr>
          <p:cNvPr id="16" name="TextovéPole 15"/>
          <p:cNvSpPr txBox="1"/>
          <p:nvPr/>
        </p:nvSpPr>
        <p:spPr>
          <a:xfrm>
            <a:off x="179512" y="908720"/>
            <a:ext cx="7452320" cy="409342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buFont typeface="Wingdings" pitchFamily="2" charset="2"/>
              <a:buChar char="§"/>
              <a:defRPr/>
            </a:pPr>
            <a:r>
              <a:rPr lang="cs-CZ" sz="2000" b="1" dirty="0"/>
              <a:t> Říše</a:t>
            </a:r>
          </a:p>
          <a:p>
            <a:pPr>
              <a:buFont typeface="Wingdings" pitchFamily="2" charset="2"/>
              <a:buChar char="§"/>
              <a:defRPr/>
            </a:pPr>
            <a:endParaRPr lang="cs-CZ" sz="2000" b="1" dirty="0"/>
          </a:p>
          <a:p>
            <a:pPr lvl="1">
              <a:buFont typeface="Wingdings" pitchFamily="2" charset="2"/>
              <a:buChar char="§"/>
              <a:defRPr/>
            </a:pPr>
            <a:r>
              <a:rPr lang="cs-CZ" sz="2000" b="1" dirty="0"/>
              <a:t> Kmen</a:t>
            </a:r>
          </a:p>
          <a:p>
            <a:pPr>
              <a:buFont typeface="Wingdings" pitchFamily="2" charset="2"/>
              <a:buChar char="§"/>
              <a:defRPr/>
            </a:pPr>
            <a:endParaRPr lang="cs-CZ" sz="2000" b="1" dirty="0"/>
          </a:p>
          <a:p>
            <a:pPr lvl="2">
              <a:buFont typeface="Wingdings" pitchFamily="2" charset="2"/>
              <a:buChar char="§"/>
              <a:defRPr/>
            </a:pPr>
            <a:r>
              <a:rPr lang="cs-CZ" sz="2000" b="1" dirty="0"/>
              <a:t> Podkmen</a:t>
            </a:r>
          </a:p>
          <a:p>
            <a:pPr>
              <a:buFont typeface="Wingdings" pitchFamily="2" charset="2"/>
              <a:buChar char="§"/>
              <a:defRPr/>
            </a:pPr>
            <a:endParaRPr lang="cs-CZ" sz="2000" b="1" dirty="0"/>
          </a:p>
          <a:p>
            <a:pPr lvl="3">
              <a:buFont typeface="Wingdings" pitchFamily="2" charset="2"/>
              <a:buChar char="§"/>
              <a:defRPr/>
            </a:pPr>
            <a:r>
              <a:rPr lang="cs-CZ" sz="2000" b="1" dirty="0"/>
              <a:t> Třída</a:t>
            </a:r>
          </a:p>
          <a:p>
            <a:pPr>
              <a:buFont typeface="Wingdings" pitchFamily="2" charset="2"/>
              <a:buChar char="§"/>
              <a:defRPr/>
            </a:pPr>
            <a:endParaRPr lang="cs-CZ" sz="2000" b="1" dirty="0"/>
          </a:p>
          <a:p>
            <a:pPr lvl="4">
              <a:buFont typeface="Wingdings" pitchFamily="2" charset="2"/>
              <a:buChar char="§"/>
              <a:defRPr/>
            </a:pPr>
            <a:r>
              <a:rPr lang="cs-CZ" sz="2000" b="1" dirty="0"/>
              <a:t> Podtřída</a:t>
            </a:r>
          </a:p>
          <a:p>
            <a:pPr>
              <a:defRPr/>
            </a:pPr>
            <a:endParaRPr lang="cs-CZ" sz="2000" b="1" dirty="0"/>
          </a:p>
          <a:p>
            <a:pPr lvl="6">
              <a:buFont typeface="Wingdings" pitchFamily="2" charset="2"/>
              <a:buChar char="§"/>
              <a:defRPr/>
            </a:pPr>
            <a:r>
              <a:rPr lang="cs-CZ" sz="2000" b="1" dirty="0"/>
              <a:t> Řád</a:t>
            </a:r>
          </a:p>
          <a:p>
            <a:pPr>
              <a:buFont typeface="Wingdings" pitchFamily="2" charset="2"/>
              <a:buChar char="§"/>
              <a:defRPr/>
            </a:pPr>
            <a:endParaRPr lang="cs-CZ" sz="2000" b="1" dirty="0"/>
          </a:p>
          <a:p>
            <a:pPr>
              <a:defRPr/>
            </a:pPr>
            <a:endParaRPr lang="cs-CZ" sz="2000" b="1" dirty="0"/>
          </a:p>
        </p:txBody>
      </p:sp>
      <p:sp>
        <p:nvSpPr>
          <p:cNvPr id="17" name="Zaoblený obdélník 16"/>
          <p:cNvSpPr/>
          <p:nvPr/>
        </p:nvSpPr>
        <p:spPr>
          <a:xfrm>
            <a:off x="1403350" y="908050"/>
            <a:ext cx="2520578" cy="504825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cs-CZ" sz="2800" b="1" dirty="0">
                <a:solidFill>
                  <a:schemeClr val="tx1"/>
                </a:solidFill>
              </a:rPr>
              <a:t>živočichové</a:t>
            </a:r>
          </a:p>
        </p:txBody>
      </p:sp>
      <p:sp>
        <p:nvSpPr>
          <p:cNvPr id="18" name="Zaoblený obdélník 17"/>
          <p:cNvSpPr/>
          <p:nvPr/>
        </p:nvSpPr>
        <p:spPr>
          <a:xfrm>
            <a:off x="1908175" y="1484313"/>
            <a:ext cx="2232025" cy="504825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cs-CZ" sz="2800" b="1" dirty="0">
                <a:solidFill>
                  <a:schemeClr val="tx1"/>
                </a:solidFill>
              </a:rPr>
              <a:t>strunatci</a:t>
            </a:r>
          </a:p>
        </p:txBody>
      </p:sp>
      <p:sp>
        <p:nvSpPr>
          <p:cNvPr id="19" name="Zaoblený obdélník 18"/>
          <p:cNvSpPr/>
          <p:nvPr/>
        </p:nvSpPr>
        <p:spPr>
          <a:xfrm>
            <a:off x="2484438" y="2060575"/>
            <a:ext cx="2232025" cy="504825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cs-CZ" sz="2800" b="1" dirty="0">
                <a:solidFill>
                  <a:schemeClr val="tx1"/>
                </a:solidFill>
              </a:rPr>
              <a:t>obratlovci</a:t>
            </a:r>
          </a:p>
        </p:txBody>
      </p:sp>
      <p:sp>
        <p:nvSpPr>
          <p:cNvPr id="20" name="Zaoblený obdélník 19"/>
          <p:cNvSpPr/>
          <p:nvPr/>
        </p:nvSpPr>
        <p:spPr>
          <a:xfrm>
            <a:off x="3059113" y="2636838"/>
            <a:ext cx="2233612" cy="504825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cs-CZ" sz="2800" b="1" dirty="0">
                <a:solidFill>
                  <a:schemeClr val="tx1"/>
                </a:solidFill>
              </a:rPr>
              <a:t>savci</a:t>
            </a:r>
          </a:p>
        </p:txBody>
      </p:sp>
      <p:sp>
        <p:nvSpPr>
          <p:cNvPr id="21" name="Zaoblený obdélník 20"/>
          <p:cNvSpPr/>
          <p:nvPr/>
        </p:nvSpPr>
        <p:spPr>
          <a:xfrm>
            <a:off x="3563938" y="3213100"/>
            <a:ext cx="2232025" cy="503238"/>
          </a:xfrm>
          <a:prstGeom prst="roundRect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cs-CZ" sz="2800" b="1" dirty="0" smtClean="0">
                <a:solidFill>
                  <a:schemeClr val="tx1"/>
                </a:solidFill>
              </a:rPr>
              <a:t>vejcorodí</a:t>
            </a:r>
            <a:endParaRPr lang="cs-CZ" sz="2800" b="1" dirty="0">
              <a:solidFill>
                <a:schemeClr val="tx1"/>
              </a:solidFill>
            </a:endParaRPr>
          </a:p>
        </p:txBody>
      </p:sp>
      <p:sp>
        <p:nvSpPr>
          <p:cNvPr id="22" name="Zaoblený obdélník 21"/>
          <p:cNvSpPr/>
          <p:nvPr/>
        </p:nvSpPr>
        <p:spPr>
          <a:xfrm>
            <a:off x="3995738" y="3789363"/>
            <a:ext cx="2232025" cy="503237"/>
          </a:xfrm>
          <a:prstGeom prst="round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cs-CZ" sz="2800" b="1" dirty="0" smtClean="0">
                <a:solidFill>
                  <a:schemeClr val="tx1"/>
                </a:solidFill>
              </a:rPr>
              <a:t>ptakořitní</a:t>
            </a:r>
            <a:endParaRPr lang="cs-CZ" sz="28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charakteristika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cs-CZ" dirty="0"/>
              <a:t>m</a:t>
            </a:r>
            <a:r>
              <a:rPr lang="cs-CZ" dirty="0" smtClean="0"/>
              <a:t>ají</a:t>
            </a:r>
            <a:r>
              <a:rPr lang="cs-CZ" b="1" dirty="0" smtClean="0"/>
              <a:t> kloaku </a:t>
            </a:r>
            <a:r>
              <a:rPr lang="cs-CZ" dirty="0" smtClean="0"/>
              <a:t>(společný vývod TS, VS a RS)</a:t>
            </a:r>
            <a:endParaRPr lang="cs-CZ" dirty="0"/>
          </a:p>
          <a:p>
            <a:r>
              <a:rPr lang="cs-CZ" dirty="0" smtClean="0"/>
              <a:t>rozmnožují se malými </a:t>
            </a:r>
            <a:r>
              <a:rPr lang="cs-CZ" dirty="0"/>
              <a:t>vejci s kožovitou </a:t>
            </a:r>
            <a:r>
              <a:rPr lang="cs-CZ" dirty="0" smtClean="0"/>
              <a:t>skořápkou, velké množství žloutku</a:t>
            </a:r>
          </a:p>
          <a:p>
            <a:r>
              <a:rPr lang="cs-CZ" dirty="0" smtClean="0"/>
              <a:t>mláďata mají vaječný zub k prokousnutí skořápky vejce při líhnutí</a:t>
            </a:r>
          </a:p>
          <a:p>
            <a:r>
              <a:rPr lang="cs-CZ" dirty="0" smtClean="0"/>
              <a:t>varlata </a:t>
            </a:r>
            <a:r>
              <a:rPr lang="cs-CZ" dirty="0"/>
              <a:t>v tělní dutině, šourek není vytvořen</a:t>
            </a:r>
          </a:p>
          <a:p>
            <a:r>
              <a:rPr lang="cs-CZ" dirty="0"/>
              <a:t>z</a:t>
            </a:r>
            <a:r>
              <a:rPr lang="cs-CZ" dirty="0" smtClean="0"/>
              <a:t>achována krkavčí </a:t>
            </a:r>
            <a:r>
              <a:rPr lang="cs-CZ" dirty="0"/>
              <a:t>kost</a:t>
            </a:r>
          </a:p>
          <a:p>
            <a:r>
              <a:rPr lang="cs-CZ" dirty="0"/>
              <a:t>nedokonalá termoregulace</a:t>
            </a:r>
          </a:p>
          <a:p>
            <a:r>
              <a:rPr lang="cs-CZ" dirty="0"/>
              <a:t>o</a:t>
            </a:r>
            <a:r>
              <a:rPr lang="cs-CZ" dirty="0" smtClean="0"/>
              <a:t>dlišná stavba oka, zachovaná</a:t>
            </a:r>
            <a:r>
              <a:rPr lang="cs-CZ" dirty="0"/>
              <a:t> </a:t>
            </a:r>
            <a:r>
              <a:rPr lang="cs-CZ" b="1" dirty="0" smtClean="0"/>
              <a:t>mžurka</a:t>
            </a:r>
            <a:endParaRPr lang="cs-CZ" dirty="0"/>
          </a:p>
          <a:p>
            <a:r>
              <a:rPr lang="cs-CZ" dirty="0" smtClean="0"/>
              <a:t>čelisti </a:t>
            </a:r>
            <a:r>
              <a:rPr lang="cs-CZ" dirty="0"/>
              <a:t>ve formě zobáku, bezzubé</a:t>
            </a:r>
          </a:p>
          <a:p>
            <a:r>
              <a:rPr lang="cs-CZ" dirty="0"/>
              <a:t>orientace hlavně hmatem</a:t>
            </a:r>
          </a:p>
          <a:p>
            <a:r>
              <a:rPr lang="cs-CZ" dirty="0"/>
              <a:t>n</a:t>
            </a:r>
            <a:r>
              <a:rPr lang="cs-CZ" dirty="0" smtClean="0"/>
              <a:t>emají ušní boltce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b="1" dirty="0"/>
              <a:t>Ptakopysk podivný</a:t>
            </a:r>
            <a:r>
              <a:rPr lang="cs-CZ" dirty="0"/>
              <a:t> </a:t>
            </a:r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/>
              <a:t>(</a:t>
            </a:r>
            <a:r>
              <a:rPr lang="cs-CZ" i="1" dirty="0" err="1"/>
              <a:t>Ornithorhynchus</a:t>
            </a:r>
            <a:r>
              <a:rPr lang="cs-CZ" i="1" dirty="0"/>
              <a:t> </a:t>
            </a:r>
            <a:r>
              <a:rPr lang="cs-CZ" i="1" dirty="0" err="1"/>
              <a:t>anatinus</a:t>
            </a:r>
            <a:r>
              <a:rPr lang="cs-CZ" dirty="0"/>
              <a:t>)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 smtClean="0">
                <a:solidFill>
                  <a:schemeClr val="bg1"/>
                </a:solidFill>
              </a:rPr>
              <a:t>na zobáku se </a:t>
            </a:r>
            <a:r>
              <a:rPr lang="cs-CZ" dirty="0">
                <a:solidFill>
                  <a:schemeClr val="bg1"/>
                </a:solidFill>
              </a:rPr>
              <a:t>nachází velké množství buněk citlivých na slabé elektrické </a:t>
            </a:r>
            <a:r>
              <a:rPr lang="cs-CZ" dirty="0" smtClean="0">
                <a:solidFill>
                  <a:schemeClr val="bg1"/>
                </a:solidFill>
              </a:rPr>
              <a:t>pole </a:t>
            </a:r>
          </a:p>
          <a:p>
            <a:r>
              <a:rPr lang="cs-CZ" dirty="0">
                <a:solidFill>
                  <a:schemeClr val="bg1"/>
                </a:solidFill>
              </a:rPr>
              <a:t>č</a:t>
            </a:r>
            <a:r>
              <a:rPr lang="cs-CZ" dirty="0" smtClean="0">
                <a:solidFill>
                  <a:schemeClr val="bg1"/>
                </a:solidFill>
              </a:rPr>
              <a:t>elisti </a:t>
            </a:r>
            <a:r>
              <a:rPr lang="cs-CZ" dirty="0">
                <a:solidFill>
                  <a:schemeClr val="bg1"/>
                </a:solidFill>
              </a:rPr>
              <a:t>spojuje s mozkem téměř milión nervových </a:t>
            </a:r>
            <a:r>
              <a:rPr lang="cs-CZ" dirty="0" smtClean="0">
                <a:solidFill>
                  <a:schemeClr val="bg1"/>
                </a:solidFill>
              </a:rPr>
              <a:t>vláken (srovnatelné </a:t>
            </a:r>
            <a:r>
              <a:rPr lang="cs-CZ" dirty="0">
                <a:solidFill>
                  <a:schemeClr val="bg1"/>
                </a:solidFill>
              </a:rPr>
              <a:t>s počtem zrakových vláken lidského </a:t>
            </a:r>
            <a:r>
              <a:rPr lang="cs-CZ" dirty="0" smtClean="0">
                <a:solidFill>
                  <a:schemeClr val="bg1"/>
                </a:solidFill>
              </a:rPr>
              <a:t>oka)</a:t>
            </a:r>
          </a:p>
          <a:p>
            <a:r>
              <a:rPr lang="cs-CZ" dirty="0" smtClean="0">
                <a:solidFill>
                  <a:schemeClr val="bg1"/>
                </a:solidFill>
              </a:rPr>
              <a:t>pomocí tohoto smyslu registruje </a:t>
            </a:r>
            <a:r>
              <a:rPr lang="cs-CZ" dirty="0">
                <a:solidFill>
                  <a:schemeClr val="bg1"/>
                </a:solidFill>
              </a:rPr>
              <a:t>pohyb drobných vodních </a:t>
            </a:r>
            <a:r>
              <a:rPr lang="cs-CZ" dirty="0" smtClean="0">
                <a:solidFill>
                  <a:schemeClr val="bg1"/>
                </a:solidFill>
              </a:rPr>
              <a:t>živočichů</a:t>
            </a:r>
          </a:p>
          <a:p>
            <a:r>
              <a:rPr lang="cs-CZ" dirty="0">
                <a:solidFill>
                  <a:schemeClr val="bg1"/>
                </a:solidFill>
              </a:rPr>
              <a:t>s</a:t>
            </a:r>
            <a:r>
              <a:rPr lang="cs-CZ" dirty="0" smtClean="0">
                <a:solidFill>
                  <a:schemeClr val="bg1"/>
                </a:solidFill>
              </a:rPr>
              <a:t>amci - jedová žláza ve stehenní části zadní končetiny (boj o samici)</a:t>
            </a:r>
          </a:p>
          <a:p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600" dirty="0" smtClean="0"/>
              <a:t>Rozšíření ptakopyska podivného</a:t>
            </a:r>
            <a:endParaRPr lang="cs-CZ" sz="36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cs-CZ" dirty="0"/>
          </a:p>
        </p:txBody>
      </p:sp>
      <p:sp>
        <p:nvSpPr>
          <p:cNvPr id="6" name="TextovéPole 5"/>
          <p:cNvSpPr txBox="1"/>
          <p:nvPr/>
        </p:nvSpPr>
        <p:spPr>
          <a:xfrm>
            <a:off x="755576" y="5877272"/>
            <a:ext cx="7433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Obr. 1</a:t>
            </a:r>
            <a:endParaRPr lang="cs-CZ" dirty="0"/>
          </a:p>
        </p:txBody>
      </p:sp>
      <p:pic>
        <p:nvPicPr>
          <p:cNvPr id="5122" name="Picture 2" descr="Soubor:. Distribuce Platypus (Ornithorhynchus anatinus) 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51720" y="1340768"/>
            <a:ext cx="5256584" cy="507882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Ptakopysk podivný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/>
          </a:p>
        </p:txBody>
      </p:sp>
      <p:pic>
        <p:nvPicPr>
          <p:cNvPr id="4098" name="Picture 2" descr="Soubor: Ornithorhynchus anatinus - v water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71600" y="1484784"/>
            <a:ext cx="7352166" cy="4896544"/>
          </a:xfrm>
          <a:prstGeom prst="rect">
            <a:avLst/>
          </a:prstGeom>
          <a:noFill/>
        </p:spPr>
      </p:pic>
      <p:sp>
        <p:nvSpPr>
          <p:cNvPr id="5" name="TextovéPole 4"/>
          <p:cNvSpPr txBox="1"/>
          <p:nvPr/>
        </p:nvSpPr>
        <p:spPr>
          <a:xfrm>
            <a:off x="1835696" y="5877272"/>
            <a:ext cx="7433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Obr. 2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Ježura australská </a:t>
            </a:r>
            <a:br>
              <a:rPr lang="cs-CZ" dirty="0" smtClean="0"/>
            </a:br>
            <a:r>
              <a:rPr lang="cs-CZ" dirty="0" smtClean="0"/>
              <a:t>(</a:t>
            </a:r>
            <a:r>
              <a:rPr lang="cs-CZ" i="1" dirty="0" err="1"/>
              <a:t>Tachyglossus</a:t>
            </a:r>
            <a:r>
              <a:rPr lang="cs-CZ" i="1" dirty="0"/>
              <a:t> </a:t>
            </a:r>
            <a:r>
              <a:rPr lang="cs-CZ" i="1" dirty="0" err="1"/>
              <a:t>aculeatus</a:t>
            </a:r>
            <a:r>
              <a:rPr lang="cs-CZ" dirty="0"/>
              <a:t>)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>
                <a:solidFill>
                  <a:schemeClr val="bg1"/>
                </a:solidFill>
              </a:rPr>
              <a:t>č</a:t>
            </a:r>
            <a:r>
              <a:rPr lang="cs-CZ" dirty="0" smtClean="0">
                <a:solidFill>
                  <a:schemeClr val="bg1"/>
                </a:solidFill>
              </a:rPr>
              <a:t>elisti tvoří trubicovitý bezzubý rypec</a:t>
            </a:r>
          </a:p>
          <a:p>
            <a:r>
              <a:rPr lang="cs-CZ" dirty="0">
                <a:solidFill>
                  <a:schemeClr val="bg1"/>
                </a:solidFill>
              </a:rPr>
              <a:t>p</a:t>
            </a:r>
            <a:r>
              <a:rPr lang="cs-CZ" dirty="0" smtClean="0">
                <a:solidFill>
                  <a:schemeClr val="bg1"/>
                </a:solidFill>
              </a:rPr>
              <a:t>ovrch těla pokryt ostny</a:t>
            </a:r>
          </a:p>
          <a:p>
            <a:r>
              <a:rPr lang="cs-CZ" dirty="0">
                <a:solidFill>
                  <a:schemeClr val="bg1"/>
                </a:solidFill>
              </a:rPr>
              <a:t>ž</a:t>
            </a:r>
            <a:r>
              <a:rPr lang="cs-CZ" dirty="0" smtClean="0">
                <a:solidFill>
                  <a:schemeClr val="bg1"/>
                </a:solidFill>
              </a:rPr>
              <a:t>iví se  mravenci, termity</a:t>
            </a:r>
          </a:p>
          <a:p>
            <a:r>
              <a:rPr lang="cs-CZ" dirty="0">
                <a:solidFill>
                  <a:schemeClr val="bg1"/>
                </a:solidFill>
              </a:rPr>
              <a:t>u</a:t>
            </a:r>
            <a:r>
              <a:rPr lang="cs-CZ" dirty="0" smtClean="0">
                <a:solidFill>
                  <a:schemeClr val="bg1"/>
                </a:solidFill>
              </a:rPr>
              <a:t> samic se v době březosti nachází malý vak, v němž je vejce a poté mládě</a:t>
            </a:r>
          </a:p>
          <a:p>
            <a:r>
              <a:rPr lang="cs-CZ" dirty="0">
                <a:solidFill>
                  <a:schemeClr val="bg1"/>
                </a:solidFill>
              </a:rPr>
              <a:t>ž</a:t>
            </a:r>
            <a:r>
              <a:rPr lang="cs-CZ" dirty="0" smtClean="0">
                <a:solidFill>
                  <a:schemeClr val="bg1"/>
                </a:solidFill>
              </a:rPr>
              <a:t>ije pouze v Austrálii, Tasmánii a Nové </a:t>
            </a:r>
            <a:r>
              <a:rPr lang="cs-CZ" dirty="0" err="1" smtClean="0">
                <a:solidFill>
                  <a:schemeClr val="bg1"/>
                </a:solidFill>
              </a:rPr>
              <a:t>Guinee</a:t>
            </a:r>
            <a:endParaRPr lang="cs-CZ" dirty="0" smtClean="0">
              <a:solidFill>
                <a:schemeClr val="bg1"/>
              </a:solidFill>
            </a:endParaRPr>
          </a:p>
          <a:p>
            <a:r>
              <a:rPr lang="cs-CZ" dirty="0">
                <a:solidFill>
                  <a:schemeClr val="bg1"/>
                </a:solidFill>
              </a:rPr>
              <a:t>m</a:t>
            </a:r>
            <a:r>
              <a:rPr lang="cs-CZ" dirty="0" smtClean="0">
                <a:solidFill>
                  <a:schemeClr val="bg1"/>
                </a:solidFill>
              </a:rPr>
              <a:t>á lepkavý jazyk, který dokáže vysunout až 18 cm</a:t>
            </a:r>
          </a:p>
          <a:p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200" dirty="0" smtClean="0"/>
              <a:t>Kliknutím na obrázky zobrazíte video</a:t>
            </a:r>
            <a:endParaRPr lang="cs-CZ" sz="32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TextovéPole 4"/>
          <p:cNvSpPr txBox="1"/>
          <p:nvPr/>
        </p:nvSpPr>
        <p:spPr>
          <a:xfrm>
            <a:off x="611560" y="5301208"/>
            <a:ext cx="8675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Obr. 3</a:t>
            </a:r>
            <a:endParaRPr lang="cs-CZ" dirty="0"/>
          </a:p>
        </p:txBody>
      </p:sp>
      <p:sp>
        <p:nvSpPr>
          <p:cNvPr id="7" name="TextovéPole 6"/>
          <p:cNvSpPr txBox="1"/>
          <p:nvPr/>
        </p:nvSpPr>
        <p:spPr>
          <a:xfrm>
            <a:off x="4788024" y="4869160"/>
            <a:ext cx="8675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Obr. 4</a:t>
            </a:r>
            <a:endParaRPr lang="cs-CZ" dirty="0"/>
          </a:p>
        </p:txBody>
      </p:sp>
      <p:pic>
        <p:nvPicPr>
          <p:cNvPr id="2050" name="Picture 2" descr="Soubor: Ornithorhynchus.jp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1560" y="1340768"/>
            <a:ext cx="3698904" cy="3860007"/>
          </a:xfrm>
          <a:prstGeom prst="rect">
            <a:avLst/>
          </a:prstGeom>
          <a:noFill/>
        </p:spPr>
      </p:pic>
      <p:pic>
        <p:nvPicPr>
          <p:cNvPr id="2052" name="Picture 4" descr="Soubor: Ameisenigel.jpg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788024" y="1916832"/>
            <a:ext cx="3810000" cy="28575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Zdroje obrázků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cs-CZ" dirty="0" smtClean="0"/>
              <a:t>1 </a:t>
            </a:r>
            <a:r>
              <a:rPr lang="cs-CZ" dirty="0" err="1" smtClean="0"/>
              <a:t>Tentotwo</a:t>
            </a:r>
            <a:r>
              <a:rPr lang="cs-CZ" dirty="0" smtClean="0"/>
              <a:t>. </a:t>
            </a:r>
            <a:r>
              <a:rPr lang="en-US" dirty="0" smtClean="0"/>
              <a:t>[online] [</a:t>
            </a:r>
            <a:r>
              <a:rPr lang="cs-CZ" dirty="0" smtClean="0"/>
              <a:t>cit. 2012-11-13</a:t>
            </a:r>
            <a:r>
              <a:rPr lang="en-US" dirty="0" smtClean="0"/>
              <a:t>]</a:t>
            </a:r>
            <a:r>
              <a:rPr lang="cs-CZ" dirty="0" smtClean="0"/>
              <a:t> </a:t>
            </a:r>
            <a:r>
              <a:rPr lang="en-US" dirty="0" smtClean="0"/>
              <a:t>[</a:t>
            </a:r>
            <a:r>
              <a:rPr lang="cs-CZ" dirty="0" smtClean="0"/>
              <a:t>2013-03-25</a:t>
            </a:r>
            <a:r>
              <a:rPr lang="en-US" dirty="0" smtClean="0"/>
              <a:t>]</a:t>
            </a:r>
            <a:r>
              <a:rPr lang="cs-CZ" dirty="0" smtClean="0"/>
              <a:t> Dostupný pod licencí </a:t>
            </a:r>
            <a:r>
              <a:rPr lang="cs-CZ" dirty="0" err="1" smtClean="0"/>
              <a:t>Creative</a:t>
            </a:r>
            <a:r>
              <a:rPr lang="cs-CZ" dirty="0" smtClean="0"/>
              <a:t> </a:t>
            </a:r>
            <a:r>
              <a:rPr lang="cs-CZ" dirty="0" err="1" smtClean="0"/>
              <a:t>Commons</a:t>
            </a:r>
            <a:r>
              <a:rPr lang="cs-CZ" dirty="0" smtClean="0"/>
              <a:t> na WWW: </a:t>
            </a:r>
            <a:r>
              <a:rPr lang="cs-CZ" dirty="0" smtClean="0">
                <a:hlinkClick r:id="rId2"/>
              </a:rPr>
              <a:t>http://commons.wikimedia.org/wiki/File:Distribution_of_the_Platypus_(Ornithorhynchus_anatinus).png?uselang=cs</a:t>
            </a:r>
            <a:endParaRPr lang="cs-CZ" dirty="0" smtClean="0"/>
          </a:p>
          <a:p>
            <a:r>
              <a:rPr lang="cs-CZ" dirty="0" smtClean="0"/>
              <a:t>2 Pascal </a:t>
            </a:r>
            <a:r>
              <a:rPr lang="cs-CZ" dirty="0" err="1" smtClean="0"/>
              <a:t>Vuylsteker</a:t>
            </a:r>
            <a:r>
              <a:rPr lang="cs-CZ" dirty="0" smtClean="0"/>
              <a:t>. </a:t>
            </a:r>
            <a:r>
              <a:rPr lang="en-US" dirty="0" smtClean="0"/>
              <a:t>[online] [</a:t>
            </a:r>
            <a:r>
              <a:rPr lang="cs-CZ" dirty="0" smtClean="0"/>
              <a:t>cit. 2008-08-19</a:t>
            </a:r>
            <a:r>
              <a:rPr lang="en-US" dirty="0" smtClean="0"/>
              <a:t>]</a:t>
            </a:r>
            <a:r>
              <a:rPr lang="cs-CZ" dirty="0" smtClean="0"/>
              <a:t> </a:t>
            </a:r>
            <a:r>
              <a:rPr lang="en-US" dirty="0" smtClean="0"/>
              <a:t>[</a:t>
            </a:r>
            <a:r>
              <a:rPr lang="cs-CZ" dirty="0" smtClean="0"/>
              <a:t>2013-03-25</a:t>
            </a:r>
            <a:r>
              <a:rPr lang="en-US" dirty="0" smtClean="0"/>
              <a:t>]</a:t>
            </a:r>
            <a:r>
              <a:rPr lang="cs-CZ" dirty="0" smtClean="0"/>
              <a:t> Dostupný pod licencí </a:t>
            </a:r>
            <a:r>
              <a:rPr lang="cs-CZ" dirty="0" err="1" smtClean="0"/>
              <a:t>Creative</a:t>
            </a:r>
            <a:r>
              <a:rPr lang="cs-CZ" dirty="0" smtClean="0"/>
              <a:t> </a:t>
            </a:r>
            <a:r>
              <a:rPr lang="cs-CZ" dirty="0" err="1" smtClean="0"/>
              <a:t>Commons</a:t>
            </a:r>
            <a:r>
              <a:rPr lang="cs-CZ" dirty="0" smtClean="0"/>
              <a:t> na WWW: </a:t>
            </a:r>
            <a:r>
              <a:rPr lang="cs-CZ" dirty="0" smtClean="0">
                <a:hlinkClick r:id="rId3"/>
              </a:rPr>
              <a:t>http://www.</a:t>
            </a:r>
            <a:r>
              <a:rPr lang="cs-CZ" dirty="0" err="1" smtClean="0">
                <a:hlinkClick r:id="rId3"/>
              </a:rPr>
              <a:t>flickr.com</a:t>
            </a:r>
            <a:r>
              <a:rPr lang="cs-CZ" dirty="0" smtClean="0">
                <a:hlinkClick r:id="rId3"/>
              </a:rPr>
              <a:t>/</a:t>
            </a:r>
            <a:r>
              <a:rPr lang="cs-CZ" dirty="0" err="1" smtClean="0">
                <a:hlinkClick r:id="rId3"/>
              </a:rPr>
              <a:t>photos</a:t>
            </a:r>
            <a:r>
              <a:rPr lang="cs-CZ" dirty="0" smtClean="0">
                <a:hlinkClick r:id="rId3"/>
              </a:rPr>
              <a:t>/</a:t>
            </a:r>
            <a:r>
              <a:rPr lang="cs-CZ" dirty="0" err="1" smtClean="0">
                <a:hlinkClick r:id="rId3"/>
              </a:rPr>
              <a:t>pvk</a:t>
            </a:r>
            <a:r>
              <a:rPr lang="cs-CZ" dirty="0" smtClean="0">
                <a:hlinkClick r:id="rId3"/>
              </a:rPr>
              <a:t>/2779412416</a:t>
            </a:r>
            <a:endParaRPr lang="cs-CZ" dirty="0" smtClean="0"/>
          </a:p>
          <a:p>
            <a:r>
              <a:rPr lang="cs-CZ" dirty="0" smtClean="0"/>
              <a:t>3 Dr. </a:t>
            </a:r>
            <a:r>
              <a:rPr lang="cs-CZ" dirty="0" err="1" smtClean="0"/>
              <a:t>Philip</a:t>
            </a:r>
            <a:r>
              <a:rPr lang="cs-CZ" dirty="0" smtClean="0"/>
              <a:t> </a:t>
            </a:r>
            <a:r>
              <a:rPr lang="cs-CZ" dirty="0" err="1" smtClean="0"/>
              <a:t>Bethge</a:t>
            </a:r>
            <a:r>
              <a:rPr lang="cs-CZ" dirty="0" smtClean="0"/>
              <a:t>. </a:t>
            </a:r>
            <a:r>
              <a:rPr lang="en-US" dirty="0" smtClean="0"/>
              <a:t>[online] [</a:t>
            </a:r>
            <a:r>
              <a:rPr lang="cs-CZ" dirty="0" smtClean="0"/>
              <a:t>cit. 1999</a:t>
            </a:r>
            <a:r>
              <a:rPr lang="en-US" dirty="0" smtClean="0"/>
              <a:t>]</a:t>
            </a:r>
            <a:r>
              <a:rPr lang="cs-CZ" dirty="0" smtClean="0"/>
              <a:t> </a:t>
            </a:r>
            <a:r>
              <a:rPr lang="en-US" dirty="0" smtClean="0"/>
              <a:t>[</a:t>
            </a:r>
            <a:r>
              <a:rPr lang="cs-CZ" dirty="0" smtClean="0"/>
              <a:t>2013-03-25</a:t>
            </a:r>
            <a:r>
              <a:rPr lang="en-US" dirty="0" smtClean="0"/>
              <a:t>]</a:t>
            </a:r>
            <a:r>
              <a:rPr lang="cs-CZ" dirty="0" smtClean="0"/>
              <a:t> Dostupný pod licencí </a:t>
            </a:r>
            <a:r>
              <a:rPr lang="cs-CZ" dirty="0" err="1" smtClean="0"/>
              <a:t>Creative</a:t>
            </a:r>
            <a:r>
              <a:rPr lang="cs-CZ" dirty="0" smtClean="0"/>
              <a:t> </a:t>
            </a:r>
            <a:r>
              <a:rPr lang="cs-CZ" dirty="0" err="1" smtClean="0"/>
              <a:t>Commons</a:t>
            </a:r>
            <a:r>
              <a:rPr lang="cs-CZ" dirty="0" smtClean="0"/>
              <a:t> na WWW: </a:t>
            </a:r>
            <a:r>
              <a:rPr lang="cs-CZ" dirty="0" smtClean="0">
                <a:hlinkClick r:id="rId4"/>
              </a:rPr>
              <a:t>http://commons.wikimedia.org/wiki/File:Ornithorhynchus.jpg?uselang=cs</a:t>
            </a:r>
            <a:endParaRPr lang="cs-CZ" dirty="0" smtClean="0"/>
          </a:p>
          <a:p>
            <a:r>
              <a:rPr lang="cs-CZ" dirty="0" smtClean="0"/>
              <a:t>4 </a:t>
            </a:r>
            <a:r>
              <a:rPr lang="cs-CZ" dirty="0" err="1" smtClean="0"/>
              <a:t>Diceman</a:t>
            </a:r>
            <a:r>
              <a:rPr lang="cs-CZ" dirty="0" smtClean="0"/>
              <a:t>. </a:t>
            </a:r>
            <a:r>
              <a:rPr lang="en-US" dirty="0" smtClean="0"/>
              <a:t>[online] [</a:t>
            </a:r>
            <a:r>
              <a:rPr lang="cs-CZ" dirty="0" smtClean="0"/>
              <a:t>cit. 2006-03-30</a:t>
            </a:r>
            <a:r>
              <a:rPr lang="en-US" dirty="0" smtClean="0"/>
              <a:t>]</a:t>
            </a:r>
            <a:r>
              <a:rPr lang="cs-CZ" dirty="0" smtClean="0"/>
              <a:t> </a:t>
            </a:r>
            <a:r>
              <a:rPr lang="en-US" dirty="0" smtClean="0"/>
              <a:t>[</a:t>
            </a:r>
            <a:r>
              <a:rPr lang="cs-CZ" dirty="0" smtClean="0"/>
              <a:t>2013-03-25</a:t>
            </a:r>
            <a:r>
              <a:rPr lang="en-US" dirty="0" smtClean="0"/>
              <a:t>]</a:t>
            </a:r>
            <a:r>
              <a:rPr lang="cs-CZ" dirty="0" smtClean="0"/>
              <a:t> Dostupný pod licencí </a:t>
            </a:r>
            <a:r>
              <a:rPr lang="cs-CZ" dirty="0" err="1" smtClean="0"/>
              <a:t>Creative</a:t>
            </a:r>
            <a:r>
              <a:rPr lang="cs-CZ" dirty="0" smtClean="0"/>
              <a:t> </a:t>
            </a:r>
            <a:r>
              <a:rPr lang="cs-CZ" dirty="0" err="1" smtClean="0"/>
              <a:t>Commons</a:t>
            </a:r>
            <a:r>
              <a:rPr lang="cs-CZ" dirty="0" smtClean="0"/>
              <a:t> na WWW: </a:t>
            </a:r>
            <a:r>
              <a:rPr lang="cs-CZ" dirty="0" smtClean="0">
                <a:hlinkClick r:id="rId5"/>
              </a:rPr>
              <a:t>http://commons.wikimedia.org/wiki/File:Ameisenigel.jpg</a:t>
            </a:r>
            <a:endParaRPr lang="cs-CZ" dirty="0" smtClean="0"/>
          </a:p>
          <a:p>
            <a:endParaRPr lang="cs-CZ" dirty="0" smtClean="0"/>
          </a:p>
          <a:p>
            <a:endParaRPr lang="cs-CZ" dirty="0" smtClean="0"/>
          </a:p>
          <a:p>
            <a:endParaRPr lang="cs-CZ" dirty="0" smtClean="0"/>
          </a:p>
          <a:p>
            <a:endParaRPr lang="cs-CZ" dirty="0" smtClean="0"/>
          </a:p>
          <a:p>
            <a:pPr>
              <a:buNone/>
            </a:pP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alent">
  <a:themeElements>
    <a:clrScheme name="Talent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Talent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Talent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6DC6CDD897236648814918DF821AA7F8" ma:contentTypeVersion="2" ma:contentTypeDescription="Vytvoří nový dokument" ma:contentTypeScope="" ma:versionID="af9887c040457a1a4961457537b6539b">
  <xsd:schema xmlns:xsd="http://www.w3.org/2001/XMLSchema" xmlns:xs="http://www.w3.org/2001/XMLSchema" xmlns:p="http://schemas.microsoft.com/office/2006/metadata/properties" xmlns:ns2="ffe072d7-0479-4921-b039-430ac4313379" targetNamespace="http://schemas.microsoft.com/office/2006/metadata/properties" ma:root="true" ma:fieldsID="1f7e674bb10f8a69f799aed2807a0a63" ns2:_="">
    <xsd:import namespace="ffe072d7-0479-4921-b039-430ac4313379"/>
    <xsd:element name="properties">
      <xsd:complexType>
        <xsd:sequence>
          <xsd:element name="documentManagement">
            <xsd:complexType>
              <xsd:all>
                <xsd:element ref="ns2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e072d7-0479-4921-b039-430ac4313379" elementFormDefault="qualified">
    <xsd:import namespace="http://schemas.microsoft.com/office/2006/documentManagement/types"/>
    <xsd:import namespace="http://schemas.microsoft.com/office/infopath/2007/PartnerControls"/>
    <xsd:element name="TaxCatchAll" ma:index="9" nillable="true" ma:displayName="TaxCatchAll" ma:description="" ma:hidden="true" ma:list="{efe6d685-f78c-45eb-badd-b7e1a9ba9804}" ma:internalName="TaxCatchAll" ma:showField="CatchAllData" ma:web="5197a47c-fdca-4f3e-a8ed-ca0d9f74c59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ffe072d7-0479-4921-b039-430ac4313379"/>
  </documentManagement>
</p:properties>
</file>

<file path=customXml/itemProps1.xml><?xml version="1.0" encoding="utf-8"?>
<ds:datastoreItem xmlns:ds="http://schemas.openxmlformats.org/officeDocument/2006/customXml" ds:itemID="{7232EF42-7D23-413B-B94A-737A011D7EA3}"/>
</file>

<file path=customXml/itemProps2.xml><?xml version="1.0" encoding="utf-8"?>
<ds:datastoreItem xmlns:ds="http://schemas.openxmlformats.org/officeDocument/2006/customXml" ds:itemID="{DE12F5E0-E7A9-42CF-9A2B-C8DA85631E71}"/>
</file>

<file path=customXml/itemProps3.xml><?xml version="1.0" encoding="utf-8"?>
<ds:datastoreItem xmlns:ds="http://schemas.openxmlformats.org/officeDocument/2006/customXml" ds:itemID="{34239DF6-69BF-4305-B06C-D587BE8D93A6}"/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108</TotalTime>
  <Words>405</Words>
  <Application>Microsoft Office PowerPoint</Application>
  <PresentationFormat>Předvádění na obrazovce (4:3)</PresentationFormat>
  <Paragraphs>69</Paragraphs>
  <Slides>10</Slides>
  <Notes>2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10</vt:i4>
      </vt:variant>
    </vt:vector>
  </HeadingPairs>
  <TitlesOfParts>
    <vt:vector size="11" baseType="lpstr">
      <vt:lpstr>Talent</vt:lpstr>
      <vt:lpstr>Snímek 1</vt:lpstr>
      <vt:lpstr>Snímek 2</vt:lpstr>
      <vt:lpstr>charakteristika</vt:lpstr>
      <vt:lpstr>Ptakopysk podivný  (Ornithorhynchus anatinus)</vt:lpstr>
      <vt:lpstr>Rozšíření ptakopyska podivného</vt:lpstr>
      <vt:lpstr>Ptakopysk podivný</vt:lpstr>
      <vt:lpstr>Ježura australská  (Tachyglossus aculeatus)</vt:lpstr>
      <vt:lpstr>Kliknutím na obrázky zobrazíte video</vt:lpstr>
      <vt:lpstr>Zdroje obrázků</vt:lpstr>
      <vt:lpstr>Použitá literatura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Veronika</dc:creator>
  <cp:lastModifiedBy>Veronika</cp:lastModifiedBy>
  <cp:revision>13</cp:revision>
  <dcterms:created xsi:type="dcterms:W3CDTF">2013-04-01T17:24:22Z</dcterms:created>
  <dcterms:modified xsi:type="dcterms:W3CDTF">2013-05-18T13:49:19Z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0x0101006DC6CDD897236648814918DF821AA7F8</vt:lpwstr>
  </property>
  <property fmtid="{D5CDD505-2E9C-101B-9397-08002B2CF9AE}" pid="3" name="TaxKeywordTaxHTField">
    <vt:lpwstr/>
  </property>
  <property fmtid="{D5CDD505-2E9C-101B-9397-08002B2CF9AE}" pid="4" name="TaxKeyword">
    <vt:lpwstr/>
  </property>
</Properties>
</file>