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1" r:id="rId3"/>
    <p:sldId id="258" r:id="rId4"/>
    <p:sldId id="259" r:id="rId5"/>
    <p:sldId id="262" r:id="rId6"/>
    <p:sldId id="263" r:id="rId7"/>
    <p:sldId id="270" r:id="rId8"/>
    <p:sldId id="264" r:id="rId9"/>
    <p:sldId id="265" r:id="rId10"/>
    <p:sldId id="267" r:id="rId11"/>
    <p:sldId id="266" r:id="rId12"/>
    <p:sldId id="269" r:id="rId13"/>
    <p:sldId id="260" r:id="rId14"/>
    <p:sldId id="27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6" autoAdjust="0"/>
    <p:restoredTop sz="94660"/>
  </p:normalViewPr>
  <p:slideViewPr>
    <p:cSldViewPr>
      <p:cViewPr varScale="1">
        <p:scale>
          <a:sx n="60" d="100"/>
          <a:sy n="60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F96BA-EB94-4419-9D19-ECA5282216E7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226EE-C47C-41B5-8761-A60BD5FC2C8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017A2F-7983-4799-B793-563495BF494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DE9701-248D-4859-B73E-49495B083DAA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8D5CD-237A-477C-8F2C-B12CF9529592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3C08B-C4AF-40B1-9E3B-7BB71D4DC0C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Sminthopsis_crassicaudata_3.jpg" TargetMode="External"/><Relationship Id="rId3" Type="http://schemas.openxmlformats.org/officeDocument/2006/relationships/hyperlink" Target="http://commons.wikimedia.org/wiki/File:DendrolagusLumholtziSmit.jpg?uselang=cs" TargetMode="External"/><Relationship Id="rId7" Type="http://schemas.openxmlformats.org/officeDocument/2006/relationships/hyperlink" Target="http://commons.wikimedia.org/wiki/File:Lesser_Hairy-footed_Dunnart_area.png" TargetMode="External"/><Relationship Id="rId12" Type="http://schemas.openxmlformats.org/officeDocument/2006/relationships/hyperlink" Target="http://niki-verka.blog.cz/0701/filmove-pohlednice" TargetMode="External"/><Relationship Id="rId2" Type="http://schemas.openxmlformats.org/officeDocument/2006/relationships/hyperlink" Target="http://www.gify.nou.cz/z_klokan_soubory/k4.gi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cienceviews.com/photo/library/SIA1187.html" TargetMode="External"/><Relationship Id="rId11" Type="http://schemas.openxmlformats.org/officeDocument/2006/relationships/hyperlink" Target="http://commons.wikimedia.org/wiki/File:Tasdevil_large.jpg" TargetMode="External"/><Relationship Id="rId5" Type="http://schemas.openxmlformats.org/officeDocument/2006/relationships/hyperlink" Target="http://commons.wikimedia.org/wiki/File:Koala_climbing_tree.jpg" TargetMode="External"/><Relationship Id="rId10" Type="http://schemas.openxmlformats.org/officeDocument/2006/relationships/hyperlink" Target="http://commons.wikimedia.org/wiki/File:Fukuromomonga_grooming.JPG" TargetMode="External"/><Relationship Id="rId4" Type="http://schemas.openxmlformats.org/officeDocument/2006/relationships/hyperlink" Target="http://commons.wikimedia.org/wiki/File:Redkangaroo-RioGrandeZoo.JPG" TargetMode="External"/><Relationship Id="rId9" Type="http://schemas.openxmlformats.org/officeDocument/2006/relationships/hyperlink" Target="http://commons.wikimedia.org/wiki/File:Sugarglider_hp.jpg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F5ykiDF5po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Číslo projektu: CZ.1.07/1.5.00/34.0953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Řád vačnatci</a:t>
            </a:r>
            <a:endParaRPr lang="cs-CZ" sz="2400" dirty="0" smtClean="0">
              <a:latin typeface="Arial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VY_32_INOVACE_BIO.4.03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25.03.2013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Vyučovací předmět, ročník, obor: BIO, </a:t>
            </a:r>
            <a:r>
              <a:rPr lang="cs-CZ" sz="1800" dirty="0"/>
              <a:t>4</a:t>
            </a:r>
            <a:r>
              <a:rPr lang="cs-CZ" sz="1800" dirty="0" smtClean="0"/>
              <a:t>. ročník, Zdravotnické lyceum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Veselá</a:t>
            </a:r>
          </a:p>
          <a:p>
            <a:pPr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obsahuje</a:t>
            </a:r>
            <a:r>
              <a:rPr lang="cs-CZ" sz="1600" dirty="0"/>
              <a:t> výukovou prezentaci </a:t>
            </a:r>
            <a:r>
              <a:rPr lang="cs-CZ" sz="1600" dirty="0" smtClean="0"/>
              <a:t>zahrnující schémata a obrázky. </a:t>
            </a:r>
            <a:r>
              <a:rPr lang="cs-CZ" sz="1600" dirty="0"/>
              <a:t>Prezentace by měla sloužit jako obrazová a textová podpora k výuce </a:t>
            </a:r>
            <a:r>
              <a:rPr lang="cs-CZ" sz="1600" dirty="0" smtClean="0"/>
              <a:t>třídy savců. Vhodná </a:t>
            </a:r>
            <a:r>
              <a:rPr lang="cs-CZ" sz="1600" dirty="0"/>
              <a:t>je </a:t>
            </a:r>
            <a:r>
              <a:rPr lang="cs-CZ" sz="1600" dirty="0" smtClean="0"/>
              <a:t>pro </a:t>
            </a:r>
            <a:r>
              <a:rPr lang="cs-CZ" sz="1600" dirty="0"/>
              <a:t>maturanty z biologie či pro přípravu žáků k přijímacím </a:t>
            </a:r>
            <a:r>
              <a:rPr lang="cs-CZ" sz="1600" dirty="0" smtClean="0"/>
              <a:t>zkouškám.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260350"/>
            <a:ext cx="74898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Vakomyš</a:t>
            </a:r>
            <a:r>
              <a:rPr lang="cs-CZ" dirty="0" smtClean="0"/>
              <a:t> </a:t>
            </a:r>
            <a:r>
              <a:rPr lang="cs-CZ" i="1" dirty="0" smtClean="0"/>
              <a:t>(</a:t>
            </a:r>
            <a:r>
              <a:rPr lang="cs-CZ" i="1" dirty="0" err="1" smtClean="0"/>
              <a:t>Sminthopsis</a:t>
            </a:r>
            <a:r>
              <a:rPr lang="cs-CZ" i="1" dirty="0" smtClean="0"/>
              <a:t>)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467544" y="5877272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Obr.6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44008" y="5805264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Obr.7</a:t>
            </a:r>
            <a:endParaRPr lang="cs-CZ" dirty="0"/>
          </a:p>
        </p:txBody>
      </p:sp>
      <p:pic>
        <p:nvPicPr>
          <p:cNvPr id="5122" name="Picture 2" descr="Soubor: Malá Hairy-nohy dunová are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44824"/>
            <a:ext cx="3866072" cy="3456384"/>
          </a:xfrm>
          <a:prstGeom prst="rect">
            <a:avLst/>
          </a:prstGeom>
          <a:noFill/>
        </p:spPr>
      </p:pic>
      <p:pic>
        <p:nvPicPr>
          <p:cNvPr id="5124" name="Picture 4" descr="Soubor: Sminthopsis crassicaudata 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6249" y="1772816"/>
            <a:ext cx="4787751" cy="35908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Vakoveverka</a:t>
            </a:r>
            <a:r>
              <a:rPr lang="cs-CZ" sz="3200" dirty="0" smtClean="0"/>
              <a:t> létavá </a:t>
            </a:r>
            <a:r>
              <a:rPr lang="cs-CZ" sz="3200" i="1" dirty="0" smtClean="0"/>
              <a:t>(</a:t>
            </a:r>
            <a:r>
              <a:rPr lang="cs-CZ" sz="3200" i="1" dirty="0" err="1" smtClean="0"/>
              <a:t>Petaurus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breviceps</a:t>
            </a:r>
            <a:r>
              <a:rPr lang="cs-CZ" sz="3200" i="1" dirty="0" smtClean="0"/>
              <a:t>)</a:t>
            </a:r>
            <a:endParaRPr lang="cs-CZ" sz="32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203848" y="6165304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Obr.8</a:t>
            </a:r>
            <a:endParaRPr lang="cs-CZ" dirty="0"/>
          </a:p>
        </p:txBody>
      </p:sp>
      <p:pic>
        <p:nvPicPr>
          <p:cNvPr id="4098" name="Picture 2" descr="Soubor: Sugarglider h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52524"/>
            <a:ext cx="2743200" cy="5705476"/>
          </a:xfrm>
          <a:prstGeom prst="rect">
            <a:avLst/>
          </a:prstGeom>
          <a:noFill/>
        </p:spPr>
      </p:pic>
      <p:pic>
        <p:nvPicPr>
          <p:cNvPr id="4100" name="Picture 4" descr="Soubor: Fukuromomonga groom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412776"/>
            <a:ext cx="5230109" cy="3960440"/>
          </a:xfrm>
          <a:prstGeom prst="rect">
            <a:avLst/>
          </a:prstGeom>
          <a:noFill/>
        </p:spPr>
      </p:pic>
      <p:sp>
        <p:nvSpPr>
          <p:cNvPr id="10" name="TextovéPole 9"/>
          <p:cNvSpPr txBox="1"/>
          <p:nvPr/>
        </p:nvSpPr>
        <p:spPr>
          <a:xfrm>
            <a:off x="7740352" y="5445224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Obr.9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Ďábel medvědovitý</a:t>
            </a:r>
            <a:r>
              <a:rPr lang="cs-CZ" sz="3200" i="1" dirty="0" smtClean="0"/>
              <a:t> (</a:t>
            </a:r>
            <a:r>
              <a:rPr lang="cs-CZ" sz="3200" i="1" dirty="0" err="1" smtClean="0"/>
              <a:t>Sarcophilus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harrisii</a:t>
            </a:r>
            <a:r>
              <a:rPr lang="cs-CZ" sz="3200" i="1" dirty="0" smtClean="0"/>
              <a:t>)</a:t>
            </a:r>
            <a:endParaRPr lang="cs-CZ" sz="32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3568" y="6237312"/>
            <a:ext cx="807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Obr.10</a:t>
            </a:r>
            <a:endParaRPr lang="cs-CZ" dirty="0"/>
          </a:p>
        </p:txBody>
      </p:sp>
      <p:pic>
        <p:nvPicPr>
          <p:cNvPr id="2050" name="Picture 2" descr="Soubor: Tasdevil 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980728"/>
            <a:ext cx="5928742" cy="5637011"/>
          </a:xfrm>
          <a:prstGeom prst="rect">
            <a:avLst/>
          </a:prstGeom>
          <a:noFill/>
        </p:spPr>
      </p:pic>
      <p:pic>
        <p:nvPicPr>
          <p:cNvPr id="2052" name="Picture 4" descr="http://gfx.volny.cz/up/pohlednice/tmb_taz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556792"/>
            <a:ext cx="2041743" cy="2016224"/>
          </a:xfrm>
          <a:prstGeom prst="rect">
            <a:avLst/>
          </a:prstGeom>
          <a:noFill/>
        </p:spPr>
      </p:pic>
      <p:sp>
        <p:nvSpPr>
          <p:cNvPr id="10" name="TextovéPole 9"/>
          <p:cNvSpPr txBox="1"/>
          <p:nvPr/>
        </p:nvSpPr>
        <p:spPr>
          <a:xfrm>
            <a:off x="539552" y="3573016"/>
            <a:ext cx="807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Obr.11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obrázků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cs-CZ" dirty="0" smtClean="0"/>
              <a:t>1 </a:t>
            </a:r>
            <a:r>
              <a:rPr lang="cs-CZ" dirty="0" err="1" smtClean="0"/>
              <a:t>Kralisek</a:t>
            </a:r>
            <a:r>
              <a:rPr lang="cs-CZ" dirty="0" smtClean="0"/>
              <a:t>. K4</a:t>
            </a:r>
            <a:r>
              <a:rPr lang="cs-CZ" dirty="0" smtClean="0"/>
              <a:t>.</a:t>
            </a:r>
            <a:r>
              <a:rPr lang="en-US" dirty="0" smtClean="0"/>
              <a:t> [online]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cit. 2007-05-12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na WWW: </a:t>
            </a: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gify.nou.cz</a:t>
            </a:r>
            <a:r>
              <a:rPr lang="cs-CZ" dirty="0" smtClean="0">
                <a:hlinkClick r:id="rId2"/>
              </a:rPr>
              <a:t>/z_klokan_soubory/k4.gif</a:t>
            </a:r>
            <a:endParaRPr lang="cs-CZ" dirty="0" smtClean="0"/>
          </a:p>
          <a:p>
            <a:r>
              <a:rPr lang="cs-CZ" dirty="0" smtClean="0"/>
              <a:t>2 Josef </a:t>
            </a:r>
            <a:r>
              <a:rPr lang="cs-CZ" dirty="0" err="1" smtClean="0"/>
              <a:t>Smith</a:t>
            </a:r>
            <a:r>
              <a:rPr lang="cs-CZ" dirty="0" smtClean="0"/>
              <a:t>. </a:t>
            </a:r>
            <a:r>
              <a:rPr lang="cs-CZ" i="1" dirty="0" err="1" smtClean="0"/>
              <a:t>Dendrolagus</a:t>
            </a:r>
            <a:r>
              <a:rPr lang="cs-CZ" i="1" dirty="0" smtClean="0"/>
              <a:t> </a:t>
            </a:r>
            <a:r>
              <a:rPr lang="cs-CZ" i="1" dirty="0" err="1" smtClean="0"/>
              <a:t>lumholtzi</a:t>
            </a:r>
            <a:r>
              <a:rPr lang="cs-CZ" i="1" dirty="0" smtClean="0"/>
              <a:t>.</a:t>
            </a:r>
            <a:r>
              <a:rPr lang="en-US" i="1" dirty="0" smtClean="0"/>
              <a:t> </a:t>
            </a:r>
            <a:r>
              <a:rPr lang="en-US" dirty="0" smtClean="0"/>
              <a:t>[online]</a:t>
            </a:r>
            <a:r>
              <a:rPr lang="cs-CZ" i="1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cit. 2011-05-02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na WWW: </a:t>
            </a:r>
            <a:r>
              <a:rPr lang="cs-CZ" dirty="0" smtClean="0">
                <a:hlinkClick r:id="rId3"/>
              </a:rPr>
              <a:t>http://commons.wikimedia.org/wiki/File:DendrolagusLumholtziSmit.jpg?uselang=cs</a:t>
            </a:r>
            <a:endParaRPr lang="cs-CZ" dirty="0" smtClean="0"/>
          </a:p>
          <a:p>
            <a:r>
              <a:rPr lang="cs-CZ" dirty="0" smtClean="0"/>
              <a:t>3 Blueag9. </a:t>
            </a:r>
            <a:r>
              <a:rPr lang="cs-CZ" dirty="0" err="1" smtClean="0"/>
              <a:t>Redkangaroo</a:t>
            </a:r>
            <a:r>
              <a:rPr lang="cs-CZ" dirty="0" smtClean="0"/>
              <a:t>-</a:t>
            </a:r>
            <a:r>
              <a:rPr lang="cs-CZ" dirty="0" err="1" smtClean="0"/>
              <a:t>RioGrandeZoo</a:t>
            </a:r>
            <a:r>
              <a:rPr lang="cs-CZ" dirty="0" smtClean="0"/>
              <a:t>.</a:t>
            </a:r>
            <a:r>
              <a:rPr lang="en-US" dirty="0" smtClean="0"/>
              <a:t> [online]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cit. 2007-05-26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4"/>
              </a:rPr>
              <a:t>http://commons.wikimedia.org/wiki/File:Redkangaroo-RioGrandeZoo.JPG</a:t>
            </a:r>
            <a:endParaRPr lang="cs-CZ" dirty="0" smtClean="0"/>
          </a:p>
          <a:p>
            <a:r>
              <a:rPr lang="cs-CZ" dirty="0" smtClean="0"/>
              <a:t>4 Diliff. Koala </a:t>
            </a:r>
            <a:r>
              <a:rPr lang="cs-CZ" dirty="0" err="1" smtClean="0"/>
              <a:t>climbing</a:t>
            </a:r>
            <a:r>
              <a:rPr lang="cs-CZ" dirty="0" smtClean="0"/>
              <a:t> </a:t>
            </a:r>
            <a:r>
              <a:rPr lang="cs-CZ" dirty="0" err="1" smtClean="0"/>
              <a:t>tree</a:t>
            </a:r>
            <a:r>
              <a:rPr lang="cs-CZ" dirty="0" smtClean="0"/>
              <a:t>.</a:t>
            </a:r>
            <a:r>
              <a:rPr lang="en-US" dirty="0" smtClean="0"/>
              <a:t> [online]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cit. 2004-07-24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5"/>
              </a:rPr>
              <a:t>http://commons.wikimedia.org/wiki/File:Koala_climbing_tree.jpg</a:t>
            </a:r>
            <a:endParaRPr lang="cs-CZ" dirty="0" smtClean="0"/>
          </a:p>
          <a:p>
            <a:r>
              <a:rPr lang="cs-CZ" dirty="0" smtClean="0"/>
              <a:t>5 </a:t>
            </a:r>
            <a:r>
              <a:rPr lang="cs-CZ" dirty="0" err="1" smtClean="0"/>
              <a:t>Calvin</a:t>
            </a:r>
            <a:r>
              <a:rPr lang="cs-CZ" dirty="0" smtClean="0"/>
              <a:t> </a:t>
            </a:r>
            <a:r>
              <a:rPr lang="cs-CZ" dirty="0" err="1" smtClean="0"/>
              <a:t>J.Hamilton</a:t>
            </a:r>
            <a:r>
              <a:rPr lang="cs-CZ" dirty="0" smtClean="0"/>
              <a:t>. </a:t>
            </a:r>
            <a:r>
              <a:rPr lang="cs-CZ" dirty="0" err="1" smtClean="0"/>
              <a:t>Opossum</a:t>
            </a:r>
            <a:r>
              <a:rPr lang="cs-CZ" dirty="0" smtClean="0"/>
              <a:t>.</a:t>
            </a:r>
            <a:r>
              <a:rPr lang="en-US" dirty="0" smtClean="0"/>
              <a:t> [online]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cit. 2004-12-14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na WWW: </a:t>
            </a:r>
            <a:r>
              <a:rPr lang="cs-CZ" dirty="0" smtClean="0">
                <a:hlinkClick r:id="rId6"/>
              </a:rPr>
              <a:t>http://www.</a:t>
            </a:r>
            <a:r>
              <a:rPr lang="cs-CZ" dirty="0" err="1" smtClean="0">
                <a:hlinkClick r:id="rId6"/>
              </a:rPr>
              <a:t>scienceviews.com</a:t>
            </a:r>
            <a:r>
              <a:rPr lang="cs-CZ" dirty="0" smtClean="0">
                <a:hlinkClick r:id="rId6"/>
              </a:rPr>
              <a:t>/</a:t>
            </a:r>
            <a:r>
              <a:rPr lang="cs-CZ" dirty="0" err="1" smtClean="0">
                <a:hlinkClick r:id="rId6"/>
              </a:rPr>
              <a:t>photo</a:t>
            </a:r>
            <a:r>
              <a:rPr lang="cs-CZ" dirty="0" smtClean="0">
                <a:hlinkClick r:id="rId6"/>
              </a:rPr>
              <a:t>/</a:t>
            </a:r>
            <a:r>
              <a:rPr lang="cs-CZ" dirty="0" err="1" smtClean="0">
                <a:hlinkClick r:id="rId6"/>
              </a:rPr>
              <a:t>library</a:t>
            </a:r>
            <a:r>
              <a:rPr lang="cs-CZ" dirty="0" smtClean="0">
                <a:hlinkClick r:id="rId6"/>
              </a:rPr>
              <a:t>/SIA1187.html</a:t>
            </a:r>
            <a:endParaRPr lang="cs-CZ" dirty="0" smtClean="0"/>
          </a:p>
          <a:p>
            <a:r>
              <a:rPr lang="cs-CZ" dirty="0" smtClean="0"/>
              <a:t>6 Chermundy. </a:t>
            </a:r>
            <a:r>
              <a:rPr lang="cs-CZ" dirty="0" err="1" smtClean="0"/>
              <a:t>Lesser</a:t>
            </a:r>
            <a:r>
              <a:rPr lang="cs-CZ" dirty="0" smtClean="0"/>
              <a:t> </a:t>
            </a:r>
            <a:r>
              <a:rPr lang="cs-CZ" dirty="0" err="1" smtClean="0"/>
              <a:t>Hairy</a:t>
            </a:r>
            <a:r>
              <a:rPr lang="cs-CZ" dirty="0" smtClean="0"/>
              <a:t>-</a:t>
            </a:r>
            <a:r>
              <a:rPr lang="cs-CZ" dirty="0" err="1" smtClean="0"/>
              <a:t>footed</a:t>
            </a:r>
            <a:r>
              <a:rPr lang="cs-CZ" dirty="0" smtClean="0"/>
              <a:t> </a:t>
            </a:r>
            <a:r>
              <a:rPr lang="cs-CZ" dirty="0" err="1" smtClean="0"/>
              <a:t>Dunnart</a:t>
            </a:r>
            <a:r>
              <a:rPr lang="cs-CZ" dirty="0" smtClean="0"/>
              <a:t> area. </a:t>
            </a:r>
            <a:r>
              <a:rPr lang="en-US" dirty="0" smtClean="0"/>
              <a:t>[online] [</a:t>
            </a:r>
            <a:r>
              <a:rPr lang="cs-CZ" dirty="0" smtClean="0"/>
              <a:t>cit. 2010-12-21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7"/>
              </a:rPr>
              <a:t>http://commons.wikimedia.org/wiki/File:Lesser_Hairy-footed_Dunnart_area.png</a:t>
            </a:r>
            <a:endParaRPr lang="cs-CZ" dirty="0" smtClean="0"/>
          </a:p>
          <a:p>
            <a:r>
              <a:rPr lang="cs-CZ" dirty="0" smtClean="0"/>
              <a:t>7 Alan. </a:t>
            </a:r>
            <a:r>
              <a:rPr lang="cs-CZ" dirty="0" err="1" smtClean="0"/>
              <a:t>Sminthopsis</a:t>
            </a:r>
            <a:r>
              <a:rPr lang="cs-CZ" dirty="0" smtClean="0"/>
              <a:t> </a:t>
            </a:r>
            <a:r>
              <a:rPr lang="cs-CZ" dirty="0" err="1" smtClean="0"/>
              <a:t>crassicaudata</a:t>
            </a:r>
            <a:r>
              <a:rPr lang="cs-CZ" dirty="0" smtClean="0"/>
              <a:t> 3</a:t>
            </a:r>
            <a:r>
              <a:rPr lang="cs-CZ" dirty="0" smtClean="0"/>
              <a:t>.</a:t>
            </a:r>
            <a:r>
              <a:rPr lang="en-US" dirty="0" smtClean="0"/>
              <a:t> [online]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cit. 2010-02-09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8"/>
              </a:rPr>
              <a:t>http://commons.wikimedia.org/wiki/File:Sminthopsis_crassicaudata_3.jpg</a:t>
            </a:r>
            <a:endParaRPr lang="cs-CZ" dirty="0" smtClean="0"/>
          </a:p>
          <a:p>
            <a:r>
              <a:rPr lang="cs-CZ" dirty="0" smtClean="0"/>
              <a:t>8  </a:t>
            </a:r>
            <a:r>
              <a:rPr lang="cs-CZ" dirty="0" err="1" smtClean="0"/>
              <a:t>Jonathan</a:t>
            </a:r>
            <a:r>
              <a:rPr lang="cs-CZ" dirty="0" smtClean="0"/>
              <a:t> </a:t>
            </a:r>
            <a:r>
              <a:rPr lang="cs-CZ" dirty="0" err="1" smtClean="0"/>
              <a:t>Hornung</a:t>
            </a:r>
            <a:r>
              <a:rPr lang="cs-CZ" dirty="0" smtClean="0"/>
              <a:t>. </a:t>
            </a:r>
            <a:r>
              <a:rPr lang="cs-CZ" dirty="0" err="1" smtClean="0"/>
              <a:t>Sugarglider</a:t>
            </a:r>
            <a:r>
              <a:rPr lang="cs-CZ" dirty="0" smtClean="0"/>
              <a:t> </a:t>
            </a:r>
            <a:r>
              <a:rPr lang="cs-CZ" dirty="0" err="1" smtClean="0"/>
              <a:t>hp</a:t>
            </a:r>
            <a:r>
              <a:rPr lang="cs-CZ" dirty="0" smtClean="0"/>
              <a:t>.</a:t>
            </a:r>
            <a:r>
              <a:rPr lang="en-US" dirty="0" smtClean="0"/>
              <a:t> [online]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cit. 2005-09-18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9"/>
              </a:rPr>
              <a:t>http://commons.wikimedia.org/wiki/File:Sugarglider_hp.jpg</a:t>
            </a:r>
            <a:endParaRPr lang="cs-CZ" dirty="0" smtClean="0"/>
          </a:p>
          <a:p>
            <a:r>
              <a:rPr lang="cs-CZ" dirty="0" smtClean="0"/>
              <a:t>9 </a:t>
            </a:r>
            <a:r>
              <a:rPr lang="cs-CZ" dirty="0" err="1" smtClean="0"/>
              <a:t>Shark</a:t>
            </a:r>
            <a:r>
              <a:rPr lang="cs-CZ" dirty="0" smtClean="0"/>
              <a:t>. </a:t>
            </a:r>
            <a:r>
              <a:rPr lang="cs-CZ" dirty="0" err="1" smtClean="0"/>
              <a:t>Fukuromomonga</a:t>
            </a:r>
            <a:r>
              <a:rPr lang="cs-CZ" dirty="0" smtClean="0"/>
              <a:t> </a:t>
            </a:r>
            <a:r>
              <a:rPr lang="cs-CZ" dirty="0" err="1" smtClean="0"/>
              <a:t>grooming</a:t>
            </a:r>
            <a:r>
              <a:rPr lang="cs-CZ" dirty="0" smtClean="0"/>
              <a:t>. </a:t>
            </a:r>
            <a:r>
              <a:rPr lang="en-US" dirty="0" smtClean="0"/>
              <a:t>[online] [</a:t>
            </a:r>
            <a:r>
              <a:rPr lang="cs-CZ" dirty="0" smtClean="0"/>
              <a:t>cit. 2007-04-07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10"/>
              </a:rPr>
              <a:t>http://commons.wikimedia.org/wiki/File:Fukuromomonga_grooming.JPG</a:t>
            </a:r>
            <a:endParaRPr lang="cs-CZ" dirty="0" smtClean="0"/>
          </a:p>
          <a:p>
            <a:r>
              <a:rPr lang="cs-CZ" dirty="0" smtClean="0"/>
              <a:t>10 Wayne </a:t>
            </a:r>
            <a:r>
              <a:rPr lang="cs-CZ" dirty="0" err="1" smtClean="0"/>
              <a:t>McLean</a:t>
            </a:r>
            <a:r>
              <a:rPr lang="cs-CZ" dirty="0" smtClean="0"/>
              <a:t>. </a:t>
            </a:r>
            <a:r>
              <a:rPr lang="cs-CZ" dirty="0" err="1" smtClean="0"/>
              <a:t>Tasdevil</a:t>
            </a:r>
            <a:r>
              <a:rPr lang="cs-CZ" dirty="0" smtClean="0"/>
              <a:t> </a:t>
            </a:r>
            <a:r>
              <a:rPr lang="cs-CZ" dirty="0" err="1" smtClean="0"/>
              <a:t>large</a:t>
            </a:r>
            <a:r>
              <a:rPr lang="cs-CZ" dirty="0" smtClean="0"/>
              <a:t>.</a:t>
            </a:r>
            <a:r>
              <a:rPr lang="en-US" dirty="0" smtClean="0"/>
              <a:t> [online]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cit. 2007-05-26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11"/>
              </a:rPr>
              <a:t>http://commons.wikimedia.org/wiki/File:Tasdevil_large.jpg</a:t>
            </a:r>
            <a:endParaRPr lang="cs-CZ" dirty="0" smtClean="0"/>
          </a:p>
          <a:p>
            <a:r>
              <a:rPr lang="cs-CZ" dirty="0" smtClean="0"/>
              <a:t>11  </a:t>
            </a:r>
            <a:r>
              <a:rPr lang="cs-CZ" dirty="0" err="1" smtClean="0"/>
              <a:t>Marketa</a:t>
            </a:r>
            <a:r>
              <a:rPr lang="cs-CZ" dirty="0" smtClean="0"/>
              <a:t>. Tasmánský čert</a:t>
            </a:r>
            <a:r>
              <a:rPr lang="cs-CZ" dirty="0" smtClean="0"/>
              <a:t>.</a:t>
            </a:r>
            <a:r>
              <a:rPr lang="en-US" dirty="0" smtClean="0"/>
              <a:t> [online]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cit. 2007-01-22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na WWW: </a:t>
            </a:r>
            <a:r>
              <a:rPr lang="cs-CZ" dirty="0" smtClean="0">
                <a:hlinkClick r:id="rId12"/>
              </a:rPr>
              <a:t>http://niki-verka.blog.cz/0701/filmove-pohlednice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Kislinger</a:t>
            </a:r>
            <a:r>
              <a:rPr lang="cs-CZ" dirty="0" smtClean="0"/>
              <a:t>, František. </a:t>
            </a:r>
            <a:r>
              <a:rPr lang="cs-CZ" dirty="0" err="1" smtClean="0"/>
              <a:t>Laníková</a:t>
            </a:r>
            <a:r>
              <a:rPr lang="cs-CZ" dirty="0" smtClean="0"/>
              <a:t>, Jana. </a:t>
            </a:r>
            <a:r>
              <a:rPr lang="cs-CZ" dirty="0" err="1" smtClean="0"/>
              <a:t>Šlégl</a:t>
            </a:r>
            <a:r>
              <a:rPr lang="cs-CZ" dirty="0" smtClean="0"/>
              <a:t>, Jiří. </a:t>
            </a:r>
            <a:r>
              <a:rPr lang="cs-CZ" dirty="0" err="1" smtClean="0"/>
              <a:t>Žurková</a:t>
            </a:r>
            <a:r>
              <a:rPr lang="cs-CZ" dirty="0" smtClean="0"/>
              <a:t>, Irena. </a:t>
            </a:r>
            <a:r>
              <a:rPr lang="cs-CZ" i="1" dirty="0" smtClean="0"/>
              <a:t>Biologie III. </a:t>
            </a:r>
            <a:r>
              <a:rPr lang="cs-CZ" dirty="0" smtClean="0"/>
              <a:t>1998. , 2. </a:t>
            </a:r>
            <a:r>
              <a:rPr lang="cs-CZ" dirty="0" err="1" smtClean="0"/>
              <a:t>vyd</a:t>
            </a:r>
            <a:r>
              <a:rPr lang="cs-CZ" dirty="0" smtClean="0"/>
              <a:t>. Gymnázium v Klatovech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179388" y="188913"/>
            <a:ext cx="8713787" cy="503237"/>
          </a:xfrm>
          <a:prstGeom prst="roundRect">
            <a:avLst/>
          </a:prstGeom>
          <a:solidFill>
            <a:schemeClr val="accent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tx1"/>
                </a:solidFill>
              </a:rPr>
              <a:t>Zařazení </a:t>
            </a:r>
            <a:r>
              <a:rPr lang="cs-CZ" sz="3200" b="1" dirty="0" smtClean="0">
                <a:solidFill>
                  <a:schemeClr val="tx1"/>
                </a:solidFill>
              </a:rPr>
              <a:t>do </a:t>
            </a:r>
            <a:r>
              <a:rPr lang="cs-CZ" sz="3200" b="1" dirty="0">
                <a:solidFill>
                  <a:schemeClr val="tx1"/>
                </a:solidFill>
              </a:rPr>
              <a:t>systému živočichů 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79512" y="908720"/>
            <a:ext cx="7452320" cy="47089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cs-CZ" sz="2000" b="1" dirty="0"/>
              <a:t> Říše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1">
              <a:buFont typeface="Wingdings" pitchFamily="2" charset="2"/>
              <a:buChar char="§"/>
              <a:defRPr/>
            </a:pPr>
            <a:r>
              <a:rPr lang="cs-CZ" sz="2000" b="1" dirty="0"/>
              <a:t> Kmen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2">
              <a:buFont typeface="Wingdings" pitchFamily="2" charset="2"/>
              <a:buChar char="§"/>
              <a:defRPr/>
            </a:pPr>
            <a:r>
              <a:rPr lang="cs-CZ" sz="2000" b="1" dirty="0"/>
              <a:t> Podkmen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3">
              <a:buFont typeface="Wingdings" pitchFamily="2" charset="2"/>
              <a:buChar char="§"/>
              <a:defRPr/>
            </a:pPr>
            <a:r>
              <a:rPr lang="cs-CZ" sz="2000" b="1" dirty="0"/>
              <a:t> Třída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4">
              <a:buFont typeface="Wingdings" pitchFamily="2" charset="2"/>
              <a:buChar char="§"/>
              <a:defRPr/>
            </a:pPr>
            <a:r>
              <a:rPr lang="cs-CZ" sz="2000" b="1" dirty="0"/>
              <a:t> </a:t>
            </a:r>
            <a:r>
              <a:rPr lang="cs-CZ" sz="2000" b="1" dirty="0" smtClean="0"/>
              <a:t>Podtřída</a:t>
            </a:r>
          </a:p>
          <a:p>
            <a:pPr lvl="4"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5">
              <a:buFont typeface="Wingdings" pitchFamily="2" charset="2"/>
              <a:buChar char="§"/>
              <a:defRPr/>
            </a:pPr>
            <a:r>
              <a:rPr lang="cs-CZ" sz="2000" b="1" dirty="0" smtClean="0"/>
              <a:t> Nadřád</a:t>
            </a:r>
          </a:p>
          <a:p>
            <a:pPr>
              <a:defRPr/>
            </a:pPr>
            <a:endParaRPr lang="cs-CZ" sz="2000" b="1" dirty="0"/>
          </a:p>
          <a:p>
            <a:pPr lvl="6">
              <a:buFont typeface="Wingdings" pitchFamily="2" charset="2"/>
              <a:buChar char="§"/>
              <a:defRPr/>
            </a:pPr>
            <a:r>
              <a:rPr lang="cs-CZ" sz="2000" b="1" dirty="0"/>
              <a:t> Řád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>
              <a:defRPr/>
            </a:pPr>
            <a:endParaRPr lang="cs-CZ" sz="2000" b="1" dirty="0"/>
          </a:p>
        </p:txBody>
      </p:sp>
      <p:sp>
        <p:nvSpPr>
          <p:cNvPr id="17" name="Zaoblený obdélník 16"/>
          <p:cNvSpPr/>
          <p:nvPr/>
        </p:nvSpPr>
        <p:spPr>
          <a:xfrm>
            <a:off x="1403350" y="908050"/>
            <a:ext cx="2520578" cy="504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živočichové</a:t>
            </a:r>
          </a:p>
        </p:txBody>
      </p:sp>
      <p:sp>
        <p:nvSpPr>
          <p:cNvPr id="18" name="Zaoblený obdélník 17"/>
          <p:cNvSpPr/>
          <p:nvPr/>
        </p:nvSpPr>
        <p:spPr>
          <a:xfrm>
            <a:off x="1908175" y="1484313"/>
            <a:ext cx="2232025" cy="5048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strunatci</a:t>
            </a:r>
          </a:p>
        </p:txBody>
      </p:sp>
      <p:sp>
        <p:nvSpPr>
          <p:cNvPr id="19" name="Zaoblený obdélník 18"/>
          <p:cNvSpPr/>
          <p:nvPr/>
        </p:nvSpPr>
        <p:spPr>
          <a:xfrm>
            <a:off x="2484438" y="2060575"/>
            <a:ext cx="2232025" cy="50482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obratlovci</a:t>
            </a:r>
          </a:p>
        </p:txBody>
      </p:sp>
      <p:sp>
        <p:nvSpPr>
          <p:cNvPr id="20" name="Zaoblený obdélník 19"/>
          <p:cNvSpPr/>
          <p:nvPr/>
        </p:nvSpPr>
        <p:spPr>
          <a:xfrm>
            <a:off x="3059113" y="2636838"/>
            <a:ext cx="2233612" cy="5048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savci</a:t>
            </a:r>
          </a:p>
        </p:txBody>
      </p:sp>
      <p:sp>
        <p:nvSpPr>
          <p:cNvPr id="21" name="Zaoblený obdélník 20"/>
          <p:cNvSpPr/>
          <p:nvPr/>
        </p:nvSpPr>
        <p:spPr>
          <a:xfrm>
            <a:off x="3563938" y="3213100"/>
            <a:ext cx="2232025" cy="503238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smtClean="0">
                <a:solidFill>
                  <a:schemeClr val="tx1"/>
                </a:solidFill>
              </a:rPr>
              <a:t>živorodí</a:t>
            </a:r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3995738" y="3789363"/>
            <a:ext cx="2232025" cy="50323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smtClean="0">
                <a:solidFill>
                  <a:schemeClr val="tx1"/>
                </a:solidFill>
              </a:rPr>
              <a:t>vačnatí</a:t>
            </a:r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355976" y="4437112"/>
            <a:ext cx="2232025" cy="50323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smtClean="0">
                <a:solidFill>
                  <a:schemeClr val="tx1"/>
                </a:solidFill>
              </a:rPr>
              <a:t>vačnatci</a:t>
            </a:r>
            <a:endParaRPr lang="cs-CZ" sz="2800" b="1" dirty="0">
              <a:solidFill>
                <a:schemeClr val="tx1"/>
              </a:solidFill>
            </a:endParaRPr>
          </a:p>
        </p:txBody>
      </p:sp>
      <p:pic>
        <p:nvPicPr>
          <p:cNvPr id="14338" name="Picture 2" descr="http://www.gify.nou.cz/z_klokan_soubory/k4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484784"/>
            <a:ext cx="2016224" cy="2629158"/>
          </a:xfrm>
          <a:prstGeom prst="rect">
            <a:avLst/>
          </a:prstGeom>
          <a:noFill/>
        </p:spPr>
      </p:pic>
      <p:sp>
        <p:nvSpPr>
          <p:cNvPr id="12" name="TextovéPole 11"/>
          <p:cNvSpPr txBox="1"/>
          <p:nvPr/>
        </p:nvSpPr>
        <p:spPr>
          <a:xfrm>
            <a:off x="8028384" y="908720"/>
            <a:ext cx="74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1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2915816" y="6309320"/>
            <a:ext cx="5940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Klinutím na obrázek zobrazíte video s charakteristikou klokanů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z</a:t>
            </a:r>
            <a:r>
              <a:rPr lang="cs-CZ" dirty="0" smtClean="0"/>
              <a:t>achovány zbytky kloaky</a:t>
            </a:r>
          </a:p>
          <a:p>
            <a:r>
              <a:rPr lang="cs-CZ" dirty="0" smtClean="0"/>
              <a:t>samice - </a:t>
            </a:r>
            <a:r>
              <a:rPr lang="cs-CZ" b="1" dirty="0" smtClean="0"/>
              <a:t>dvě dělohy a dvě pochvy</a:t>
            </a:r>
            <a:endParaRPr lang="cs-CZ" dirty="0" smtClean="0"/>
          </a:p>
          <a:p>
            <a:r>
              <a:rPr lang="cs-CZ" b="1" dirty="0" smtClean="0"/>
              <a:t>penis rozštěpený</a:t>
            </a:r>
            <a:r>
              <a:rPr lang="cs-CZ" dirty="0"/>
              <a:t> (</a:t>
            </a:r>
            <a:r>
              <a:rPr lang="cs-CZ" dirty="0" smtClean="0"/>
              <a:t>uložen </a:t>
            </a:r>
            <a:r>
              <a:rPr lang="cs-CZ" dirty="0"/>
              <a:t>v </a:t>
            </a:r>
            <a:r>
              <a:rPr lang="cs-CZ" dirty="0" smtClean="0"/>
              <a:t>kloace) – umožňuje vstříknutí spermatu do obou vagín zároveň</a:t>
            </a:r>
          </a:p>
          <a:p>
            <a:r>
              <a:rPr lang="cs-CZ" dirty="0"/>
              <a:t>vajíčko obsahuje mnohem více žloutku </a:t>
            </a:r>
            <a:endParaRPr lang="cs-CZ" dirty="0" smtClean="0"/>
          </a:p>
          <a:p>
            <a:r>
              <a:rPr lang="cs-CZ" dirty="0"/>
              <a:t>d</a:t>
            </a:r>
            <a:r>
              <a:rPr lang="cs-CZ" dirty="0" smtClean="0"/>
              <a:t>osáhne-li embryo </a:t>
            </a:r>
            <a:r>
              <a:rPr lang="cs-CZ" dirty="0"/>
              <a:t>vačnatce </a:t>
            </a:r>
            <a:r>
              <a:rPr lang="cs-CZ" dirty="0" smtClean="0"/>
              <a:t>dostatečné </a:t>
            </a:r>
            <a:r>
              <a:rPr lang="cs-CZ" dirty="0"/>
              <a:t>schopnosti </a:t>
            </a:r>
            <a:r>
              <a:rPr lang="cs-CZ" dirty="0" smtClean="0"/>
              <a:t>pohybu (od </a:t>
            </a:r>
            <a:r>
              <a:rPr lang="cs-CZ" dirty="0"/>
              <a:t>12 do 36 </a:t>
            </a:r>
            <a:r>
              <a:rPr lang="cs-CZ" dirty="0" smtClean="0"/>
              <a:t>dnů), </a:t>
            </a:r>
            <a:r>
              <a:rPr lang="cs-CZ" dirty="0"/>
              <a:t>dojde k </a:t>
            </a:r>
            <a:r>
              <a:rPr lang="cs-CZ" dirty="0" smtClean="0"/>
              <a:t>porodu</a:t>
            </a:r>
          </a:p>
          <a:p>
            <a:r>
              <a:rPr lang="cs-CZ" dirty="0"/>
              <a:t>e</a:t>
            </a:r>
            <a:r>
              <a:rPr lang="cs-CZ" dirty="0" smtClean="0"/>
              <a:t>mbryo vypuzeno z dělohy a putuje do břišního vaku</a:t>
            </a:r>
          </a:p>
          <a:p>
            <a:r>
              <a:rPr lang="cs-CZ" dirty="0" smtClean="0"/>
              <a:t>méně </a:t>
            </a:r>
            <a:r>
              <a:rPr lang="cs-CZ" dirty="0"/>
              <a:t>vyvinutý mozek</a:t>
            </a:r>
          </a:p>
          <a:p>
            <a:r>
              <a:rPr lang="cs-CZ" dirty="0" smtClean="0"/>
              <a:t>Austrálie</a:t>
            </a:r>
            <a:r>
              <a:rPr lang="cs-CZ" dirty="0"/>
              <a:t>, Jižní Amerika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Klokan stromový</a:t>
            </a:r>
            <a:r>
              <a:rPr lang="cs-CZ" dirty="0" smtClean="0"/>
              <a:t> 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err="1" smtClean="0"/>
              <a:t>Dendrolagus</a:t>
            </a:r>
            <a:r>
              <a:rPr lang="cs-CZ" i="1" dirty="0" smtClean="0"/>
              <a:t> </a:t>
            </a:r>
            <a:r>
              <a:rPr lang="cs-CZ" i="1" dirty="0" err="1" smtClean="0"/>
              <a:t>lumholtzi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v deštných lesích severovýchodního </a:t>
            </a:r>
            <a:r>
              <a:rPr lang="cs-CZ" dirty="0" err="1" smtClean="0"/>
              <a:t>Queenslandu</a:t>
            </a:r>
            <a:endParaRPr lang="cs-CZ" dirty="0" smtClean="0"/>
          </a:p>
          <a:p>
            <a:r>
              <a:rPr lang="cs-CZ" dirty="0" smtClean="0"/>
              <a:t>mohou slézt na zem, kde pomalu hopkají nebo se pohybují po čtyřech</a:t>
            </a:r>
          </a:p>
          <a:p>
            <a:r>
              <a:rPr lang="cs-CZ" dirty="0" smtClean="0"/>
              <a:t>na rozdíl od ostatních klokanů mají dlouhé přední končetiny</a:t>
            </a:r>
          </a:p>
          <a:p>
            <a:r>
              <a:rPr lang="cs-CZ" dirty="0" smtClean="0"/>
              <a:t>v zajetí se dožívají až 20 let</a:t>
            </a:r>
          </a:p>
          <a:p>
            <a:r>
              <a:rPr lang="cs-CZ" dirty="0" smtClean="0"/>
              <a:t>nahrazují opice, které nikde v Austrálii nežijí</a:t>
            </a:r>
          </a:p>
          <a:p>
            <a:r>
              <a:rPr lang="cs-CZ" dirty="0" smtClean="0"/>
              <a:t>živorodí</a:t>
            </a:r>
          </a:p>
          <a:p>
            <a:r>
              <a:rPr lang="cs-CZ" dirty="0" smtClean="0"/>
              <a:t>dobří skokani, překonají vzdálenost cca 9 metrů mezi korunami stromů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Klokan stromový</a:t>
            </a:r>
            <a:r>
              <a:rPr lang="cs-CZ" dirty="0" smtClean="0"/>
              <a:t> 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err="1" smtClean="0"/>
              <a:t>Dendrolagus</a:t>
            </a:r>
            <a:r>
              <a:rPr lang="cs-CZ" i="1" dirty="0" smtClean="0"/>
              <a:t> </a:t>
            </a:r>
            <a:r>
              <a:rPr lang="cs-CZ" i="1" dirty="0" err="1" smtClean="0"/>
              <a:t>lumholtzi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051720" y="6165304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Obr.2</a:t>
            </a:r>
            <a:endParaRPr lang="cs-CZ" dirty="0"/>
          </a:p>
        </p:txBody>
      </p:sp>
      <p:pic>
        <p:nvPicPr>
          <p:cNvPr id="10242" name="Picture 2" descr="Soubor: DendrolagusLumholtziSm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556792"/>
            <a:ext cx="3495788" cy="5301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7000"/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b="1" dirty="0" smtClean="0"/>
              <a:t>Klokan rudý</a:t>
            </a:r>
            <a:r>
              <a:rPr lang="cs-CZ" dirty="0" smtClean="0"/>
              <a:t> (</a:t>
            </a:r>
            <a:r>
              <a:rPr lang="cs-CZ" i="1" dirty="0" err="1" smtClean="0"/>
              <a:t>Macropus</a:t>
            </a:r>
            <a:r>
              <a:rPr lang="cs-CZ" i="1" dirty="0" smtClean="0"/>
              <a:t> </a:t>
            </a:r>
            <a:r>
              <a:rPr lang="cs-CZ" i="1" dirty="0" err="1" smtClean="0"/>
              <a:t>rufus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29309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svůj český název nezískal díky rudé barvě srsti, ale od barviva vylučovaného žlázou na prsou</a:t>
            </a:r>
          </a:p>
          <a:p>
            <a:r>
              <a:rPr lang="cs-CZ" dirty="0" smtClean="0"/>
              <a:t>největší žijící vačnatec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100392" y="6237312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samec klokana rudého dorůstá 1,4 m a váží až 85 kg</a:t>
            </a:r>
          </a:p>
          <a:p>
            <a:r>
              <a:rPr lang="cs-CZ" dirty="0" smtClean="0"/>
              <a:t>běhají rychlostí 64 km/h, vzácně i 85 km/h</a:t>
            </a:r>
          </a:p>
          <a:p>
            <a:r>
              <a:rPr lang="cs-CZ" dirty="0" smtClean="0"/>
              <a:t>je pokládán za škůdce a je loven pro maso a kůži</a:t>
            </a:r>
          </a:p>
          <a:p>
            <a:r>
              <a:rPr lang="cs-CZ" dirty="0" smtClean="0"/>
              <a:t>jediným jeho nepřítelem mimo člověka je orel klínoocasý a pes dingo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9000"/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Koala medvídkovitý</a:t>
            </a:r>
            <a:r>
              <a:rPr lang="cs-CZ" dirty="0" smtClean="0"/>
              <a:t> 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err="1" smtClean="0"/>
              <a:t>Phascolarctos</a:t>
            </a:r>
            <a:r>
              <a:rPr lang="cs-CZ" i="1" dirty="0" smtClean="0"/>
              <a:t> </a:t>
            </a:r>
            <a:r>
              <a:rPr lang="cs-CZ" i="1" dirty="0" err="1" smtClean="0"/>
              <a:t>cinereus</a:t>
            </a:r>
            <a:r>
              <a:rPr lang="cs-CZ" i="1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východní a jižní Austrálie</a:t>
            </a:r>
          </a:p>
          <a:p>
            <a:r>
              <a:rPr lang="cs-CZ" dirty="0" smtClean="0"/>
              <a:t>k potravní specializaci na blahovičník došlo až po ochlazení klimatu</a:t>
            </a:r>
          </a:p>
          <a:p>
            <a:r>
              <a:rPr lang="cs-CZ" dirty="0" smtClean="0"/>
              <a:t>hmotnost: 5–12 kg, délka těla: 70–90 cm, délka ocasu: 6 cm</a:t>
            </a:r>
          </a:p>
          <a:p>
            <a:r>
              <a:rPr lang="cs-CZ" dirty="0" smtClean="0"/>
              <a:t>jeden z mála savců,který má otisky prstů</a:t>
            </a:r>
          </a:p>
          <a:p>
            <a:r>
              <a:rPr lang="cs-CZ" dirty="0" smtClean="0"/>
              <a:t>velmi pomalý metabolismus, tráví 16 -18 hodin denně</a:t>
            </a:r>
          </a:p>
          <a:p>
            <a:pPr>
              <a:buNone/>
            </a:pPr>
            <a:endParaRPr lang="cs-CZ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8100392" y="6237312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Obr.4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Vačice</a:t>
            </a:r>
            <a:r>
              <a:rPr lang="cs-CZ" sz="3600" dirty="0" smtClean="0"/>
              <a:t> </a:t>
            </a:r>
            <a:r>
              <a:rPr lang="cs-CZ" sz="3600" dirty="0" err="1" smtClean="0"/>
              <a:t>opossum</a:t>
            </a:r>
            <a:r>
              <a:rPr lang="cs-CZ" sz="3600" dirty="0" smtClean="0"/>
              <a:t> </a:t>
            </a:r>
            <a:r>
              <a:rPr lang="cs-CZ" sz="3600" i="1" dirty="0" smtClean="0"/>
              <a:t>(</a:t>
            </a:r>
            <a:r>
              <a:rPr lang="cs-CZ" sz="3600" i="1" dirty="0" err="1" smtClean="0"/>
              <a:t>Didelphis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marsupialis</a:t>
            </a:r>
            <a:r>
              <a:rPr lang="cs-CZ" sz="3600" i="1" dirty="0" smtClean="0"/>
              <a:t>)</a:t>
            </a:r>
            <a:endParaRPr lang="cs-CZ" sz="36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475656" y="6165304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Obr.5</a:t>
            </a:r>
            <a:endParaRPr lang="cs-CZ" dirty="0"/>
          </a:p>
        </p:txBody>
      </p:sp>
      <p:pic>
        <p:nvPicPr>
          <p:cNvPr id="6146" name="Picture 2" descr="http://www.scienceviews.com/photo/browse/SIA11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196752"/>
            <a:ext cx="4572000" cy="544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AEF4CC60-117F-445D-A2C2-2D55B1FC15FC}"/>
</file>

<file path=customXml/itemProps2.xml><?xml version="1.0" encoding="utf-8"?>
<ds:datastoreItem xmlns:ds="http://schemas.openxmlformats.org/officeDocument/2006/customXml" ds:itemID="{63186ABA-288A-4DCD-B137-8EB194DB9F98}"/>
</file>

<file path=customXml/itemProps3.xml><?xml version="1.0" encoding="utf-8"?>
<ds:datastoreItem xmlns:ds="http://schemas.openxmlformats.org/officeDocument/2006/customXml" ds:itemID="{606D2912-6618-4BAB-B8C9-048B096812E1}"/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565</Words>
  <Application>Microsoft Office PowerPoint</Application>
  <PresentationFormat>Předvádění na obrazovce (4:3)</PresentationFormat>
  <Paragraphs>102</Paragraphs>
  <Slides>14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Snímek 1</vt:lpstr>
      <vt:lpstr>Snímek 2</vt:lpstr>
      <vt:lpstr>Charakteristika</vt:lpstr>
      <vt:lpstr>Klokan stromový  (Dendrolagus lumholtzi)</vt:lpstr>
      <vt:lpstr>Klokan stromový  (Dendrolagus lumholtzi)</vt:lpstr>
      <vt:lpstr>Klokan rudý (Macropus rufus)</vt:lpstr>
      <vt:lpstr>Snímek 7</vt:lpstr>
      <vt:lpstr>Koala medvídkovitý  (Phascolarctos cinereus)</vt:lpstr>
      <vt:lpstr>Vačice opossum (Didelphis marsupialis)</vt:lpstr>
      <vt:lpstr>Vakomyš (Sminthopsis)</vt:lpstr>
      <vt:lpstr>Vakoveverka létavá (Petaurus breviceps)</vt:lpstr>
      <vt:lpstr>Ďábel medvědovitý (Sarcophilus harrisii)</vt:lpstr>
      <vt:lpstr>Zdroje obrázků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Veronika</dc:creator>
  <cp:lastModifiedBy>Veronika</cp:lastModifiedBy>
  <cp:revision>27</cp:revision>
  <dcterms:created xsi:type="dcterms:W3CDTF">2013-04-01T18:34:08Z</dcterms:created>
  <dcterms:modified xsi:type="dcterms:W3CDTF">2013-05-18T13:50:24Z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