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7" r:id="rId2"/>
    <p:sldId id="258" r:id="rId3"/>
    <p:sldId id="259" r:id="rId4"/>
    <p:sldId id="262" r:id="rId5"/>
    <p:sldId id="263" r:id="rId6"/>
    <p:sldId id="264" r:id="rId7"/>
    <p:sldId id="261" r:id="rId8"/>
    <p:sldId id="266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4A0B93-2D1F-4545-AA8E-FF9D0CDA95B3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26838-3A8C-4F9B-8465-571787D46DB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017A2F-7983-4799-B793-563495BF4944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DE9701-248D-4859-B73E-49495B083DAA}" type="slidenum">
              <a:rPr lang="cs-CZ" smtClean="0"/>
              <a:pPr/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B4BD460-FDF9-4362-93F8-53AFB8B3A94A}" type="datetimeFigureOut">
              <a:rPr lang="cs-CZ" smtClean="0"/>
              <a:pPr/>
              <a:t>18.5.2013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AB1242F-A9DD-4E16-85EB-C90919FA443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Katoenstaartkonijn_3.jpg" TargetMode="External"/><Relationship Id="rId2" Type="http://schemas.openxmlformats.org/officeDocument/2006/relationships/hyperlink" Target="http://commons.wikimedia.org/wiki/File:Feldhase_Schiermonnikoog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Číslo projektu: CZ.1.07/1.5.00/34.0953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Řád </a:t>
            </a:r>
            <a:r>
              <a:rPr lang="cs-CZ" sz="2400" dirty="0" err="1" smtClean="0"/>
              <a:t>zajícovci</a:t>
            </a:r>
            <a:endParaRPr lang="cs-CZ" sz="2400" dirty="0" smtClean="0">
              <a:latin typeface="Arial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VY_32_INOVACE_BIO.4.09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03.04.2013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800" dirty="0" smtClean="0"/>
              <a:t>Vyučovací předmět, ročník, obor: BIO, </a:t>
            </a:r>
            <a:r>
              <a:rPr lang="cs-CZ" sz="1800" dirty="0"/>
              <a:t>4</a:t>
            </a:r>
            <a:r>
              <a:rPr lang="cs-CZ" sz="1800" dirty="0" smtClean="0"/>
              <a:t>. ročník, Zdravotnické lyceum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Veselá</a:t>
            </a:r>
          </a:p>
          <a:p>
            <a:pPr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obsahuje</a:t>
            </a:r>
            <a:r>
              <a:rPr lang="cs-CZ" sz="1600" dirty="0"/>
              <a:t> výukovou prezentaci </a:t>
            </a:r>
            <a:r>
              <a:rPr lang="cs-CZ" sz="1600" dirty="0" smtClean="0"/>
              <a:t>zahrnující schémata a obrázky. </a:t>
            </a:r>
            <a:r>
              <a:rPr lang="cs-CZ" sz="1600" dirty="0"/>
              <a:t>Prezentace by měla sloužit jako obrazová a textová podpora k výuce </a:t>
            </a:r>
            <a:r>
              <a:rPr lang="cs-CZ" sz="1600" dirty="0" smtClean="0"/>
              <a:t>třídy savců. Vhodná </a:t>
            </a:r>
            <a:r>
              <a:rPr lang="cs-CZ" sz="1600" dirty="0"/>
              <a:t>je </a:t>
            </a:r>
            <a:r>
              <a:rPr lang="cs-CZ" sz="1600" dirty="0" smtClean="0"/>
              <a:t>pro </a:t>
            </a:r>
            <a:r>
              <a:rPr lang="cs-CZ" sz="1600" dirty="0"/>
              <a:t>maturanty z biologie či pro přípravu žáků k přijímacím </a:t>
            </a:r>
            <a:r>
              <a:rPr lang="cs-CZ" sz="1600" dirty="0" smtClean="0"/>
              <a:t>zkouškám.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404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179388" y="188913"/>
            <a:ext cx="8713787" cy="503237"/>
          </a:xfrm>
          <a:prstGeom prst="roundRect">
            <a:avLst/>
          </a:prstGeom>
          <a:solidFill>
            <a:schemeClr val="accent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b="1" dirty="0">
                <a:solidFill>
                  <a:schemeClr val="tx1"/>
                </a:solidFill>
              </a:rPr>
              <a:t>Zařazení </a:t>
            </a:r>
            <a:r>
              <a:rPr lang="cs-CZ" sz="3200" b="1" dirty="0" smtClean="0">
                <a:solidFill>
                  <a:schemeClr val="tx1"/>
                </a:solidFill>
              </a:rPr>
              <a:t>do </a:t>
            </a:r>
            <a:r>
              <a:rPr lang="cs-CZ" sz="3200" b="1" dirty="0">
                <a:solidFill>
                  <a:schemeClr val="tx1"/>
                </a:solidFill>
              </a:rPr>
              <a:t>systému živočichů 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179512" y="908720"/>
            <a:ext cx="7452320" cy="47089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cs-CZ" sz="2000" b="1" dirty="0"/>
              <a:t> Říše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1">
              <a:buFont typeface="Wingdings" pitchFamily="2" charset="2"/>
              <a:buChar char="§"/>
              <a:defRPr/>
            </a:pPr>
            <a:r>
              <a:rPr lang="cs-CZ" sz="2000" b="1" dirty="0"/>
              <a:t> Kmen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2">
              <a:buFont typeface="Wingdings" pitchFamily="2" charset="2"/>
              <a:buChar char="§"/>
              <a:defRPr/>
            </a:pPr>
            <a:r>
              <a:rPr lang="cs-CZ" sz="2000" b="1" dirty="0"/>
              <a:t> Podkmen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3">
              <a:buFont typeface="Wingdings" pitchFamily="2" charset="2"/>
              <a:buChar char="§"/>
              <a:defRPr/>
            </a:pPr>
            <a:r>
              <a:rPr lang="cs-CZ" sz="2000" b="1" dirty="0"/>
              <a:t> Třída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4">
              <a:buFont typeface="Wingdings" pitchFamily="2" charset="2"/>
              <a:buChar char="§"/>
              <a:defRPr/>
            </a:pPr>
            <a:r>
              <a:rPr lang="cs-CZ" sz="2000" b="1" dirty="0"/>
              <a:t> </a:t>
            </a:r>
            <a:r>
              <a:rPr lang="cs-CZ" sz="2000" b="1" dirty="0" smtClean="0"/>
              <a:t>Podtřída</a:t>
            </a:r>
          </a:p>
          <a:p>
            <a:pPr lvl="4">
              <a:buFont typeface="Wingdings" pitchFamily="2" charset="2"/>
              <a:buChar char="§"/>
              <a:defRPr/>
            </a:pPr>
            <a:endParaRPr lang="cs-CZ" sz="2000" b="1" dirty="0"/>
          </a:p>
          <a:p>
            <a:pPr lvl="5">
              <a:buFont typeface="Wingdings" pitchFamily="2" charset="2"/>
              <a:buChar char="§"/>
              <a:defRPr/>
            </a:pPr>
            <a:r>
              <a:rPr lang="cs-CZ" sz="2000" b="1" dirty="0" smtClean="0"/>
              <a:t> Nadřád</a:t>
            </a:r>
          </a:p>
          <a:p>
            <a:pPr>
              <a:defRPr/>
            </a:pPr>
            <a:endParaRPr lang="cs-CZ" sz="2000" b="1" dirty="0"/>
          </a:p>
          <a:p>
            <a:pPr lvl="6">
              <a:buFont typeface="Wingdings" pitchFamily="2" charset="2"/>
              <a:buChar char="§"/>
              <a:defRPr/>
            </a:pPr>
            <a:r>
              <a:rPr lang="cs-CZ" sz="2000" b="1" dirty="0"/>
              <a:t> Řád</a:t>
            </a:r>
          </a:p>
          <a:p>
            <a:pPr>
              <a:buFont typeface="Wingdings" pitchFamily="2" charset="2"/>
              <a:buChar char="§"/>
              <a:defRPr/>
            </a:pPr>
            <a:endParaRPr lang="cs-CZ" sz="2000" b="1" dirty="0"/>
          </a:p>
          <a:p>
            <a:pPr>
              <a:defRPr/>
            </a:pPr>
            <a:endParaRPr lang="cs-CZ" sz="2000" b="1" dirty="0"/>
          </a:p>
        </p:txBody>
      </p:sp>
      <p:sp>
        <p:nvSpPr>
          <p:cNvPr id="17" name="Zaoblený obdélník 16"/>
          <p:cNvSpPr/>
          <p:nvPr/>
        </p:nvSpPr>
        <p:spPr>
          <a:xfrm>
            <a:off x="1403350" y="908050"/>
            <a:ext cx="2520578" cy="5048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živočichové</a:t>
            </a:r>
          </a:p>
        </p:txBody>
      </p:sp>
      <p:sp>
        <p:nvSpPr>
          <p:cNvPr id="18" name="Zaoblený obdélník 17"/>
          <p:cNvSpPr/>
          <p:nvPr/>
        </p:nvSpPr>
        <p:spPr>
          <a:xfrm>
            <a:off x="1908175" y="1484313"/>
            <a:ext cx="2232025" cy="5048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strunatci</a:t>
            </a:r>
          </a:p>
        </p:txBody>
      </p:sp>
      <p:sp>
        <p:nvSpPr>
          <p:cNvPr id="19" name="Zaoblený obdélník 18"/>
          <p:cNvSpPr/>
          <p:nvPr/>
        </p:nvSpPr>
        <p:spPr>
          <a:xfrm>
            <a:off x="2484438" y="2060575"/>
            <a:ext cx="2232025" cy="504825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obratlovci</a:t>
            </a:r>
          </a:p>
        </p:txBody>
      </p:sp>
      <p:sp>
        <p:nvSpPr>
          <p:cNvPr id="20" name="Zaoblený obdélník 19"/>
          <p:cNvSpPr/>
          <p:nvPr/>
        </p:nvSpPr>
        <p:spPr>
          <a:xfrm>
            <a:off x="3059113" y="2636838"/>
            <a:ext cx="2233612" cy="50482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>
                <a:solidFill>
                  <a:schemeClr val="tx1"/>
                </a:solidFill>
              </a:rPr>
              <a:t>savci</a:t>
            </a:r>
          </a:p>
        </p:txBody>
      </p:sp>
      <p:sp>
        <p:nvSpPr>
          <p:cNvPr id="21" name="Zaoblený obdélník 20"/>
          <p:cNvSpPr/>
          <p:nvPr/>
        </p:nvSpPr>
        <p:spPr>
          <a:xfrm>
            <a:off x="3563938" y="3213100"/>
            <a:ext cx="2232025" cy="503238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 smtClean="0">
                <a:solidFill>
                  <a:schemeClr val="tx1"/>
                </a:solidFill>
              </a:rPr>
              <a:t>živorodí</a:t>
            </a:r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22" name="Zaoblený obdélník 21"/>
          <p:cNvSpPr/>
          <p:nvPr/>
        </p:nvSpPr>
        <p:spPr>
          <a:xfrm>
            <a:off x="3995738" y="3789363"/>
            <a:ext cx="2808510" cy="503237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 err="1" smtClean="0">
                <a:solidFill>
                  <a:schemeClr val="tx1"/>
                </a:solidFill>
              </a:rPr>
              <a:t>placentálové</a:t>
            </a:r>
            <a:endParaRPr lang="cs-CZ" sz="2800" b="1" dirty="0">
              <a:solidFill>
                <a:schemeClr val="tx1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355976" y="4437112"/>
            <a:ext cx="2736304" cy="50323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b="1" dirty="0" err="1" smtClean="0">
                <a:solidFill>
                  <a:schemeClr val="tx1"/>
                </a:solidFill>
              </a:rPr>
              <a:t>zajícovci</a:t>
            </a:r>
            <a:endParaRPr lang="cs-CZ" sz="2800" b="1" dirty="0">
              <a:solidFill>
                <a:schemeClr val="tx1"/>
              </a:solidFill>
            </a:endParaRPr>
          </a:p>
        </p:txBody>
      </p:sp>
      <p:pic>
        <p:nvPicPr>
          <p:cNvPr id="8194" name="Picture 2" descr="http://bestpage.sk/gif/zajici-kralici/gif-bestpage-sk-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548680"/>
            <a:ext cx="3096344" cy="2723428"/>
          </a:xfrm>
          <a:prstGeom prst="rect">
            <a:avLst/>
          </a:prstGeom>
          <a:noFill/>
        </p:spPr>
      </p:pic>
      <p:sp>
        <p:nvSpPr>
          <p:cNvPr id="12" name="TextovéPole 11"/>
          <p:cNvSpPr txBox="1"/>
          <p:nvPr/>
        </p:nvSpPr>
        <p:spPr>
          <a:xfrm>
            <a:off x="7452320" y="3717032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</a:t>
            </a:r>
            <a:r>
              <a:rPr lang="cs-CZ" dirty="0" smtClean="0"/>
              <a:t>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vývoj paralelně s hlodavci, nejsou příbuzní</a:t>
            </a:r>
            <a:endParaRPr lang="cs-CZ" dirty="0"/>
          </a:p>
          <a:p>
            <a:r>
              <a:rPr lang="cs-CZ" dirty="0"/>
              <a:t>v horní čelisti 2 páry řezáků za sebou, sklovina po celém povrchu </a:t>
            </a:r>
            <a:r>
              <a:rPr lang="cs-CZ" dirty="0" smtClean="0"/>
              <a:t>zubů</a:t>
            </a:r>
          </a:p>
          <a:p>
            <a:r>
              <a:rPr lang="cs-CZ" dirty="0" smtClean="0"/>
              <a:t>rozštěpený horní pysk</a:t>
            </a:r>
          </a:p>
          <a:p>
            <a:r>
              <a:rPr lang="cs-CZ" dirty="0"/>
              <a:t>o</a:t>
            </a:r>
            <a:r>
              <a:rPr lang="cs-CZ" dirty="0" smtClean="0"/>
              <a:t>bjemné slepé střevo se spirálovitou řasou</a:t>
            </a:r>
            <a:endParaRPr lang="cs-CZ" dirty="0"/>
          </a:p>
          <a:p>
            <a:r>
              <a:rPr lang="cs-CZ" b="1" dirty="0" err="1"/>
              <a:t>cekotrofie</a:t>
            </a:r>
            <a:r>
              <a:rPr lang="cs-CZ" dirty="0"/>
              <a:t> = požírání kašovitých výkalů, konečným produktem tvrdé bobky</a:t>
            </a:r>
          </a:p>
          <a:p>
            <a:r>
              <a:rPr lang="cs-CZ" dirty="0"/>
              <a:t>čelistní kloub kulovitý - žvýkavé pohyby do stran</a:t>
            </a:r>
          </a:p>
          <a:p>
            <a:r>
              <a:rPr lang="cs-CZ" dirty="0"/>
              <a:t>ploskochodci; spodní strana tlapek </a:t>
            </a:r>
            <a:r>
              <a:rPr lang="cs-CZ" dirty="0" smtClean="0"/>
              <a:t>osrstěná</a:t>
            </a:r>
            <a:endParaRPr lang="cs-CZ" dirty="0"/>
          </a:p>
          <a:p>
            <a:r>
              <a:rPr lang="cs-CZ" dirty="0"/>
              <a:t>mimo Antarktidu na všech kontinentech (do Austrálie zavlečeni)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dirty="0" smtClean="0"/>
              <a:t>Zajíc polní </a:t>
            </a:r>
            <a:br>
              <a:rPr lang="cs-CZ" dirty="0" smtClean="0"/>
            </a:br>
            <a:r>
              <a:rPr lang="cs-CZ" i="1" dirty="0" smtClean="0"/>
              <a:t>(</a:t>
            </a:r>
            <a:r>
              <a:rPr lang="cs-CZ" i="1" dirty="0" err="1" smtClean="0"/>
              <a:t>Lepus</a:t>
            </a:r>
            <a:r>
              <a:rPr lang="cs-CZ" i="1" dirty="0" smtClean="0"/>
              <a:t> </a:t>
            </a:r>
            <a:r>
              <a:rPr lang="cs-CZ" i="1" dirty="0" err="1" smtClean="0"/>
              <a:t>europaeus</a:t>
            </a:r>
            <a:r>
              <a:rPr lang="cs-CZ" i="1" dirty="0" smtClean="0"/>
              <a:t>)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0" y="6237312"/>
            <a:ext cx="74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2</a:t>
            </a:r>
            <a:endParaRPr lang="cs-CZ" dirty="0"/>
          </a:p>
        </p:txBody>
      </p:sp>
      <p:pic>
        <p:nvPicPr>
          <p:cNvPr id="6146" name="Picture 2" descr="Soubor: Feldhase Schiermonnikoo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528372"/>
            <a:ext cx="6192688" cy="53296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Králík divoký </a:t>
            </a:r>
            <a:r>
              <a:rPr lang="cs-CZ" i="1" dirty="0" smtClean="0"/>
              <a:t>(</a:t>
            </a:r>
            <a:r>
              <a:rPr lang="cs-CZ" i="1" dirty="0" err="1" smtClean="0"/>
              <a:t>Oryctolagus</a:t>
            </a:r>
            <a:r>
              <a:rPr lang="cs-CZ" i="1" dirty="0" smtClean="0"/>
              <a:t> </a:t>
            </a:r>
            <a:r>
              <a:rPr lang="cs-CZ" i="1" dirty="0" err="1" smtClean="0"/>
              <a:t>cuniculus</a:t>
            </a:r>
            <a:r>
              <a:rPr lang="cs-CZ" i="1" dirty="0" smtClean="0"/>
              <a:t>)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</a:t>
            </a:r>
            <a:r>
              <a:rPr lang="cs-CZ" dirty="0" smtClean="0"/>
              <a:t>ratší nohy a boltce, hrabe nory, 3 – 8 mláďat až 8x ročně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51520" y="6021288"/>
            <a:ext cx="80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Obr. </a:t>
            </a:r>
            <a:r>
              <a:rPr lang="cs-CZ" dirty="0" smtClean="0"/>
              <a:t>3</a:t>
            </a:r>
            <a:endParaRPr lang="cs-CZ" dirty="0"/>
          </a:p>
        </p:txBody>
      </p:sp>
      <p:pic>
        <p:nvPicPr>
          <p:cNvPr id="5122" name="Picture 2" descr="Soubor: Katoenstaartkonijn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060848"/>
            <a:ext cx="5724525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Zajíc vs. králík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395536" y="1553878"/>
          <a:ext cx="72390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417658">
                <a:tc>
                  <a:txBody>
                    <a:bodyPr/>
                    <a:lstStyle/>
                    <a:p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Zajíc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Králík</a:t>
                      </a:r>
                      <a:endParaRPr lang="cs-CZ" sz="2400" dirty="0"/>
                    </a:p>
                  </a:txBody>
                  <a:tcPr marL="80433" marR="80433"/>
                </a:tc>
              </a:tr>
              <a:tr h="417658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uši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delší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kratší</a:t>
                      </a:r>
                      <a:endParaRPr lang="cs-CZ" sz="2400" dirty="0"/>
                    </a:p>
                  </a:txBody>
                  <a:tcPr marL="80433" marR="80433"/>
                </a:tc>
              </a:tr>
              <a:tr h="751784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počet chromozómů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24 párů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22 párů</a:t>
                      </a:r>
                      <a:endParaRPr lang="cs-CZ" sz="2400" dirty="0"/>
                    </a:p>
                  </a:txBody>
                  <a:tcPr marL="80433" marR="80433"/>
                </a:tc>
              </a:tr>
              <a:tr h="751784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délka</a:t>
                      </a:r>
                      <a:r>
                        <a:rPr lang="cs-CZ" sz="2400" baseline="0" dirty="0" smtClean="0"/>
                        <a:t> končetin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zadní delší než přední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téměř stejné přední i zadní</a:t>
                      </a:r>
                      <a:endParaRPr lang="cs-CZ" sz="2400" dirty="0"/>
                    </a:p>
                  </a:txBody>
                  <a:tcPr marL="80433" marR="80433"/>
                </a:tc>
              </a:tr>
              <a:tr h="417658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březost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40 – 42 dní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30 – 34 dní</a:t>
                      </a:r>
                      <a:endParaRPr lang="cs-CZ" sz="2400" dirty="0"/>
                    </a:p>
                  </a:txBody>
                  <a:tcPr marL="80433" marR="80433"/>
                </a:tc>
              </a:tr>
              <a:tr h="751784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mláďata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osrstěná, vidí, slyší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holá, slepá, hluchá</a:t>
                      </a:r>
                      <a:endParaRPr lang="cs-CZ" sz="2400" dirty="0"/>
                    </a:p>
                  </a:txBody>
                  <a:tcPr marL="80433" marR="80433"/>
                </a:tc>
              </a:tr>
              <a:tr h="1085911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způsob života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běžec (okraje lesů, pole)</a:t>
                      </a:r>
                      <a:endParaRPr lang="cs-CZ" sz="2400" dirty="0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vyhrabává nory</a:t>
                      </a:r>
                      <a:r>
                        <a:rPr lang="cs-CZ" sz="2400" baseline="0" dirty="0" smtClean="0"/>
                        <a:t> (písčité půdy, křoviny)</a:t>
                      </a:r>
                      <a:endParaRPr lang="cs-CZ" sz="2400" dirty="0"/>
                    </a:p>
                  </a:txBody>
                  <a:tcPr marL="80433" marR="8043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obrázků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smtClean="0"/>
              <a:t>   1  Vendy. </a:t>
            </a:r>
            <a:r>
              <a:rPr lang="cs-CZ" dirty="0" err="1" smtClean="0"/>
              <a:t>Zajic</a:t>
            </a:r>
            <a:r>
              <a:rPr lang="cs-CZ" dirty="0" smtClean="0"/>
              <a:t>. </a:t>
            </a:r>
            <a:r>
              <a:rPr lang="en-US" dirty="0" smtClean="0"/>
              <a:t>[</a:t>
            </a:r>
            <a:r>
              <a:rPr lang="cs-CZ" dirty="0" smtClean="0"/>
              <a:t>online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cs-CZ" dirty="0" smtClean="0"/>
              <a:t>cit.</a:t>
            </a:r>
            <a:r>
              <a:rPr lang="en-US" dirty="0" smtClean="0"/>
              <a:t>[</a:t>
            </a:r>
            <a:r>
              <a:rPr lang="cs-CZ" dirty="0" smtClean="0"/>
              <a:t>2013-04-03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cs-CZ" dirty="0" smtClean="0"/>
              <a:t>Dostupný na WWW: </a:t>
            </a:r>
            <a:r>
              <a:rPr lang="cs-CZ" dirty="0" err="1" smtClean="0"/>
              <a:t>bestpage.sk</a:t>
            </a:r>
            <a:endParaRPr lang="cs-CZ" dirty="0" smtClean="0"/>
          </a:p>
          <a:p>
            <a:r>
              <a:rPr lang="cs-CZ" dirty="0" smtClean="0"/>
              <a:t>2 </a:t>
            </a:r>
            <a:r>
              <a:rPr lang="cs-CZ" dirty="0" err="1" smtClean="0"/>
              <a:t>Modmate</a:t>
            </a:r>
            <a:r>
              <a:rPr lang="cs-CZ" dirty="0" smtClean="0"/>
              <a:t>. </a:t>
            </a:r>
            <a:r>
              <a:rPr lang="cs-CZ" dirty="0" err="1" smtClean="0"/>
              <a:t>Feldhase</a:t>
            </a:r>
            <a:r>
              <a:rPr lang="cs-CZ" dirty="0" smtClean="0"/>
              <a:t>. </a:t>
            </a:r>
            <a:r>
              <a:rPr lang="en-US" dirty="0" smtClean="0"/>
              <a:t>[online] </a:t>
            </a:r>
            <a:r>
              <a:rPr lang="cs-CZ" dirty="0" smtClean="0"/>
              <a:t>cit. </a:t>
            </a:r>
            <a:r>
              <a:rPr lang="en-US" dirty="0" smtClean="0"/>
              <a:t>[</a:t>
            </a:r>
            <a:r>
              <a:rPr lang="cs-CZ" dirty="0" smtClean="0"/>
              <a:t>2004-08-15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2013-04-03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</a:t>
            </a:r>
            <a:r>
              <a:rPr lang="cs-CZ" dirty="0" smtClean="0"/>
              <a:t>:</a:t>
            </a:r>
            <a:r>
              <a:rPr lang="cs-CZ" dirty="0" smtClean="0">
                <a:hlinkClick r:id="rId2"/>
              </a:rPr>
              <a:t> http://</a:t>
            </a:r>
            <a:r>
              <a:rPr lang="cs-CZ" dirty="0" smtClean="0">
                <a:hlinkClick r:id="rId2"/>
              </a:rPr>
              <a:t>commons.wikimedia.org/wiki/File:Feldhase_Schiermonnikoog.JPG</a:t>
            </a:r>
            <a:endParaRPr lang="cs-CZ" dirty="0" smtClean="0"/>
          </a:p>
          <a:p>
            <a:r>
              <a:rPr lang="cs-CZ" dirty="0" smtClean="0"/>
              <a:t>3 </a:t>
            </a:r>
            <a:r>
              <a:rPr lang="cs-CZ" dirty="0" err="1" smtClean="0"/>
              <a:t>Koenigsegg</a:t>
            </a:r>
            <a:r>
              <a:rPr lang="cs-CZ" dirty="0" smtClean="0"/>
              <a:t>. </a:t>
            </a:r>
            <a:r>
              <a:rPr lang="cs-CZ" dirty="0" err="1" smtClean="0"/>
              <a:t>Katoenstaartkonijn</a:t>
            </a:r>
            <a:r>
              <a:rPr lang="cs-CZ" dirty="0" smtClean="0"/>
              <a:t> </a:t>
            </a:r>
            <a:r>
              <a:rPr lang="cs-CZ" dirty="0" smtClean="0"/>
              <a:t>3. </a:t>
            </a:r>
            <a:r>
              <a:rPr lang="en-US" dirty="0" smtClean="0"/>
              <a:t>[online] </a:t>
            </a:r>
            <a:r>
              <a:rPr lang="cs-CZ" dirty="0" smtClean="0"/>
              <a:t>cit. </a:t>
            </a:r>
            <a:r>
              <a:rPr lang="en-US" dirty="0" smtClean="0"/>
              <a:t>[</a:t>
            </a:r>
            <a:r>
              <a:rPr lang="cs-CZ" dirty="0" smtClean="0"/>
              <a:t>2002-04-14</a:t>
            </a:r>
            <a:r>
              <a:rPr lang="en-US" dirty="0" smtClean="0"/>
              <a:t>]</a:t>
            </a:r>
            <a:r>
              <a:rPr lang="cs-CZ" dirty="0" smtClean="0"/>
              <a:t> </a:t>
            </a:r>
            <a:r>
              <a:rPr lang="en-US" dirty="0" smtClean="0"/>
              <a:t>[</a:t>
            </a:r>
            <a:r>
              <a:rPr lang="cs-CZ" dirty="0" smtClean="0"/>
              <a:t>2013-04-03</a:t>
            </a:r>
            <a:r>
              <a:rPr lang="en-US" dirty="0" smtClean="0"/>
              <a:t>]</a:t>
            </a:r>
            <a:r>
              <a:rPr lang="cs-CZ" dirty="0" smtClean="0"/>
              <a:t> Dostupný pod licencí </a:t>
            </a:r>
            <a:r>
              <a:rPr lang="cs-CZ" dirty="0" err="1" smtClean="0"/>
              <a:t>Creative</a:t>
            </a:r>
            <a:r>
              <a:rPr lang="cs-CZ" dirty="0" smtClean="0"/>
              <a:t> </a:t>
            </a:r>
            <a:r>
              <a:rPr lang="cs-CZ" dirty="0" err="1" smtClean="0"/>
              <a:t>Commons</a:t>
            </a:r>
            <a:r>
              <a:rPr lang="cs-CZ" dirty="0" smtClean="0"/>
              <a:t> na WWW:</a:t>
            </a:r>
            <a:r>
              <a:rPr lang="cs-CZ" dirty="0" smtClean="0">
                <a:hlinkClick r:id="rId2"/>
              </a:rPr>
              <a:t> </a:t>
            </a:r>
            <a:r>
              <a:rPr lang="cs-CZ" dirty="0" smtClean="0">
                <a:hlinkClick r:id="rId3"/>
              </a:rPr>
              <a:t>http://commons.wikimedia.org/wiki/File:Katoenstaartkonijn_3.jpg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Kislinger</a:t>
            </a:r>
            <a:r>
              <a:rPr lang="cs-CZ" dirty="0" smtClean="0"/>
              <a:t>, František. </a:t>
            </a:r>
            <a:r>
              <a:rPr lang="cs-CZ" dirty="0" err="1" smtClean="0"/>
              <a:t>Laníková</a:t>
            </a:r>
            <a:r>
              <a:rPr lang="cs-CZ" dirty="0" smtClean="0"/>
              <a:t>, Jana. </a:t>
            </a:r>
            <a:r>
              <a:rPr lang="cs-CZ" dirty="0" err="1" smtClean="0"/>
              <a:t>Šlégl</a:t>
            </a:r>
            <a:r>
              <a:rPr lang="cs-CZ" dirty="0" smtClean="0"/>
              <a:t>, Jiří. </a:t>
            </a:r>
            <a:r>
              <a:rPr lang="cs-CZ" dirty="0" err="1" smtClean="0"/>
              <a:t>Žurková</a:t>
            </a:r>
            <a:r>
              <a:rPr lang="cs-CZ" dirty="0" smtClean="0"/>
              <a:t>, Irena. </a:t>
            </a:r>
            <a:r>
              <a:rPr lang="cs-CZ" i="1" dirty="0" smtClean="0"/>
              <a:t>Biologie III. </a:t>
            </a:r>
            <a:r>
              <a:rPr lang="cs-CZ" dirty="0" smtClean="0"/>
              <a:t>1998. , 2. </a:t>
            </a:r>
            <a:r>
              <a:rPr lang="cs-CZ" dirty="0" err="1" smtClean="0"/>
              <a:t>vyd</a:t>
            </a:r>
            <a:r>
              <a:rPr lang="cs-CZ" dirty="0" smtClean="0"/>
              <a:t>. Gymnázium v Klatovech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E0FB349E-E8DB-451A-9CFE-49EBEB11A08D}"/>
</file>

<file path=customXml/itemProps2.xml><?xml version="1.0" encoding="utf-8"?>
<ds:datastoreItem xmlns:ds="http://schemas.openxmlformats.org/officeDocument/2006/customXml" ds:itemID="{89AE60AC-6DAC-4808-8611-CDBCEBC4FEA6}"/>
</file>

<file path=customXml/itemProps3.xml><?xml version="1.0" encoding="utf-8"?>
<ds:datastoreItem xmlns:ds="http://schemas.openxmlformats.org/officeDocument/2006/customXml" ds:itemID="{DB363BBA-4763-46E7-B2AE-0B3D6C7A32DD}"/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45</TotalTime>
  <Words>325</Words>
  <Application>Microsoft Office PowerPoint</Application>
  <PresentationFormat>Předvádění na obrazovce (4:3)</PresentationFormat>
  <Paragraphs>77</Paragraphs>
  <Slides>8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Bohatý</vt:lpstr>
      <vt:lpstr>Snímek 1</vt:lpstr>
      <vt:lpstr>Snímek 2</vt:lpstr>
      <vt:lpstr>Charakteristika</vt:lpstr>
      <vt:lpstr>Zajíc polní  (Lepus europaeus)</vt:lpstr>
      <vt:lpstr>Králík divoký (Oryctolagus cuniculus)</vt:lpstr>
      <vt:lpstr>Zajíc vs. králík</vt:lpstr>
      <vt:lpstr>Zdroje obrázků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Veronika</dc:creator>
  <cp:lastModifiedBy>Veronika</cp:lastModifiedBy>
  <cp:revision>8</cp:revision>
  <dcterms:created xsi:type="dcterms:W3CDTF">2013-04-08T18:01:25Z</dcterms:created>
  <dcterms:modified xsi:type="dcterms:W3CDTF">2013-05-18T14:44:35Z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