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5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0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lvl="0"/>
            <a:fld id="{663DB90C-9D29-4A18-8D02-A2AF1C111FED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Zástupný symbol pro poznámky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lvl="0"/>
            <a:fld id="{11C363FD-CD3B-4DD2-B538-016F484BC8F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2981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0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/>
          <p:nvPr/>
        </p:nvSpPr>
        <p:spPr>
          <a:xfrm>
            <a:off x="4278313" y="10156826"/>
            <a:ext cx="3276596" cy="5302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B2826AD-EC30-4EBB-BE3C-C6FCB2AFB497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3" name="Text Box 1"/>
          <p:cNvSpPr txBox="1"/>
          <p:nvPr/>
        </p:nvSpPr>
        <p:spPr>
          <a:xfrm>
            <a:off x="4278313" y="10156826"/>
            <a:ext cx="3279779" cy="5333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0C68028-D594-485C-A318-A290B5120DDE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4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3"/>
          <p:cNvSpPr txBox="1">
            <a:spLocks noGrp="1"/>
          </p:cNvSpPr>
          <p:nvPr>
            <p:ph type="body" sz="quarter" idx="1"/>
          </p:nvPr>
        </p:nvSpPr>
        <p:spPr>
          <a:xfrm>
            <a:off x="755651" y="5078413"/>
            <a:ext cx="6048371" cy="4811709"/>
          </a:xfrm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7113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99B5EE-5B63-431A-BB60-B0D9095AFA14}" type="slidenum">
              <a:t>10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04194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058A7F1-97D0-47C7-8446-F424448D83F1}" type="slidenum">
              <a:t>11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3586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D2B3C6E-9D3B-46E0-9C79-54B7FD9372C1}" type="slidenum">
              <a:t>12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19012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884ECAB-CE12-4B46-BF77-7F313D518D4F}" type="slidenum">
              <a:t>13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03172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D9B2B3F-CBEF-4CE5-A70F-BCAA6FE535CE}" type="slidenum">
              <a:t>14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7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DD3A2E4-E517-4116-BB49-00CE3C914337}" type="slidenum">
              <a:t>15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26202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AB9E99F-0A8A-4EAD-AE0D-E18C9BF6473C}" type="slidenum">
              <a:t>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6335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0563B91-8A95-44F3-9F72-F2D570D352D7}" type="slidenum">
              <a:t>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7920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C109BD6-F08B-405A-8F15-03D93CD67395}" type="slidenum">
              <a:t>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1063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4186E71-0BAD-4B3D-B158-698E68092C44}" type="slidenum">
              <a:t>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8534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0D05E86-C34F-4EB5-B4D0-84B458AF956D}" type="slidenum">
              <a:t>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1464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8FE3EEB-4E56-4108-B4C3-C31DB9DED8D8}" type="slidenum">
              <a:t>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3062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25FA3F3-B79D-4B25-BC8B-EAFF26A59C46}" type="slidenum">
              <a:t>8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25909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6EF9750-061D-40D5-8044-DB4DB874A99E}" type="slidenum">
              <a:t>9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5060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0" y="914400"/>
            <a:ext cx="8686799" cy="2514600"/>
            <a:chOff x="0" y="914400"/>
            <a:chExt cx="8686799" cy="2514600"/>
          </a:xfrm>
        </p:grpSpPr>
        <p:sp>
          <p:nvSpPr>
            <p:cNvPr id="3" name="Oval 7"/>
            <p:cNvSpPr/>
            <p:nvPr/>
          </p:nvSpPr>
          <p:spPr>
            <a:xfrm>
              <a:off x="228600" y="914400"/>
              <a:ext cx="2514600" cy="2514600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1 0"/>
                <a:gd name="f16" fmla="*/ f9 f0 1"/>
                <a:gd name="f17" fmla="*/ f10 f0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0"/>
                <a:gd name="f29" fmla="+- f22 0 f1"/>
                <a:gd name="f30" fmla="+- f23 0 f1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0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1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0" swAng="f1"/>
                  <a:arcTo wR="f48" hR="f49" stAng="f2" swAng="f1"/>
                  <a:arcTo wR="f48" hR="f49" stAng="f7" swAng="f1"/>
                  <a:arcTo wR="f48" hR="f49" stAng="f1" swAng="f1"/>
                  <a:close/>
                </a:path>
              </a:pathLst>
            </a:custGeom>
            <a:noFill/>
            <a:ln w="12701">
              <a:solidFill>
                <a:srgbClr val="009999"/>
              </a:solidFill>
              <a:prstDash val="solid"/>
              <a:round/>
            </a:ln>
          </p:spPr>
          <p:txBody>
            <a:bodyPr vert="horz" wrap="non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" name="Rectangle 8"/>
            <p:cNvSpPr/>
            <p:nvPr/>
          </p:nvSpPr>
          <p:spPr>
            <a:xfrm>
              <a:off x="0" y="1676396"/>
              <a:ext cx="4724403" cy="1143000"/>
            </a:xfrm>
            <a:prstGeom prst="rect">
              <a:avLst/>
            </a:prstGeom>
            <a:solidFill>
              <a:srgbClr val="9AAC98"/>
            </a:solidFill>
            <a:ln>
              <a:noFill/>
              <a:prstDash val="solid"/>
            </a:ln>
          </p:spPr>
          <p:txBody>
            <a:bodyPr vert="horz" wrap="non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</a:endParaRPr>
            </a:p>
          </p:txBody>
        </p:sp>
        <p:sp>
          <p:nvSpPr>
            <p:cNvPr id="5" name="Rectangle 9"/>
            <p:cNvSpPr/>
            <p:nvPr/>
          </p:nvSpPr>
          <p:spPr>
            <a:xfrm>
              <a:off x="3962396" y="1676396"/>
              <a:ext cx="4724403" cy="1143000"/>
            </a:xfrm>
            <a:prstGeom prst="rect">
              <a:avLst/>
            </a:prstGeom>
            <a:gradFill>
              <a:gsLst>
                <a:gs pos="0">
                  <a:srgbClr val="9AAC98"/>
                </a:gs>
                <a:gs pos="100000">
                  <a:srgbClr val="FFFFFF"/>
                </a:gs>
              </a:gsLst>
              <a:lin ang="0"/>
            </a:gradFill>
            <a:ln>
              <a:noFill/>
              <a:prstDash val="solid"/>
            </a:ln>
          </p:spPr>
          <p:txBody>
            <a:bodyPr vert="horz" wrap="non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</a:endParaRPr>
            </a:p>
          </p:txBody>
        </p:sp>
        <p:sp>
          <p:nvSpPr>
            <p:cNvPr id="6" name="Freeform 10"/>
            <p:cNvSpPr/>
            <p:nvPr/>
          </p:nvSpPr>
          <p:spPr>
            <a:xfrm>
              <a:off x="609603" y="1524003"/>
              <a:ext cx="228600" cy="144938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000"/>
                <a:gd name="f7" fmla="+- 0 0 -90"/>
                <a:gd name="f8" fmla="*/ f3 1 1000"/>
                <a:gd name="f9" fmla="*/ f4 1 1000"/>
                <a:gd name="f10" fmla="val f5"/>
                <a:gd name="f11" fmla="val f6"/>
                <a:gd name="f12" fmla="*/ f7 f0 1"/>
                <a:gd name="f13" fmla="+- f11 0 f10"/>
                <a:gd name="f14" fmla="*/ f12 1 f2"/>
                <a:gd name="f15" fmla="*/ f13 1 1000"/>
                <a:gd name="f16" fmla="+- f14 0 f1"/>
                <a:gd name="f17" fmla="*/ 1000 1 f15"/>
                <a:gd name="f18" fmla="*/ 0 1 f15"/>
                <a:gd name="f19" fmla="*/ f11 1 f15"/>
                <a:gd name="f20" fmla="*/ f18 f8 1"/>
                <a:gd name="f21" fmla="*/ f19 f8 1"/>
                <a:gd name="f22" fmla="*/ f19 f9 1"/>
                <a:gd name="f23" fmla="*/ f18 f9 1"/>
                <a:gd name="f24" fmla="*/ f17 f8 1"/>
                <a:gd name="f25" fmla="*/ f17 f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6">
                  <a:pos x="f24" y="f25"/>
                </a:cxn>
                <a:cxn ang="f16">
                  <a:pos x="f20" y="f25"/>
                </a:cxn>
                <a:cxn ang="f16">
                  <a:pos x="f20" y="f23"/>
                </a:cxn>
                <a:cxn ang="f16">
                  <a:pos x="f24" y="f23"/>
                </a:cxn>
              </a:cxnLst>
              <a:rect l="f20" t="f23" r="f21" b="f22"/>
              <a:pathLst>
                <a:path w="1000" h="1000">
                  <a:moveTo>
                    <a:pt x="f6" y="f6"/>
                  </a:moveTo>
                  <a:lnTo>
                    <a:pt x="f5" y="f6"/>
                  </a:lnTo>
                  <a:lnTo>
                    <a:pt x="f5" y="f5"/>
                  </a:lnTo>
                  <a:lnTo>
                    <a:pt x="f6" y="f5"/>
                  </a:lnTo>
                </a:path>
              </a:pathLst>
            </a:custGeom>
            <a:noFill/>
            <a:ln w="76196">
              <a:solidFill>
                <a:srgbClr val="372221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" name="Freeform 11"/>
            <p:cNvSpPr/>
            <p:nvPr/>
          </p:nvSpPr>
          <p:spPr>
            <a:xfrm>
              <a:off x="7848596" y="1209678"/>
              <a:ext cx="261939" cy="1371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000"/>
                <a:gd name="f7" fmla="+- 0 0 -90"/>
                <a:gd name="f8" fmla="*/ f3 1 1000"/>
                <a:gd name="f9" fmla="*/ f4 1 1000"/>
                <a:gd name="f10" fmla="val f5"/>
                <a:gd name="f11" fmla="val f6"/>
                <a:gd name="f12" fmla="*/ f7 f0 1"/>
                <a:gd name="f13" fmla="+- f11 0 f10"/>
                <a:gd name="f14" fmla="*/ f12 1 f2"/>
                <a:gd name="f15" fmla="*/ f13 1 1000"/>
                <a:gd name="f16" fmla="+- f14 0 f1"/>
                <a:gd name="f17" fmla="*/ 0 1 f15"/>
                <a:gd name="f18" fmla="*/ 1000 1 f15"/>
                <a:gd name="f19" fmla="*/ f11 1 f15"/>
                <a:gd name="f20" fmla="*/ f17 f8 1"/>
                <a:gd name="f21" fmla="*/ f19 f8 1"/>
                <a:gd name="f22" fmla="*/ f19 f9 1"/>
                <a:gd name="f23" fmla="*/ f17 f9 1"/>
                <a:gd name="f24" fmla="*/ f18 f8 1"/>
                <a:gd name="f25" fmla="*/ f18 f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6">
                  <a:pos x="f20" y="f23"/>
                </a:cxn>
                <a:cxn ang="f16">
                  <a:pos x="f24" y="f23"/>
                </a:cxn>
                <a:cxn ang="f16">
                  <a:pos x="f24" y="f25"/>
                </a:cxn>
                <a:cxn ang="f16">
                  <a:pos x="f20" y="f25"/>
                </a:cxn>
              </a:cxnLst>
              <a:rect l="f20" t="f23" r="f21" b="f22"/>
              <a:pathLst>
                <a:path w="1000" h="1000">
                  <a:moveTo>
                    <a:pt x="f5" y="f5"/>
                  </a:moveTo>
                  <a:lnTo>
                    <a:pt x="f6" y="f5"/>
                  </a:lnTo>
                  <a:lnTo>
                    <a:pt x="f6" y="f6"/>
                  </a:lnTo>
                  <a:lnTo>
                    <a:pt x="f5" y="f6"/>
                  </a:lnTo>
                </a:path>
              </a:pathLst>
            </a:custGeom>
            <a:noFill/>
            <a:ln w="76196">
              <a:solidFill>
                <a:srgbClr val="009999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8" name="Rectangle 2"/>
          <p:cNvSpPr txBox="1">
            <a:spLocks noGrp="1"/>
          </p:cNvSpPr>
          <p:nvPr>
            <p:ph type="subTitle" idx="1"/>
          </p:nvPr>
        </p:nvSpPr>
        <p:spPr>
          <a:xfrm>
            <a:off x="2286000" y="3581403"/>
            <a:ext cx="5638803" cy="190499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9" name="Rectangle 12"/>
          <p:cNvSpPr txBox="1">
            <a:spLocks noGrp="1"/>
          </p:cNvSpPr>
          <p:nvPr>
            <p:ph type="ctrTitle"/>
          </p:nvPr>
        </p:nvSpPr>
        <p:spPr>
          <a:xfrm>
            <a:off x="838203" y="1443042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" name="Rectangle 3"/>
          <p:cNvSpPr txBox="1">
            <a:spLocks noGrp="1"/>
          </p:cNvSpPr>
          <p:nvPr>
            <p:ph type="dt" sz="half" idx="7"/>
          </p:nvPr>
        </p:nvSpPr>
        <p:spPr>
          <a:xfrm>
            <a:off x="685800" y="6248396"/>
            <a:ext cx="1904996" cy="4572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11" name="Rectangle 4"/>
          <p:cNvSpPr txBox="1">
            <a:spLocks noGrp="1"/>
          </p:cNvSpPr>
          <p:nvPr>
            <p:ph type="ftr" sz="quarter" idx="9"/>
          </p:nvPr>
        </p:nvSpPr>
        <p:spPr>
          <a:xfrm>
            <a:off x="3124203" y="6248396"/>
            <a:ext cx="2895603" cy="4572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12" name="Rectangle 5"/>
          <p:cNvSpPr txBox="1">
            <a:spLocks noGrp="1"/>
          </p:cNvSpPr>
          <p:nvPr>
            <p:ph type="sldNum" sz="quarter" idx="8"/>
          </p:nvPr>
        </p:nvSpPr>
        <p:spPr>
          <a:xfrm>
            <a:off x="6553203" y="6248396"/>
            <a:ext cx="1904996" cy="457200"/>
          </a:xfrm>
        </p:spPr>
        <p:txBody>
          <a:bodyPr/>
          <a:lstStyle>
            <a:lvl1pPr>
              <a:defRPr/>
            </a:lvl1pPr>
          </a:lstStyle>
          <a:p>
            <a:pPr lvl="0"/>
            <a:fld id="{64C0EABE-CF39-44F5-85D8-0F5D86FBADD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485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8EE75E-6A4D-4F31-8DEB-7EC2FE3EACA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666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691314" y="96834"/>
            <a:ext cx="1919289" cy="59991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931865" y="96834"/>
            <a:ext cx="5607045" cy="59991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6EA456-DEC1-4153-A67F-F0A239AF8D0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1023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65DF644-7655-4AC6-8CF7-7CF5769B8D5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643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/>
          <a:lstStyle>
            <a:lvl1pPr>
              <a:defRPr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C7712C-33C5-4C46-AEF8-9A1C9497881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7200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949320" y="1981203"/>
            <a:ext cx="3754434" cy="4114800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856158" y="1981203"/>
            <a:ext cx="3754434" cy="4114800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FA487E-083E-4D3B-9E45-28FB9A3B98B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7131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Rectangl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Rectangl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1195A2-FB34-4FC3-B3F3-81AE170F61B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0538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Rectangl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490335-B955-47B5-8C19-615B690F4CC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6924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Rectangl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6102D1-CB4F-4CE6-A676-57C8D585AC8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4783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/>
          <a:lstStyle>
            <a:lvl1pPr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99F347-5EA9-48BD-89E7-0CC84E7437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1882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/>
          <a:lstStyle>
            <a:lvl1pPr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C58C97-997D-450E-A824-D797F490CE7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126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1377945"/>
            <a:ext cx="2133596" cy="101598"/>
          </a:xfrm>
          <a:prstGeom prst="rect">
            <a:avLst/>
          </a:prstGeom>
          <a:solidFill>
            <a:srgbClr val="9AAC98"/>
          </a:solidFill>
          <a:ln>
            <a:noFill/>
            <a:prstDash val="solid"/>
          </a:ln>
        </p:spPr>
        <p:txBody>
          <a:bodyPr vert="horz" wrap="non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</a:endParaRPr>
          </a:p>
        </p:txBody>
      </p:sp>
      <p:sp>
        <p:nvSpPr>
          <p:cNvPr id="3" name="Rectangle 3"/>
          <p:cNvSpPr/>
          <p:nvPr/>
        </p:nvSpPr>
        <p:spPr>
          <a:xfrm>
            <a:off x="1447796" y="1377945"/>
            <a:ext cx="7239003" cy="101598"/>
          </a:xfrm>
          <a:prstGeom prst="rect">
            <a:avLst/>
          </a:prstGeom>
          <a:gradFill>
            <a:gsLst>
              <a:gs pos="0">
                <a:srgbClr val="9AAC98"/>
              </a:gs>
              <a:gs pos="100000">
                <a:srgbClr val="FFFFFF"/>
              </a:gs>
            </a:gsLst>
            <a:lin ang="0"/>
          </a:gradFill>
          <a:ln>
            <a:noFill/>
            <a:prstDash val="solid"/>
          </a:ln>
        </p:spPr>
        <p:txBody>
          <a:bodyPr vert="horz" wrap="non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</a:endParaRPr>
          </a:p>
        </p:txBody>
      </p:sp>
      <p:sp>
        <p:nvSpPr>
          <p:cNvPr id="4" name="Rectangle 4"/>
          <p:cNvSpPr txBox="1">
            <a:spLocks noGrp="1"/>
          </p:cNvSpPr>
          <p:nvPr>
            <p:ph type="title"/>
          </p:nvPr>
        </p:nvSpPr>
        <p:spPr>
          <a:xfrm>
            <a:off x="931865" y="96834"/>
            <a:ext cx="7158032" cy="141287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5" name="Rectangle 5"/>
          <p:cNvSpPr txBox="1">
            <a:spLocks noGrp="1"/>
          </p:cNvSpPr>
          <p:nvPr>
            <p:ph type="body" idx="1"/>
          </p:nvPr>
        </p:nvSpPr>
        <p:spPr>
          <a:xfrm>
            <a:off x="949320" y="1981203"/>
            <a:ext cx="7661272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Rectangle 6"/>
          <p:cNvSpPr txBox="1">
            <a:spLocks noGrp="1"/>
          </p:cNvSpPr>
          <p:nvPr>
            <p:ph type="dt" sz="half" idx="2"/>
          </p:nvPr>
        </p:nvSpPr>
        <p:spPr>
          <a:xfrm>
            <a:off x="946147" y="6248396"/>
            <a:ext cx="19049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0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Rectangle 7"/>
          <p:cNvSpPr txBox="1">
            <a:spLocks noGrp="1"/>
          </p:cNvSpPr>
          <p:nvPr>
            <p:ph type="ftr" sz="quarter" idx="3"/>
          </p:nvPr>
        </p:nvSpPr>
        <p:spPr>
          <a:xfrm>
            <a:off x="3352803" y="6248396"/>
            <a:ext cx="2895603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0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lvl="0"/>
            <a:endParaRPr lang="cs-CZ"/>
          </a:p>
        </p:txBody>
      </p:sp>
      <p:sp>
        <p:nvSpPr>
          <p:cNvPr id="8" name="Rectangle 8"/>
          <p:cNvSpPr txBox="1">
            <a:spLocks noGrp="1"/>
          </p:cNvSpPr>
          <p:nvPr>
            <p:ph type="sldNum" sz="quarter" idx="4"/>
          </p:nvPr>
        </p:nvSpPr>
        <p:spPr>
          <a:xfrm>
            <a:off x="6705596" y="6248396"/>
            <a:ext cx="19049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0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lvl="0"/>
            <a:fld id="{5E5E6009-6F6B-43BB-B172-907073FA10C5}" type="slidenum">
              <a:t>‹#›</a:t>
            </a:fld>
            <a:endParaRPr lang="cs-CZ"/>
          </a:p>
        </p:txBody>
      </p:sp>
      <p:sp>
        <p:nvSpPr>
          <p:cNvPr id="9" name="Freeform 9"/>
          <p:cNvSpPr/>
          <p:nvPr/>
        </p:nvSpPr>
        <p:spPr>
          <a:xfrm>
            <a:off x="838203" y="561971"/>
            <a:ext cx="152403" cy="106680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000"/>
              <a:gd name="f7" fmla="+- 0 0 -90"/>
              <a:gd name="f8" fmla="*/ f3 1 1000"/>
              <a:gd name="f9" fmla="*/ f4 1 1000"/>
              <a:gd name="f10" fmla="val f5"/>
              <a:gd name="f11" fmla="val f6"/>
              <a:gd name="f12" fmla="*/ f7 f0 1"/>
              <a:gd name="f13" fmla="+- f11 0 f10"/>
              <a:gd name="f14" fmla="*/ f12 1 f2"/>
              <a:gd name="f15" fmla="*/ f13 1 1000"/>
              <a:gd name="f16" fmla="+- f14 0 f1"/>
              <a:gd name="f17" fmla="*/ 1000 1 f15"/>
              <a:gd name="f18" fmla="*/ 0 1 f15"/>
              <a:gd name="f19" fmla="*/ f11 1 f15"/>
              <a:gd name="f20" fmla="*/ f18 f8 1"/>
              <a:gd name="f21" fmla="*/ f19 f8 1"/>
              <a:gd name="f22" fmla="*/ f19 f9 1"/>
              <a:gd name="f23" fmla="*/ f18 f9 1"/>
              <a:gd name="f24" fmla="*/ f17 f8 1"/>
              <a:gd name="f25" fmla="*/ f17 f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6">
                <a:pos x="f24" y="f25"/>
              </a:cxn>
              <a:cxn ang="f16">
                <a:pos x="f20" y="f25"/>
              </a:cxn>
              <a:cxn ang="f16">
                <a:pos x="f20" y="f23"/>
              </a:cxn>
              <a:cxn ang="f16">
                <a:pos x="f24" y="f23"/>
              </a:cxn>
            </a:cxnLst>
            <a:rect l="f20" t="f23" r="f21" b="f22"/>
            <a:pathLst>
              <a:path w="1000" h="1000">
                <a:moveTo>
                  <a:pt x="f6" y="f6"/>
                </a:moveTo>
                <a:lnTo>
                  <a:pt x="f5" y="f6"/>
                </a:lnTo>
                <a:lnTo>
                  <a:pt x="f5" y="f5"/>
                </a:lnTo>
                <a:lnTo>
                  <a:pt x="f6" y="f5"/>
                </a:lnTo>
              </a:path>
            </a:pathLst>
          </a:custGeom>
          <a:noFill/>
          <a:ln w="76196">
            <a:solidFill>
              <a:srgbClr val="372221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8262939" y="269876"/>
            <a:ext cx="152403" cy="107314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000"/>
              <a:gd name="f7" fmla="+- 0 0 -90"/>
              <a:gd name="f8" fmla="*/ f3 1 1000"/>
              <a:gd name="f9" fmla="*/ f4 1 1000"/>
              <a:gd name="f10" fmla="val f5"/>
              <a:gd name="f11" fmla="val f6"/>
              <a:gd name="f12" fmla="*/ f7 f0 1"/>
              <a:gd name="f13" fmla="+- f11 0 f10"/>
              <a:gd name="f14" fmla="*/ f12 1 f2"/>
              <a:gd name="f15" fmla="*/ f13 1 1000"/>
              <a:gd name="f16" fmla="+- f14 0 f1"/>
              <a:gd name="f17" fmla="*/ 0 1 f15"/>
              <a:gd name="f18" fmla="*/ 1000 1 f15"/>
              <a:gd name="f19" fmla="*/ f11 1 f15"/>
              <a:gd name="f20" fmla="*/ f17 f8 1"/>
              <a:gd name="f21" fmla="*/ f19 f8 1"/>
              <a:gd name="f22" fmla="*/ f19 f9 1"/>
              <a:gd name="f23" fmla="*/ f17 f9 1"/>
              <a:gd name="f24" fmla="*/ f18 f8 1"/>
              <a:gd name="f25" fmla="*/ f18 f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6">
                <a:pos x="f20" y="f23"/>
              </a:cxn>
              <a:cxn ang="f16">
                <a:pos x="f24" y="f23"/>
              </a:cxn>
              <a:cxn ang="f16">
                <a:pos x="f24" y="f25"/>
              </a:cxn>
              <a:cxn ang="f16">
                <a:pos x="f20" y="f25"/>
              </a:cxn>
            </a:cxnLst>
            <a:rect l="f20" t="f23" r="f21" b="f22"/>
            <a:pathLst>
              <a:path w="1000" h="10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</a:path>
            </a:pathLst>
          </a:custGeom>
          <a:noFill/>
          <a:ln w="76196">
            <a:solidFill>
              <a:srgbClr val="009999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000" b="0" i="0" u="none" strike="noStrike" kern="0" cap="none" spc="0" baseline="0">
          <a:solidFill>
            <a:srgbClr val="372221"/>
          </a:solidFill>
          <a:uFillTx/>
          <a:latin typeface="Arial"/>
        </a:defRPr>
      </a:lvl1pPr>
    </p:titleStyle>
    <p:bodyStyle>
      <a:lvl1pPr marL="447671" marR="0" lvl="0" indent="-447671" algn="l" defTabSz="914400" rtl="0" fontAlgn="auto" hangingPunct="0">
        <a:lnSpc>
          <a:spcPct val="100000"/>
        </a:lnSpc>
        <a:spcBef>
          <a:spcPts val="800"/>
        </a:spcBef>
        <a:spcAft>
          <a:spcPts val="0"/>
        </a:spcAft>
        <a:buClr>
          <a:srgbClr val="009999"/>
        </a:buClr>
        <a:buSzPct val="70000"/>
        <a:buFont typeface="Wingdings" pitchFamily="2"/>
        <a:buChar char="n"/>
        <a:tabLst/>
        <a:defRPr lang="cs-CZ" sz="3200" b="0" i="0" u="none" strike="noStrike" kern="0" cap="none" spc="0" baseline="0">
          <a:solidFill>
            <a:srgbClr val="000000"/>
          </a:solidFill>
          <a:uFillTx/>
          <a:latin typeface="Arial"/>
        </a:defRPr>
      </a:lvl1pPr>
      <a:lvl2pPr marL="888997" marR="0" lvl="1" indent="-439734" algn="l" defTabSz="914400" rtl="0" fontAlgn="auto" hangingPunct="0">
        <a:lnSpc>
          <a:spcPct val="100000"/>
        </a:lnSpc>
        <a:spcBef>
          <a:spcPts val="700"/>
        </a:spcBef>
        <a:spcAft>
          <a:spcPts val="0"/>
        </a:spcAft>
        <a:buClr>
          <a:srgbClr val="666699"/>
        </a:buClr>
        <a:buSzPct val="65000"/>
        <a:buFont typeface="Wingdings" pitchFamily="2"/>
        <a:buChar char="¡"/>
        <a:tabLst/>
        <a:defRPr lang="cs-CZ" sz="2800" b="0" i="0" u="none" strike="noStrike" kern="0" cap="none" spc="0" baseline="0">
          <a:solidFill>
            <a:srgbClr val="000000"/>
          </a:solidFill>
          <a:uFillTx/>
          <a:latin typeface="Arial"/>
        </a:defRPr>
      </a:lvl2pPr>
      <a:lvl3pPr marL="1293811" marR="0" lvl="2" indent="-403222" algn="l" defTabSz="914400" rtl="0" fontAlgn="auto" hangingPunct="0">
        <a:lnSpc>
          <a:spcPct val="100000"/>
        </a:lnSpc>
        <a:spcBef>
          <a:spcPts val="600"/>
        </a:spcBef>
        <a:spcAft>
          <a:spcPts val="0"/>
        </a:spcAft>
        <a:buClr>
          <a:srgbClr val="009999"/>
        </a:buClr>
        <a:buSzPct val="70000"/>
        <a:buFont typeface="Wingdings" pitchFamily="2"/>
        <a:buChar char="n"/>
        <a:tabLst/>
        <a:defRPr lang="cs-CZ" sz="2400" b="0" i="0" u="none" strike="noStrike" kern="0" cap="none" spc="0" baseline="0">
          <a:solidFill>
            <a:srgbClr val="000000"/>
          </a:solidFill>
          <a:uFillTx/>
          <a:latin typeface="Arial"/>
        </a:defRPr>
      </a:lvl3pPr>
      <a:lvl4pPr marL="1681160" marR="0" lvl="3" indent="-385767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666699"/>
        </a:buClr>
        <a:buSzPct val="75000"/>
        <a:buFont typeface="Wingdings" pitchFamily="2"/>
        <a:buChar char="¡"/>
        <a:tabLst/>
        <a:defRPr lang="cs-CZ" sz="2000" b="0" i="0" u="none" strike="noStrike" kern="0" cap="none" spc="0" baseline="0">
          <a:solidFill>
            <a:srgbClr val="000000"/>
          </a:solidFill>
          <a:uFillTx/>
          <a:latin typeface="Arial"/>
        </a:defRPr>
      </a:lvl4pPr>
      <a:lvl5pPr marL="2070101" marR="0" lvl="4" indent="-387348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009999"/>
        </a:buClr>
        <a:buSzPct val="70000"/>
        <a:buFont typeface="Wingdings" pitchFamily="2"/>
        <a:buChar char="n"/>
        <a:tabLst/>
        <a:defRPr lang="cs-CZ" sz="2000" b="0" i="0" u="none" strike="noStrike" kern="0" cap="none" spc="0" baseline="0">
          <a:solidFill>
            <a:srgbClr val="000000"/>
          </a:solidFill>
          <a:uFillTx/>
          <a:latin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/>
          <p:nvPr/>
        </p:nvSpPr>
        <p:spPr>
          <a:xfrm>
            <a:off x="456483" y="1604523"/>
            <a:ext cx="8228161" cy="45259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25472" rIns="0" bIns="0" anchor="t" anchorCtr="0" compatLnSpc="1">
            <a:noAutofit/>
          </a:bodyPr>
          <a:lstStyle/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Autorem materiálu a všech jeho částí, není-li uvedeno jinak, </a:t>
            </a:r>
            <a:r>
              <a:rPr lang="cs-CZ" sz="2903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je </a:t>
            </a:r>
            <a:r>
              <a:rPr lang="cs-CZ" sz="2903" smtClean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Borůvková Kateřina.</a:t>
            </a:r>
            <a:endParaRPr lang="cs-CZ" sz="2903" dirty="0">
              <a:solidFill>
                <a:srgbClr val="000000"/>
              </a:solidFill>
              <a:latin typeface="Arial" pitchFamily="34"/>
              <a:ea typeface="Times New Roman" pitchFamily="18"/>
              <a:cs typeface=""/>
            </a:endParaRPr>
          </a:p>
          <a:p>
            <a:pPr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903" dirty="0">
              <a:solidFill>
                <a:srgbClr val="000000"/>
              </a:solidFill>
              <a:latin typeface="Arial" pitchFamily="34"/>
              <a:ea typeface="宋体" pitchFamily="2"/>
              <a:cs typeface=""/>
            </a:endParaRPr>
          </a:p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Dostupné ze Školského portálu Karlovarského kraje www.kvkskoly.cz, materiál vznikl v rámci projektu Gymnázia Cheb s názvem Rozvoj školského portálu Karlovarského kraj</a:t>
            </a:r>
            <a:endParaRPr lang="cs-CZ" sz="2903" dirty="0">
              <a:solidFill>
                <a:srgbClr val="000000"/>
              </a:solidFill>
              <a:latin typeface="Arial"/>
              <a:ea typeface="Microsoft YaHei" pitchFamily="34"/>
              <a:cs typeface="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" y="40200"/>
            <a:ext cx="167573" cy="33504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82944" tIns="41472" rIns="82944" bIns="41472" anchor="ctr" anchorCtr="0" compatLnSpc="1">
            <a:spAutoFit/>
          </a:bodyPr>
          <a:lstStyle/>
          <a:p>
            <a:pPr defTabSz="82945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633">
              <a:solidFill>
                <a:srgbClr val="000000"/>
              </a:solidFill>
              <a:latin typeface="Calibri"/>
              <a:ea typeface=""/>
              <a:cs typeface=""/>
            </a:endParaRPr>
          </a:p>
        </p:txBody>
      </p:sp>
      <p:pic>
        <p:nvPicPr>
          <p:cNvPr id="4" name="obrázky1"/>
          <p:cNvPicPr>
            <a:picLocks noChangeAspect="1"/>
          </p:cNvPicPr>
          <p:nvPr/>
        </p:nvPicPr>
        <p:blipFill>
          <a:blip r:embed="rId3">
            <a:lum bright="-50000"/>
          </a:blip>
          <a:srcRect/>
          <a:stretch>
            <a:fillRect/>
          </a:stretch>
        </p:blipFill>
        <p:spPr>
          <a:xfrm>
            <a:off x="3350092" y="622440"/>
            <a:ext cx="2707201" cy="681119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973613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Pasiva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250829" y="1600200"/>
            <a:ext cx="8642351" cy="4852985"/>
          </a:xfrm>
        </p:spPr>
        <p:txBody>
          <a:bodyPr/>
          <a:lstStyle/>
          <a:p>
            <a:pPr lvl="0" algn="just" hangingPunct="1"/>
            <a:r>
              <a:rPr lang="cs-CZ" b="1" i="1">
                <a:cs typeface="Arial"/>
              </a:rPr>
              <a:t>Struktura a velikost pasiv</a:t>
            </a:r>
            <a:r>
              <a:rPr lang="cs-CZ">
                <a:cs typeface="Arial"/>
              </a:rPr>
              <a:t> vypovídá o </a:t>
            </a:r>
            <a:r>
              <a:rPr lang="cs-CZ" b="1">
                <a:solidFill>
                  <a:srgbClr val="372221"/>
                </a:solidFill>
                <a:cs typeface="Arial"/>
              </a:rPr>
              <a:t>kapitálové struktuře podniku</a:t>
            </a:r>
            <a:r>
              <a:rPr lang="cs-CZ">
                <a:cs typeface="Arial"/>
              </a:rPr>
              <a:t>. Pasiva jsou v rozvaze uspořádána dle </a:t>
            </a:r>
            <a:r>
              <a:rPr lang="cs-CZ">
                <a:solidFill>
                  <a:srgbClr val="7030A0"/>
                </a:solidFill>
                <a:cs typeface="Arial"/>
              </a:rPr>
              <a:t>vlastnictví</a:t>
            </a:r>
            <a:r>
              <a:rPr lang="cs-CZ">
                <a:cs typeface="Arial"/>
              </a:rPr>
              <a:t> a druhotně podle </a:t>
            </a:r>
            <a:r>
              <a:rPr lang="cs-CZ">
                <a:solidFill>
                  <a:srgbClr val="7030A0"/>
                </a:solidFill>
                <a:cs typeface="Arial"/>
              </a:rPr>
              <a:t>doby</a:t>
            </a:r>
            <a:r>
              <a:rPr lang="cs-CZ">
                <a:cs typeface="Arial"/>
              </a:rPr>
              <a:t>, po kterou jsou podniku k dispozici.</a:t>
            </a:r>
          </a:p>
          <a:p>
            <a:pPr lvl="0" algn="just" hangingPunct="1"/>
            <a:r>
              <a:rPr lang="cs-CZ">
                <a:cs typeface="Arial"/>
              </a:rPr>
              <a:t>Podnik by měl mít jen tolik kapitálu, kolik potřebuje. Kapitál, který není využit, stojí podnik peníze (obvykle úroky), snižuje tím podnikový zisk.</a:t>
            </a:r>
          </a:p>
          <a:p>
            <a:pPr lvl="0" hangingPunct="1"/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Kapitálová struktura podniku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lvl="0" hangingPunct="1">
              <a:spcBef>
                <a:spcPts val="600"/>
              </a:spcBef>
            </a:pPr>
            <a:r>
              <a:rPr lang="cs-CZ" sz="2600" b="1"/>
              <a:t>Na straně kapitálu se podniky také liší nejen jeho výší, ale i jeho složením (strukturou)</a:t>
            </a:r>
            <a:endParaRPr lang="cs-CZ" sz="2600"/>
          </a:p>
          <a:p>
            <a:pPr lvl="0" hangingPunct="1">
              <a:spcBef>
                <a:spcPts val="700"/>
              </a:spcBef>
            </a:pPr>
            <a:r>
              <a:rPr lang="cs-CZ" sz="2800"/>
              <a:t>Celková </a:t>
            </a:r>
            <a:r>
              <a:rPr lang="cs-CZ" sz="2800" b="1">
                <a:solidFill>
                  <a:srgbClr val="372221"/>
                </a:solidFill>
              </a:rPr>
              <a:t>velikost kapitálu</a:t>
            </a:r>
            <a:r>
              <a:rPr lang="cs-CZ" sz="2800"/>
              <a:t> závisí především na</a:t>
            </a:r>
          </a:p>
          <a:p>
            <a:pPr lvl="1" hangingPunct="1">
              <a:spcBef>
                <a:spcPts val="600"/>
              </a:spcBef>
            </a:pPr>
            <a:r>
              <a:rPr lang="cs-CZ" sz="2400"/>
              <a:t>velikosti podniku,</a:t>
            </a:r>
          </a:p>
          <a:p>
            <a:pPr lvl="1" hangingPunct="1">
              <a:spcBef>
                <a:spcPts val="600"/>
              </a:spcBef>
            </a:pPr>
            <a:r>
              <a:rPr lang="cs-CZ" sz="2400"/>
              <a:t>stupni mechanizace, automatizace,</a:t>
            </a:r>
          </a:p>
          <a:p>
            <a:pPr lvl="1" hangingPunct="1">
              <a:spcBef>
                <a:spcPts val="600"/>
              </a:spcBef>
            </a:pPr>
            <a:r>
              <a:rPr lang="cs-CZ" sz="2400"/>
              <a:t>rychlosti obratu kapitálu,</a:t>
            </a:r>
          </a:p>
          <a:p>
            <a:pPr lvl="1" hangingPunct="1">
              <a:spcBef>
                <a:spcPts val="600"/>
              </a:spcBef>
            </a:pPr>
            <a:r>
              <a:rPr lang="cs-CZ" sz="2400"/>
              <a:t>organizaci odbytu.</a:t>
            </a:r>
          </a:p>
          <a:p>
            <a:pPr lvl="0" hangingPunct="1">
              <a:spcBef>
                <a:spcPts val="700"/>
              </a:spcBef>
            </a:pPr>
            <a:r>
              <a:rPr lang="cs-CZ" sz="2800"/>
              <a:t>Co ovlivňuje </a:t>
            </a:r>
            <a:r>
              <a:rPr lang="cs-CZ" sz="2800" b="1">
                <a:solidFill>
                  <a:srgbClr val="372221"/>
                </a:solidFill>
              </a:rPr>
              <a:t>strukturu</a:t>
            </a:r>
            <a:r>
              <a:rPr lang="cs-CZ" sz="2800" b="1"/>
              <a:t> </a:t>
            </a:r>
            <a:r>
              <a:rPr lang="cs-CZ" sz="2800"/>
              <a:t>(skladbu, složení)</a:t>
            </a:r>
            <a:r>
              <a:rPr lang="cs-CZ" sz="2800" b="1"/>
              <a:t> </a:t>
            </a:r>
            <a:r>
              <a:rPr lang="cs-CZ" sz="2800"/>
              <a:t>kapitálu </a:t>
            </a:r>
            <a:endParaRPr lang="cs-CZ" sz="2800" b="1"/>
          </a:p>
          <a:p>
            <a:pPr lvl="1" hangingPunct="1">
              <a:spcBef>
                <a:spcPts val="600"/>
              </a:spcBef>
            </a:pPr>
            <a:r>
              <a:rPr lang="cs-CZ" sz="2400"/>
              <a:t>náklady na kapitál,</a:t>
            </a:r>
          </a:p>
          <a:p>
            <a:pPr lvl="1" hangingPunct="1">
              <a:spcBef>
                <a:spcPts val="600"/>
              </a:spcBef>
            </a:pPr>
            <a:r>
              <a:rPr lang="cs-CZ" sz="2400"/>
              <a:t>splatnost,</a:t>
            </a:r>
          </a:p>
          <a:p>
            <a:pPr lvl="1" hangingPunct="1">
              <a:spcBef>
                <a:spcPts val="600"/>
              </a:spcBef>
            </a:pPr>
            <a:r>
              <a:rPr lang="cs-CZ" sz="2400"/>
              <a:t>riziko.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Členění kapitálu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0" y="1600200"/>
            <a:ext cx="9144000" cy="4530723"/>
          </a:xfrm>
        </p:spPr>
        <p:txBody>
          <a:bodyPr/>
          <a:lstStyle/>
          <a:p>
            <a:pPr lvl="0" hangingPunct="1"/>
            <a:r>
              <a:rPr lang="cs-CZ"/>
              <a:t>Z hlediska </a:t>
            </a:r>
            <a:r>
              <a:rPr lang="cs-CZ">
                <a:solidFill>
                  <a:srgbClr val="372221"/>
                </a:solidFill>
              </a:rPr>
              <a:t>vlastnictví</a:t>
            </a:r>
            <a:r>
              <a:rPr lang="cs-CZ"/>
              <a:t>:</a:t>
            </a:r>
          </a:p>
          <a:p>
            <a:pPr lvl="1" hangingPunct="1"/>
            <a:r>
              <a:rPr lang="cs-CZ"/>
              <a:t>Vlastní kapitál</a:t>
            </a:r>
          </a:p>
          <a:p>
            <a:pPr lvl="1" hangingPunct="1"/>
            <a:r>
              <a:rPr lang="cs-CZ"/>
              <a:t>Cizí kapitál</a:t>
            </a:r>
          </a:p>
          <a:p>
            <a:pPr lvl="0" hangingPunct="1"/>
            <a:r>
              <a:rPr lang="cs-CZ"/>
              <a:t>Z hlediska </a:t>
            </a:r>
            <a:r>
              <a:rPr lang="cs-CZ">
                <a:solidFill>
                  <a:srgbClr val="372221"/>
                </a:solidFill>
              </a:rPr>
              <a:t>času</a:t>
            </a:r>
          </a:p>
          <a:p>
            <a:pPr lvl="1" hangingPunct="1"/>
            <a:r>
              <a:rPr lang="cs-CZ"/>
              <a:t>Dlouhodobý kapitál = vlastní kapitál + dlouhodobý cizí kapitál</a:t>
            </a:r>
          </a:p>
          <a:p>
            <a:pPr lvl="1" hangingPunct="1"/>
            <a:r>
              <a:rPr lang="cs-CZ"/>
              <a:t>Krátkodobý kapitál = krátkodobý cizí kapitál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Příklad – </a:t>
            </a:r>
            <a:r>
              <a:rPr lang="cs-CZ" sz="3600"/>
              <a:t>pracovní list č. 1, cv.1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0" y="1600200"/>
            <a:ext cx="8929692" cy="4530723"/>
          </a:xfrm>
        </p:spPr>
        <p:txBody>
          <a:bodyPr/>
          <a:lstStyle/>
          <a:p>
            <a:pPr lvl="0" hangingPunct="1">
              <a:spcBef>
                <a:spcPts val="700"/>
              </a:spcBef>
            </a:pPr>
            <a:r>
              <a:rPr lang="cs-CZ" sz="2800"/>
              <a:t>Rádi byste si koupili automobil, který byste mohli používat k podnikání. Automobil stojí 1 milion korun a Vy máte na bankovním účtu našetřeno 100 000 Kč. Váš otec Vám bezúročně půjčí 600 000 Kč, které můžete vrátit až za 5 let. Zbylých 300 000 Kč Vám půjčí banka s tím, že každý měsíc zaplatíte bance 50 000 Kč. Při koupi auta v hotovosti dostanete slevu 50 000 Kč, které Vám zbudou na bankovním účtu.</a:t>
            </a:r>
          </a:p>
          <a:p>
            <a:pPr lvl="0" hangingPunct="1">
              <a:spcBef>
                <a:spcPts val="700"/>
              </a:spcBef>
            </a:pPr>
            <a:r>
              <a:rPr lang="cs-CZ" sz="2800"/>
              <a:t>Jak vypadá Vaše bilance majetku?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 idx="4294967295"/>
          </p:nvPr>
        </p:nvSpPr>
        <p:spPr>
          <a:xfrm>
            <a:off x="419096" y="0"/>
            <a:ext cx="8229600" cy="1143000"/>
          </a:xfrm>
        </p:spPr>
        <p:txBody>
          <a:bodyPr/>
          <a:lstStyle/>
          <a:p>
            <a:pPr lvl="0" hangingPunct="1"/>
            <a:r>
              <a:rPr lang="cs-CZ"/>
              <a:t>      Pracovní list č. 1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904871" y="1425577"/>
            <a:ext cx="7412034" cy="4941883"/>
            <a:chOff x="904871" y="1425577"/>
            <a:chExt cx="7412034" cy="4941883"/>
          </a:xfrm>
        </p:grpSpPr>
        <p:sp>
          <p:nvSpPr>
            <p:cNvPr id="4" name="AutoShape 4"/>
            <p:cNvSpPr/>
            <p:nvPr/>
          </p:nvSpPr>
          <p:spPr>
            <a:xfrm>
              <a:off x="904871" y="1425577"/>
              <a:ext cx="7412034" cy="4941883"/>
            </a:xfrm>
            <a:prstGeom prst="rect">
              <a:avLst/>
            </a:prstGeom>
            <a:noFill/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" name="Rectangle 5"/>
            <p:cNvSpPr/>
            <p:nvPr/>
          </p:nvSpPr>
          <p:spPr>
            <a:xfrm>
              <a:off x="904871" y="1590306"/>
              <a:ext cx="7082613" cy="823645"/>
            </a:xfrm>
            <a:prstGeom prst="rect">
              <a:avLst/>
            </a:prstGeom>
            <a:gradFill>
              <a:gsLst>
                <a:gs pos="0">
                  <a:srgbClr val="3B003B"/>
                </a:gs>
                <a:gs pos="50000">
                  <a:srgbClr val="800080">
                    <a:alpha val="53000"/>
                  </a:srgbClr>
                </a:gs>
                <a:gs pos="100000">
                  <a:srgbClr val="3B003B"/>
                </a:gs>
              </a:gsLst>
              <a:lin ang="5400000"/>
            </a:gradFill>
            <a:ln w="9528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26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ROZVAHA</a:t>
              </a: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" name="Rectangle 6"/>
            <p:cNvSpPr/>
            <p:nvPr/>
          </p:nvSpPr>
          <p:spPr>
            <a:xfrm rot="16200004">
              <a:off x="-742451" y="4226005"/>
              <a:ext cx="3788779" cy="494132"/>
            </a:xfrm>
            <a:prstGeom prst="rect">
              <a:avLst/>
            </a:prstGeom>
            <a:gradFill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5400000"/>
            </a:gradFill>
            <a:ln w="9528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CELKEM 1 000 000,- Kč </a:t>
              </a: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" name="Rectangle 7"/>
            <p:cNvSpPr/>
            <p:nvPr/>
          </p:nvSpPr>
          <p:spPr>
            <a:xfrm rot="16200004">
              <a:off x="5860902" y="4283195"/>
              <a:ext cx="3788779" cy="364882"/>
            </a:xfrm>
            <a:prstGeom prst="rect">
              <a:avLst/>
            </a:prstGeom>
            <a:gradFill>
              <a:gsLst>
                <a:gs pos="0">
                  <a:srgbClr val="765E47"/>
                </a:gs>
                <a:gs pos="50000">
                  <a:srgbClr val="FFCC99"/>
                </a:gs>
                <a:gs pos="100000">
                  <a:srgbClr val="765E47"/>
                </a:gs>
              </a:gsLst>
              <a:lin ang="5400000"/>
            </a:gradFill>
            <a:ln w="9528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CELKEM 1 000 000,- Kč</a:t>
              </a:r>
            </a:p>
          </p:txBody>
        </p:sp>
        <p:sp>
          <p:nvSpPr>
            <p:cNvPr id="8" name="Rectangle 8"/>
            <p:cNvSpPr/>
            <p:nvPr/>
          </p:nvSpPr>
          <p:spPr>
            <a:xfrm>
              <a:off x="1563724" y="2578681"/>
              <a:ext cx="2800103" cy="3733870"/>
            </a:xfrm>
            <a:prstGeom prst="rect">
              <a:avLst/>
            </a:prstGeom>
            <a:gradFill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5400000"/>
            </a:gradFill>
            <a:ln w="9528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AUTOMOBIL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950 000,- Kč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PENÍZE NA BANKOVNÍM ÚČTĚ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50 000,- Kč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" name="Rectangle 9"/>
            <p:cNvSpPr/>
            <p:nvPr/>
          </p:nvSpPr>
          <p:spPr>
            <a:xfrm>
              <a:off x="4693249" y="2578681"/>
              <a:ext cx="2470681" cy="3733870"/>
            </a:xfrm>
            <a:prstGeom prst="rect">
              <a:avLst/>
            </a:prstGeom>
            <a:gradFill>
              <a:gsLst>
                <a:gs pos="0">
                  <a:srgbClr val="765E47"/>
                </a:gs>
                <a:gs pos="50000">
                  <a:srgbClr val="FFCC99"/>
                </a:gs>
                <a:gs pos="100000">
                  <a:srgbClr val="765E47"/>
                </a:gs>
              </a:gsLst>
              <a:lin ang="5400000"/>
            </a:gradFill>
            <a:ln w="9528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VLASTNÍ KAPITÁL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100 000,- Kč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ÚVĚR OD OTCE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600 000,- Kč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BANKOVNÍ ÚVĚR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300 000,-</a:t>
              </a:r>
            </a:p>
          </p:txBody>
        </p:sp>
      </p:grpSp>
      <p:sp>
        <p:nvSpPr>
          <p:cNvPr id="10" name="AutoShape 18"/>
          <p:cNvSpPr/>
          <p:nvPr/>
        </p:nvSpPr>
        <p:spPr>
          <a:xfrm>
            <a:off x="1071567" y="5857875"/>
            <a:ext cx="2714625" cy="1000125"/>
          </a:xfrm>
          <a:custGeom>
            <a:avLst>
              <a:gd name="f11" fmla="val 55812"/>
              <a:gd name="f12" fmla="val 55812"/>
              <a:gd name="f13" fmla="val 16667"/>
              <a:gd name="f14" fmla="val 66667"/>
            </a:avLst>
            <a:gdLst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ss"/>
              <a:gd name="f10" fmla="val 0"/>
              <a:gd name="f11" fmla="val 55812"/>
              <a:gd name="f12" fmla="val 55812"/>
              <a:gd name="f13" fmla="val 16667"/>
              <a:gd name="f14" fmla="val 66667"/>
              <a:gd name="f15" fmla="+- 0 0 -270"/>
              <a:gd name="f16" fmla="+- 0 0 -90"/>
              <a:gd name="f17" fmla="abs f7"/>
              <a:gd name="f18" fmla="abs f8"/>
              <a:gd name="f19" fmla="abs f9"/>
              <a:gd name="f20" fmla="val f10"/>
              <a:gd name="f21" fmla="val f12"/>
              <a:gd name="f22" fmla="val f11"/>
              <a:gd name="f23" fmla="val f13"/>
              <a:gd name="f24" fmla="val f14"/>
              <a:gd name="f25" fmla="*/ f15 f4 1"/>
              <a:gd name="f26" fmla="*/ f16 f4 1"/>
              <a:gd name="f27" fmla="?: f17 f7 1"/>
              <a:gd name="f28" fmla="?: f18 f8 1"/>
              <a:gd name="f29" fmla="?: f19 f9 1"/>
              <a:gd name="f30" fmla="*/ f25 1 f6"/>
              <a:gd name="f31" fmla="*/ f26 1 f6"/>
              <a:gd name="f32" fmla="*/ f27 1 21600"/>
              <a:gd name="f33" fmla="*/ f28 1 21600"/>
              <a:gd name="f34" fmla="*/ 21600 f27 1"/>
              <a:gd name="f35" fmla="*/ 21600 f28 1"/>
              <a:gd name="f36" fmla="+- f30 0 f5"/>
              <a:gd name="f37" fmla="+- f31 0 f5"/>
              <a:gd name="f38" fmla="min f33 f32"/>
              <a:gd name="f39" fmla="*/ f34 1 f29"/>
              <a:gd name="f40" fmla="*/ f35 1 f29"/>
              <a:gd name="f41" fmla="val f39"/>
              <a:gd name="f42" fmla="val f40"/>
              <a:gd name="f43" fmla="*/ f20 f38 1"/>
              <a:gd name="f44" fmla="+- f42 0 f20"/>
              <a:gd name="f45" fmla="+- f41 0 f20"/>
              <a:gd name="f46" fmla="*/ f41 f38 1"/>
              <a:gd name="f47" fmla="*/ f42 f38 1"/>
              <a:gd name="f48" fmla="*/ f45 1 2"/>
              <a:gd name="f49" fmla="min f45 f44"/>
              <a:gd name="f50" fmla="*/ f44 f24 1"/>
              <a:gd name="f51" fmla="+- f20 f48 0"/>
              <a:gd name="f52" fmla="*/ f49 f21 1"/>
              <a:gd name="f53" fmla="*/ f49 f22 1"/>
              <a:gd name="f54" fmla="*/ f49 f23 1"/>
              <a:gd name="f55" fmla="*/ f50 1 100000"/>
              <a:gd name="f56" fmla="*/ f52 1 100000"/>
              <a:gd name="f57" fmla="*/ f53 1 200000"/>
              <a:gd name="f58" fmla="*/ f54 1 100000"/>
              <a:gd name="f59" fmla="+- f42 0 f55"/>
              <a:gd name="f60" fmla="*/ f51 f38 1"/>
              <a:gd name="f61" fmla="+- f51 0 f56"/>
              <a:gd name="f62" fmla="+- f51 0 f57"/>
              <a:gd name="f63" fmla="+- f51 f57 0"/>
              <a:gd name="f64" fmla="+- f51 f56 0"/>
              <a:gd name="f65" fmla="*/ f59 f38 1"/>
              <a:gd name="f66" fmla="*/ f58 f38 1"/>
              <a:gd name="f67" fmla="*/ f62 f38 1"/>
              <a:gd name="f68" fmla="*/ f61 f38 1"/>
              <a:gd name="f69" fmla="*/ f64 f38 1"/>
              <a:gd name="f70" fmla="*/ f63 f3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6">
                <a:pos x="f43" y="f65"/>
              </a:cxn>
              <a:cxn ang="f37">
                <a:pos x="f46" y="f65"/>
              </a:cxn>
            </a:cxnLst>
            <a:rect l="f43" t="f65" r="f46" b="f47"/>
            <a:pathLst>
              <a:path>
                <a:moveTo>
                  <a:pt x="f43" y="f65"/>
                </a:moveTo>
                <a:lnTo>
                  <a:pt x="f67" y="f65"/>
                </a:lnTo>
                <a:lnTo>
                  <a:pt x="f67" y="f66"/>
                </a:lnTo>
                <a:lnTo>
                  <a:pt x="f68" y="f66"/>
                </a:lnTo>
                <a:lnTo>
                  <a:pt x="f60" y="f43"/>
                </a:lnTo>
                <a:lnTo>
                  <a:pt x="f69" y="f66"/>
                </a:lnTo>
                <a:lnTo>
                  <a:pt x="f70" y="f66"/>
                </a:lnTo>
                <a:lnTo>
                  <a:pt x="f70" y="f65"/>
                </a:lnTo>
                <a:lnTo>
                  <a:pt x="f46" y="f65"/>
                </a:lnTo>
                <a:lnTo>
                  <a:pt x="f46" y="f47"/>
                </a:lnTo>
                <a:lnTo>
                  <a:pt x="f43" y="f47"/>
                </a:lnTo>
                <a:close/>
              </a:path>
            </a:pathLst>
          </a:custGeom>
          <a:gradFill>
            <a:gsLst>
              <a:gs pos="0">
                <a:srgbClr val="8488C4"/>
              </a:gs>
              <a:gs pos="100000">
                <a:srgbClr val="D4DEFF"/>
              </a:gs>
            </a:gsLst>
            <a:lin ang="2700000"/>
          </a:gradFill>
          <a:ln w="9528">
            <a:solidFill>
              <a:srgbClr val="000000"/>
            </a:solidFill>
            <a:prstDash val="solid"/>
            <a:miter/>
          </a:ln>
          <a:effectLst>
            <a:outerShdw dist="50804" dir="5400000" algn="tl">
              <a:srgbClr val="000000"/>
            </a:outerShdw>
          </a:effectLst>
        </p:spPr>
        <p:txBody>
          <a:bodyPr vert="horz" wrap="non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rPr>
              <a:t>Jaký majetek mám?</a:t>
            </a:r>
          </a:p>
        </p:txBody>
      </p:sp>
      <p:sp>
        <p:nvSpPr>
          <p:cNvPr id="11" name="AutoShape 19"/>
          <p:cNvSpPr/>
          <p:nvPr/>
        </p:nvSpPr>
        <p:spPr>
          <a:xfrm>
            <a:off x="4143375" y="5929317"/>
            <a:ext cx="4256083" cy="928682"/>
          </a:xfrm>
          <a:custGeom>
            <a:avLst>
              <a:gd name="f11" fmla="val 55631"/>
              <a:gd name="f12" fmla="val 61402"/>
              <a:gd name="f13" fmla="val 18542"/>
              <a:gd name="f14" fmla="val 67111"/>
            </a:avLst>
            <a:gdLst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ss"/>
              <a:gd name="f10" fmla="val 0"/>
              <a:gd name="f11" fmla="val 55631"/>
              <a:gd name="f12" fmla="val 61402"/>
              <a:gd name="f13" fmla="val 18542"/>
              <a:gd name="f14" fmla="val 67111"/>
              <a:gd name="f15" fmla="+- 0 0 -270"/>
              <a:gd name="f16" fmla="+- 0 0 -90"/>
              <a:gd name="f17" fmla="abs f7"/>
              <a:gd name="f18" fmla="abs f8"/>
              <a:gd name="f19" fmla="abs f9"/>
              <a:gd name="f20" fmla="val f10"/>
              <a:gd name="f21" fmla="val f12"/>
              <a:gd name="f22" fmla="val f11"/>
              <a:gd name="f23" fmla="val f13"/>
              <a:gd name="f24" fmla="val f14"/>
              <a:gd name="f25" fmla="*/ f15 f4 1"/>
              <a:gd name="f26" fmla="*/ f16 f4 1"/>
              <a:gd name="f27" fmla="?: f17 f7 1"/>
              <a:gd name="f28" fmla="?: f18 f8 1"/>
              <a:gd name="f29" fmla="?: f19 f9 1"/>
              <a:gd name="f30" fmla="*/ f25 1 f6"/>
              <a:gd name="f31" fmla="*/ f26 1 f6"/>
              <a:gd name="f32" fmla="*/ f27 1 21600"/>
              <a:gd name="f33" fmla="*/ f28 1 21600"/>
              <a:gd name="f34" fmla="*/ 21600 f27 1"/>
              <a:gd name="f35" fmla="*/ 21600 f28 1"/>
              <a:gd name="f36" fmla="+- f30 0 f5"/>
              <a:gd name="f37" fmla="+- f31 0 f5"/>
              <a:gd name="f38" fmla="min f33 f32"/>
              <a:gd name="f39" fmla="*/ f34 1 f29"/>
              <a:gd name="f40" fmla="*/ f35 1 f29"/>
              <a:gd name="f41" fmla="val f39"/>
              <a:gd name="f42" fmla="val f40"/>
              <a:gd name="f43" fmla="*/ f20 f38 1"/>
              <a:gd name="f44" fmla="+- f42 0 f20"/>
              <a:gd name="f45" fmla="+- f41 0 f20"/>
              <a:gd name="f46" fmla="*/ f41 f38 1"/>
              <a:gd name="f47" fmla="*/ f42 f38 1"/>
              <a:gd name="f48" fmla="*/ f45 1 2"/>
              <a:gd name="f49" fmla="min f45 f44"/>
              <a:gd name="f50" fmla="*/ f44 f24 1"/>
              <a:gd name="f51" fmla="+- f20 f48 0"/>
              <a:gd name="f52" fmla="*/ f49 f21 1"/>
              <a:gd name="f53" fmla="*/ f49 f22 1"/>
              <a:gd name="f54" fmla="*/ f49 f23 1"/>
              <a:gd name="f55" fmla="*/ f50 1 100000"/>
              <a:gd name="f56" fmla="*/ f52 1 100000"/>
              <a:gd name="f57" fmla="*/ f53 1 200000"/>
              <a:gd name="f58" fmla="*/ f54 1 100000"/>
              <a:gd name="f59" fmla="+- f42 0 f55"/>
              <a:gd name="f60" fmla="*/ f51 f38 1"/>
              <a:gd name="f61" fmla="+- f51 0 f56"/>
              <a:gd name="f62" fmla="+- f51 0 f57"/>
              <a:gd name="f63" fmla="+- f51 f57 0"/>
              <a:gd name="f64" fmla="+- f51 f56 0"/>
              <a:gd name="f65" fmla="*/ f59 f38 1"/>
              <a:gd name="f66" fmla="*/ f58 f38 1"/>
              <a:gd name="f67" fmla="*/ f62 f38 1"/>
              <a:gd name="f68" fmla="*/ f61 f38 1"/>
              <a:gd name="f69" fmla="*/ f64 f38 1"/>
              <a:gd name="f70" fmla="*/ f63 f3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6">
                <a:pos x="f43" y="f65"/>
              </a:cxn>
              <a:cxn ang="f37">
                <a:pos x="f46" y="f65"/>
              </a:cxn>
            </a:cxnLst>
            <a:rect l="f43" t="f65" r="f46" b="f47"/>
            <a:pathLst>
              <a:path>
                <a:moveTo>
                  <a:pt x="f43" y="f65"/>
                </a:moveTo>
                <a:lnTo>
                  <a:pt x="f67" y="f65"/>
                </a:lnTo>
                <a:lnTo>
                  <a:pt x="f67" y="f66"/>
                </a:lnTo>
                <a:lnTo>
                  <a:pt x="f68" y="f66"/>
                </a:lnTo>
                <a:lnTo>
                  <a:pt x="f60" y="f43"/>
                </a:lnTo>
                <a:lnTo>
                  <a:pt x="f69" y="f66"/>
                </a:lnTo>
                <a:lnTo>
                  <a:pt x="f70" y="f66"/>
                </a:lnTo>
                <a:lnTo>
                  <a:pt x="f70" y="f65"/>
                </a:lnTo>
                <a:lnTo>
                  <a:pt x="f46" y="f65"/>
                </a:lnTo>
                <a:lnTo>
                  <a:pt x="f46" y="f47"/>
                </a:lnTo>
                <a:lnTo>
                  <a:pt x="f43" y="f47"/>
                </a:lnTo>
                <a:close/>
              </a:path>
            </a:pathLst>
          </a:custGeom>
          <a:gradFill>
            <a:gsLst>
              <a:gs pos="0">
                <a:srgbClr val="FFEFD1"/>
              </a:gs>
              <a:gs pos="100000">
                <a:srgbClr val="F0EBD5"/>
              </a:gs>
            </a:gsLst>
            <a:lin ang="2700000"/>
          </a:gra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non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rPr>
              <a:t>Odkud jsem na majetek vzal peníze?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Zdroje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/>
            <a:r>
              <a:rPr lang="cs-CZ">
                <a:solidFill>
                  <a:srgbClr val="002060"/>
                </a:solidFill>
                <a:cs typeface="Arial"/>
              </a:rPr>
              <a:t>SYNEK, Miroslav; KISLINGEROVÁ, Eva a kol. </a:t>
            </a:r>
            <a:r>
              <a:rPr lang="cs-CZ" i="1">
                <a:solidFill>
                  <a:srgbClr val="002060"/>
                </a:solidFill>
                <a:cs typeface="Arial"/>
              </a:rPr>
              <a:t>Podniková ekonomika</a:t>
            </a:r>
            <a:r>
              <a:rPr lang="cs-CZ">
                <a:solidFill>
                  <a:srgbClr val="002060"/>
                </a:solidFill>
                <a:cs typeface="Arial"/>
              </a:rPr>
              <a:t>. Praha : C. H. BECK, 2010. ISBN 80-7400-336-3.</a:t>
            </a:r>
          </a:p>
          <a:p>
            <a:pPr lvl="0" hangingPunct="1"/>
            <a:r>
              <a:rPr lang="cs-CZ">
                <a:solidFill>
                  <a:srgbClr val="002060"/>
                </a:solidFill>
                <a:cs typeface="Arial"/>
              </a:rPr>
              <a:t>Internet:</a:t>
            </a:r>
          </a:p>
          <a:p>
            <a:pPr lvl="0" hangingPunct="1">
              <a:buNone/>
            </a:pPr>
            <a:r>
              <a:rPr lang="cs-CZ">
                <a:solidFill>
                  <a:srgbClr val="002060"/>
                </a:solidFill>
                <a:cs typeface="Arial"/>
              </a:rPr>
              <a:t>	http://cs.wikipedia.org/wiki/Rozvaha</a:t>
            </a:r>
          </a:p>
          <a:p>
            <a:pPr lvl="0" hangingPunct="1">
              <a:buNone/>
            </a:pPr>
            <a:endParaRPr lang="cs-CZ">
              <a:solidFill>
                <a:srgbClr val="002060"/>
              </a:solidFill>
              <a:cs typeface="Arial"/>
            </a:endParaRPr>
          </a:p>
          <a:p>
            <a:pPr lvl="0" hangingPunct="1"/>
            <a:endParaRPr lang="cs-CZ"/>
          </a:p>
          <a:p>
            <a:pPr lvl="0" hangingPunct="1"/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hangingPunct="1"/>
            <a:r>
              <a:rPr lang="cs-CZ" sz="4400"/>
              <a:t>Rozvaha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type="subTitle" idx="1"/>
          </p:nvPr>
        </p:nvSpPr>
        <p:spPr>
          <a:xfrm>
            <a:off x="1928817" y="4292595"/>
            <a:ext cx="5995985" cy="1193804"/>
          </a:xfrm>
        </p:spPr>
        <p:txBody>
          <a:bodyPr/>
          <a:lstStyle/>
          <a:p>
            <a:endParaRPr lang="cs-CZ"/>
          </a:p>
        </p:txBody>
      </p:sp>
      <p:pic>
        <p:nvPicPr>
          <p:cNvPr id="4" name="obrázek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411409" y="188915"/>
            <a:ext cx="4699001" cy="102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Klíčová slova a základní pojmy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Aktiva – majetek podniku a jeho druhy</a:t>
            </a:r>
          </a:p>
          <a:p>
            <a:pPr lvl="0"/>
            <a:r>
              <a:rPr lang="cs-CZ"/>
              <a:t>Pasiva – kapitál podniku a jeho druhy</a:t>
            </a:r>
          </a:p>
          <a:p>
            <a:pPr lvl="0"/>
            <a:r>
              <a:rPr lang="cs-CZ"/>
              <a:t>Vztah aktiv a pasiv</a:t>
            </a:r>
          </a:p>
          <a:p>
            <a:pPr lvl="0"/>
            <a:r>
              <a:rPr lang="cs-CZ"/>
              <a:t>Rozvaha a její struktura</a:t>
            </a:r>
          </a:p>
          <a:p>
            <a:pPr lvl="0"/>
            <a:r>
              <a:rPr lang="cs-CZ"/>
              <a:t>Rozvaha a její druhy</a:t>
            </a:r>
          </a:p>
          <a:p>
            <a:pPr lvl="0"/>
            <a:r>
              <a:rPr lang="cs-CZ"/>
              <a:t>Faktory ovlivňující majetek a kapitál podniku</a:t>
            </a:r>
          </a:p>
          <a:p>
            <a:pPr lvl="0"/>
            <a:endParaRPr lang="cs-CZ"/>
          </a:p>
          <a:p>
            <a:pPr lvl="0"/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Maje</a:t>
            </a:r>
            <a:r>
              <a:rPr lang="en-GB"/>
              <a:t>tek a kapit</a:t>
            </a:r>
            <a:r>
              <a:rPr lang="cs-CZ"/>
              <a:t>ál podniku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spcBef>
                <a:spcPts val="700"/>
              </a:spcBef>
            </a:pPr>
            <a:r>
              <a:rPr lang="cs-CZ" sz="2800" b="1"/>
              <a:t>K</a:t>
            </a:r>
            <a:r>
              <a:rPr lang="cs-CZ" sz="2800" b="1">
                <a:cs typeface="Arial"/>
              </a:rPr>
              <a:t>aždý podnik využívá ke své činnosti </a:t>
            </a:r>
            <a:r>
              <a:rPr lang="cs-CZ" sz="2800" b="1" u="sng">
                <a:solidFill>
                  <a:srgbClr val="7030A0"/>
                </a:solidFill>
                <a:cs typeface="Arial"/>
              </a:rPr>
              <a:t>majetek</a:t>
            </a:r>
            <a:r>
              <a:rPr lang="cs-CZ" sz="2800" b="1">
                <a:cs typeface="Arial"/>
              </a:rPr>
              <a:t> (aktiva),  který je nutno krýt určitým </a:t>
            </a:r>
            <a:r>
              <a:rPr lang="cs-CZ" sz="2800" b="1" u="sng">
                <a:solidFill>
                  <a:srgbClr val="7030A0"/>
                </a:solidFill>
                <a:cs typeface="Arial"/>
              </a:rPr>
              <a:t>zdrojem</a:t>
            </a:r>
            <a:r>
              <a:rPr lang="cs-CZ" sz="2800" b="1">
                <a:cs typeface="Arial"/>
              </a:rPr>
              <a:t> (kapitálem, pasívy). </a:t>
            </a:r>
            <a:endParaRPr lang="cs-CZ" sz="2800" b="1"/>
          </a:p>
          <a:p>
            <a:pPr lvl="0" hangingPunct="1">
              <a:spcBef>
                <a:spcPts val="700"/>
              </a:spcBef>
            </a:pPr>
            <a:r>
              <a:rPr lang="cs-CZ" sz="2800" b="1">
                <a:cs typeface="Arial"/>
              </a:rPr>
              <a:t>Majetek podniku</a:t>
            </a:r>
            <a:r>
              <a:rPr lang="cs-CZ" sz="2800">
                <a:cs typeface="Arial"/>
              </a:rPr>
              <a:t> = všechny prostředky hmotné i nehmotné, které podnik při své hospodářské činnosti používá.</a:t>
            </a:r>
          </a:p>
          <a:p>
            <a:pPr lvl="0" hangingPunct="1">
              <a:spcBef>
                <a:spcPts val="700"/>
              </a:spcBef>
            </a:pPr>
            <a:r>
              <a:rPr lang="cs-CZ" sz="2800">
                <a:cs typeface="Arial"/>
              </a:rPr>
              <a:t>Strukturu majetku a kapitálu v podniku zobrazuje </a:t>
            </a:r>
            <a:r>
              <a:rPr lang="cs-CZ" sz="2800" b="1">
                <a:cs typeface="Arial"/>
              </a:rPr>
              <a:t>účetní výkaz</a:t>
            </a:r>
            <a:r>
              <a:rPr lang="cs-CZ" sz="2800">
                <a:cs typeface="Arial"/>
              </a:rPr>
              <a:t> – </a:t>
            </a:r>
            <a:r>
              <a:rPr lang="cs-CZ" sz="2800" b="1" u="sng">
                <a:cs typeface="Arial"/>
              </a:rPr>
              <a:t>ROZVAHA</a:t>
            </a:r>
            <a:r>
              <a:rPr lang="cs-CZ" sz="2800">
                <a:cs typeface="Arial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428625" y="285750"/>
            <a:ext cx="8229600" cy="1143000"/>
          </a:xfrm>
        </p:spPr>
        <p:txBody>
          <a:bodyPr/>
          <a:lstStyle/>
          <a:p>
            <a:pPr lvl="0" hangingPunct="1"/>
            <a:r>
              <a:rPr lang="cs-CZ"/>
              <a:t>      Rozvaha podniku</a:t>
            </a:r>
          </a:p>
        </p:txBody>
      </p:sp>
      <p:grpSp>
        <p:nvGrpSpPr>
          <p:cNvPr id="3" name="Group 7"/>
          <p:cNvGrpSpPr/>
          <p:nvPr/>
        </p:nvGrpSpPr>
        <p:grpSpPr>
          <a:xfrm>
            <a:off x="904871" y="1425577"/>
            <a:ext cx="7412034" cy="4942908"/>
            <a:chOff x="904871" y="1425577"/>
            <a:chExt cx="7412034" cy="4942908"/>
          </a:xfrm>
        </p:grpSpPr>
        <p:sp>
          <p:nvSpPr>
            <p:cNvPr id="4" name="AutoShape 8"/>
            <p:cNvSpPr/>
            <p:nvPr/>
          </p:nvSpPr>
          <p:spPr>
            <a:xfrm>
              <a:off x="904871" y="1425577"/>
              <a:ext cx="7412034" cy="4942332"/>
            </a:xfrm>
            <a:prstGeom prst="rect">
              <a:avLst/>
            </a:prstGeom>
            <a:noFill/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5" name="Rectangle 9"/>
            <p:cNvSpPr/>
            <p:nvPr/>
          </p:nvSpPr>
          <p:spPr>
            <a:xfrm>
              <a:off x="904871" y="1590315"/>
              <a:ext cx="7082613" cy="823718"/>
            </a:xfrm>
            <a:prstGeom prst="rect">
              <a:avLst/>
            </a:prstGeom>
            <a:gradFill>
              <a:gsLst>
                <a:gs pos="0">
                  <a:srgbClr val="3B003B"/>
                </a:gs>
                <a:gs pos="50000">
                  <a:srgbClr val="800080">
                    <a:alpha val="53000"/>
                  </a:srgbClr>
                </a:gs>
                <a:gs pos="100000">
                  <a:srgbClr val="3B003B"/>
                </a:gs>
              </a:gsLst>
              <a:lin ang="5400000"/>
            </a:gradFill>
            <a:ln w="9528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26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ROZVAHA</a:t>
              </a: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6" name="Rectangle 10"/>
            <p:cNvSpPr/>
            <p:nvPr/>
          </p:nvSpPr>
          <p:spPr>
            <a:xfrm rot="16200004">
              <a:off x="-694569" y="4274326"/>
              <a:ext cx="3789118" cy="399199"/>
            </a:xfrm>
            <a:prstGeom prst="rect">
              <a:avLst/>
            </a:prstGeom>
            <a:gradFill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5400000"/>
            </a:gradFill>
            <a:ln w="9528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INVESTIČNÍ ROZHNODNUTÍ</a:t>
              </a: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7" name="Rectangle 11"/>
            <p:cNvSpPr/>
            <p:nvPr/>
          </p:nvSpPr>
          <p:spPr>
            <a:xfrm rot="16200004">
              <a:off x="5785239" y="4285760"/>
              <a:ext cx="3789118" cy="356872"/>
            </a:xfrm>
            <a:prstGeom prst="rect">
              <a:avLst/>
            </a:prstGeom>
            <a:gradFill>
              <a:gsLst>
                <a:gs pos="0">
                  <a:srgbClr val="765E47"/>
                </a:gs>
                <a:gs pos="50000">
                  <a:srgbClr val="FFCC99"/>
                </a:gs>
                <a:gs pos="100000">
                  <a:srgbClr val="765E47"/>
                </a:gs>
              </a:gsLst>
              <a:lin ang="5400000"/>
            </a:gradFill>
            <a:ln w="9528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1" compatLnSpc="1">
              <a:noAutofit/>
            </a:bodyPr>
            <a:lstStyle/>
            <a:p>
              <a:pPr marL="107954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FINANČNÍ ROZHODNUTÍ</a:t>
              </a: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8" name="Rectangle 12"/>
            <p:cNvSpPr/>
            <p:nvPr/>
          </p:nvSpPr>
          <p:spPr>
            <a:xfrm>
              <a:off x="1563724" y="2578781"/>
              <a:ext cx="2800103" cy="3734208"/>
            </a:xfrm>
            <a:prstGeom prst="rect">
              <a:avLst/>
            </a:prstGeom>
            <a:gradFill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5400000"/>
            </a:gradFill>
            <a:ln w="9528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2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6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DLOUHODOBÝ MAJETEK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6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____________________</a:t>
              </a:r>
              <a:endParaRPr lang="cs-CZ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6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OBĚŽNÁ  AKTIVA</a:t>
              </a:r>
              <a:endParaRPr lang="cs-CZ" sz="1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9" name="Rectangle 13"/>
            <p:cNvSpPr/>
            <p:nvPr/>
          </p:nvSpPr>
          <p:spPr>
            <a:xfrm>
              <a:off x="4693249" y="2578781"/>
              <a:ext cx="2470681" cy="3734208"/>
            </a:xfrm>
            <a:prstGeom prst="rect">
              <a:avLst/>
            </a:prstGeom>
            <a:gradFill>
              <a:gsLst>
                <a:gs pos="0">
                  <a:srgbClr val="765E47"/>
                </a:gs>
                <a:gs pos="50000">
                  <a:srgbClr val="FFCC99"/>
                </a:gs>
                <a:gs pos="100000">
                  <a:srgbClr val="765E47"/>
                </a:gs>
              </a:gsLst>
              <a:lin ang="5400000"/>
            </a:gradFill>
            <a:ln w="9528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t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6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6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VLASTNÍ KAPITÁL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_____________________________________</a:t>
              </a:r>
              <a:endParaRPr lang="cs-CZ" sz="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6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CIZÍ ZDROJE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6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(DLUHY)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8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_____________________________________</a:t>
              </a: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6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600" b="1" i="0" u="none" strike="noStrike" kern="1200" cap="none" spc="0" baseline="0">
                  <a:solidFill>
                    <a:srgbClr val="000000"/>
                  </a:solidFill>
                  <a:uFillTx/>
                  <a:latin typeface="Arial"/>
                </a:rPr>
                <a:t>KRÁTKODOBÉ ZÁVAZKY Z OBCHODNÍHO STYKU</a:t>
              </a:r>
              <a:endParaRPr lang="cs-CZ" sz="1800" b="1" i="0" u="none" strike="noStrike" kern="1200" cap="none" spc="0" baseline="0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Rozvaha podniku</a:t>
            </a:r>
          </a:p>
        </p:txBody>
      </p:sp>
      <p:sp>
        <p:nvSpPr>
          <p:cNvPr id="3" name="Rectangle 5"/>
          <p:cNvSpPr txBox="1"/>
          <p:nvPr/>
        </p:nvSpPr>
        <p:spPr>
          <a:xfrm>
            <a:off x="214317" y="2143125"/>
            <a:ext cx="4229099" cy="4714875"/>
          </a:xfrm>
          <a:prstGeom prst="rect">
            <a:avLst/>
          </a:prstGeom>
          <a:solidFill>
            <a:srgbClr val="CCDFDF"/>
          </a:solidFill>
          <a:ln w="0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447671" marR="0" lvl="0" indent="-447671" algn="ctr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1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Aktiva</a:t>
            </a:r>
          </a:p>
          <a:p>
            <a:pPr marL="447671" marR="0" lvl="0" indent="-447671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9999"/>
              </a:buClr>
              <a:buSzPct val="7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1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Dlouhodobý majetek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Dlouhodobý hmotný majetek (budovy, pozemky, dopr</a:t>
            </a:r>
            <a:r>
              <a:rPr lang="en-GB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avn</a:t>
            </a: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í prostředky, atd.)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Dlouhodobý nehmotný majetek (software, práva, atd.)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Dlouhodobý finanční majetek (cenné papíry, atd.)</a:t>
            </a:r>
          </a:p>
          <a:p>
            <a:pPr marL="447671" marR="0" lvl="0" indent="-447671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9999"/>
              </a:buClr>
              <a:buSzPct val="7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1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Oběžná aktiva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Zásoby (materiálu, nedokončených výrobků, výrobků, zboží)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Dlouhodobé pohledávky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Krátkodobé pohledávky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Finanční majetek (peníze)</a:t>
            </a:r>
          </a:p>
        </p:txBody>
      </p:sp>
      <p:sp>
        <p:nvSpPr>
          <p:cNvPr id="4" name="Rectangle 6"/>
          <p:cNvSpPr txBox="1"/>
          <p:nvPr/>
        </p:nvSpPr>
        <p:spPr>
          <a:xfrm>
            <a:off x="4500567" y="2143125"/>
            <a:ext cx="4346572" cy="4714875"/>
          </a:xfrm>
          <a:prstGeom prst="rect">
            <a:avLst/>
          </a:prstGeom>
          <a:solidFill>
            <a:srgbClr val="FFCC99">
              <a:alpha val="71000"/>
            </a:srgbClr>
          </a:solidFill>
          <a:ln w="9528">
            <a:solidFill>
              <a:srgbClr val="009999"/>
            </a:solidFill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447671" marR="0" lvl="0" indent="-447671" algn="ctr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1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Pasiva</a:t>
            </a:r>
          </a:p>
          <a:p>
            <a:pPr marL="447671" marR="0" lvl="0" indent="-447671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9999"/>
              </a:buClr>
              <a:buSzPct val="7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1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Vlastní kapitál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Základní kapitál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Kapitálové fondy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Fondy ze zisku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Hospodářský výsledek minulých let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Hospodářský výsledek běžného účetního období</a:t>
            </a:r>
          </a:p>
          <a:p>
            <a:pPr marL="447671" marR="0" lvl="0" indent="-447671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9999"/>
              </a:buClr>
              <a:buSzPct val="7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1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Cizí kapitál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Rezervy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Dlouhodobé závazky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Krátkodobé závazky</a:t>
            </a:r>
          </a:p>
          <a:p>
            <a:pPr marL="888997" marR="0" lvl="1" indent="-439734" algn="l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6699"/>
              </a:buClr>
              <a:buSzPct val="65000"/>
              <a:buFont typeface="Wingdings" pitchFamily="2"/>
              <a:buChar char="¡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0" cap="none" spc="0" baseline="0">
                <a:solidFill>
                  <a:srgbClr val="372221"/>
                </a:solidFill>
                <a:uFillTx/>
                <a:latin typeface="Arial"/>
              </a:rPr>
              <a:t>Bankovní úvěry a výpomoci</a:t>
            </a:r>
          </a:p>
          <a:p>
            <a:pPr marL="447671" marR="0" lvl="0" indent="-447671" algn="l" defTabSz="914400" rtl="0" fontAlgn="auto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9999"/>
              </a:buClr>
              <a:buSzPct val="70000"/>
              <a:buFont typeface="Wingdings" pitchFamily="2"/>
              <a:buChar char="n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400" b="0" i="0" u="none" strike="noStrike" kern="0" cap="none" spc="0" baseline="0">
              <a:solidFill>
                <a:srgbClr val="372221"/>
              </a:solidFill>
              <a:uFillTx/>
              <a:latin typeface="Arial"/>
            </a:endParaRPr>
          </a:p>
        </p:txBody>
      </p:sp>
      <p:sp>
        <p:nvSpPr>
          <p:cNvPr id="5" name="TextovéPole 5"/>
          <p:cNvSpPr txBox="1"/>
          <p:nvPr/>
        </p:nvSpPr>
        <p:spPr>
          <a:xfrm>
            <a:off x="3500442" y="6215067"/>
            <a:ext cx="2214557" cy="461964"/>
          </a:xfrm>
          <a:prstGeom prst="rect">
            <a:avLst/>
          </a:prstGeom>
          <a:solidFill>
            <a:srgbClr val="71A6A6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rPr>
              <a:t>∑</a:t>
            </a: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rPr>
              <a:t> A = </a:t>
            </a:r>
            <a:r>
              <a: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rPr>
              <a:t>∑</a:t>
            </a: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rPr>
              <a:t> P</a:t>
            </a:r>
            <a:endParaRPr lang="cs-CZ" sz="2400" b="0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Rozvaha podniku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spcBef>
                <a:spcPts val="600"/>
              </a:spcBef>
            </a:pPr>
            <a:r>
              <a:rPr lang="cs-CZ" sz="2400">
                <a:cs typeface="Arial"/>
              </a:rPr>
              <a:t>Z tohoto pohledu na majetek a zdroje krytí majetku vyplývá, že </a:t>
            </a:r>
            <a:r>
              <a:rPr lang="cs-CZ" sz="2400" b="1">
                <a:cs typeface="Arial"/>
              </a:rPr>
              <a:t>aktiva se rovnají pasivům</a:t>
            </a:r>
            <a:r>
              <a:rPr lang="cs-CZ" sz="2400">
                <a:cs typeface="Arial"/>
              </a:rPr>
              <a:t>. </a:t>
            </a:r>
            <a:endParaRPr lang="cs-CZ" sz="2400"/>
          </a:p>
          <a:p>
            <a:pPr lvl="0" hangingPunct="1">
              <a:spcBef>
                <a:spcPts val="600"/>
              </a:spcBef>
            </a:pPr>
            <a:r>
              <a:rPr lang="cs-CZ" sz="2400">
                <a:cs typeface="Arial"/>
              </a:rPr>
              <a:t>Přehled o majetku podniku a jeho zdrojích</a:t>
            </a:r>
            <a:r>
              <a:rPr lang="cs-CZ" sz="2400"/>
              <a:t> (struktuře majetku a kapitálu)</a:t>
            </a:r>
            <a:r>
              <a:rPr lang="cs-CZ" sz="2400">
                <a:cs typeface="Arial"/>
              </a:rPr>
              <a:t> k určitému datu podává </a:t>
            </a:r>
            <a:r>
              <a:rPr lang="cs-CZ" sz="2400" b="1">
                <a:solidFill>
                  <a:srgbClr val="372221"/>
                </a:solidFill>
                <a:cs typeface="Arial"/>
              </a:rPr>
              <a:t>Rozvaha</a:t>
            </a:r>
            <a:r>
              <a:rPr lang="cs-CZ" sz="2400" b="1"/>
              <a:t> (bilance)</a:t>
            </a:r>
            <a:r>
              <a:rPr lang="cs-CZ" sz="2400">
                <a:cs typeface="Arial"/>
              </a:rPr>
              <a:t>. </a:t>
            </a:r>
            <a:endParaRPr lang="cs-CZ" sz="2400"/>
          </a:p>
          <a:p>
            <a:pPr lvl="0" hangingPunct="1">
              <a:spcBef>
                <a:spcPts val="600"/>
              </a:spcBef>
            </a:pPr>
            <a:r>
              <a:rPr lang="cs-CZ" sz="2400" b="1" u="sng">
                <a:cs typeface="Arial"/>
              </a:rPr>
              <a:t>Druhy rozvah</a:t>
            </a:r>
            <a:r>
              <a:rPr lang="cs-CZ" sz="2400">
                <a:cs typeface="Arial"/>
              </a:rPr>
              <a:t> jsou zahajovací, počáteční, konečná, řádná, mimořádná. </a:t>
            </a:r>
            <a:endParaRPr lang="en-GB" sz="2400">
              <a:cs typeface="Arial"/>
            </a:endParaRPr>
          </a:p>
          <a:p>
            <a:pPr lvl="0" hangingPunct="1">
              <a:spcBef>
                <a:spcPts val="600"/>
              </a:spcBef>
            </a:pPr>
            <a:r>
              <a:rPr lang="cs-CZ" sz="2400">
                <a:cs typeface="Arial"/>
              </a:rPr>
              <a:t>Jedná se o výkaz stavový, sestavuje se k určitému datu.</a:t>
            </a:r>
          </a:p>
          <a:p>
            <a:pPr lvl="0" hangingPunct="1">
              <a:lnSpc>
                <a:spcPct val="90000"/>
              </a:lnSpc>
              <a:spcBef>
                <a:spcPts val="700"/>
              </a:spcBef>
            </a:pPr>
            <a:endParaRPr lang="cs-CZ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Aktiva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hangingPunct="1">
              <a:spcBef>
                <a:spcPts val="600"/>
              </a:spcBef>
            </a:pPr>
            <a:r>
              <a:rPr lang="cs-CZ" sz="2400" b="1" i="1">
                <a:cs typeface="Arial"/>
              </a:rPr>
              <a:t>Struktura a velikost aktiv</a:t>
            </a:r>
            <a:r>
              <a:rPr lang="cs-CZ" sz="2400">
                <a:cs typeface="Arial"/>
              </a:rPr>
              <a:t> vypovídá o </a:t>
            </a:r>
            <a:r>
              <a:rPr lang="cs-CZ" sz="2400" b="1">
                <a:solidFill>
                  <a:srgbClr val="372221"/>
                </a:solidFill>
                <a:cs typeface="Arial"/>
              </a:rPr>
              <a:t>majetkové výstavbě (struktuře) podniku</a:t>
            </a:r>
            <a:r>
              <a:rPr lang="cs-CZ" sz="2400">
                <a:cs typeface="Arial"/>
              </a:rPr>
              <a:t>. Aktiva j</a:t>
            </a:r>
            <a:r>
              <a:rPr lang="cs-CZ" sz="2400"/>
              <a:t>sou v rozvaze uspořádána podle funkce, kterou v podniku plní, ale také podle doby, po kterou je majetek v podniku vázán</a:t>
            </a:r>
            <a:r>
              <a:rPr lang="cs-CZ" sz="2400">
                <a:cs typeface="Arial"/>
              </a:rPr>
              <a:t>.</a:t>
            </a:r>
          </a:p>
          <a:p>
            <a:pPr lvl="0" algn="just" hangingPunct="1">
              <a:spcBef>
                <a:spcPts val="600"/>
              </a:spcBef>
            </a:pPr>
            <a:r>
              <a:rPr lang="cs-CZ" sz="2400">
                <a:cs typeface="Arial"/>
              </a:rPr>
              <a:t>Podnik by se při své činnosti měl snažit o co nejvyšší využití majetku, měl by usilovat o efektivní využívání majetku.</a:t>
            </a:r>
          </a:p>
          <a:p>
            <a:pPr lvl="0" hangingPunct="1">
              <a:lnSpc>
                <a:spcPct val="90000"/>
              </a:lnSpc>
              <a:spcBef>
                <a:spcPts val="600"/>
              </a:spcBef>
            </a:pPr>
            <a:endParaRPr lang="cs-CZ" sz="2400" b="1" u="sn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Majetková struktura podniku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0" y="1600200"/>
            <a:ext cx="8929692" cy="5257800"/>
          </a:xfrm>
        </p:spPr>
        <p:txBody>
          <a:bodyPr/>
          <a:lstStyle/>
          <a:p>
            <a:pPr lvl="0" hangingPunct="1">
              <a:spcBef>
                <a:spcPts val="700"/>
              </a:spcBef>
            </a:pPr>
            <a:r>
              <a:rPr lang="cs-CZ" sz="2800" b="1"/>
              <a:t>Podniky se obvykle liší nejen </a:t>
            </a:r>
            <a:r>
              <a:rPr lang="cs-CZ" sz="2800" b="1">
                <a:solidFill>
                  <a:srgbClr val="372221"/>
                </a:solidFill>
              </a:rPr>
              <a:t>výší majetku</a:t>
            </a:r>
            <a:r>
              <a:rPr lang="cs-CZ" sz="2800" b="1"/>
              <a:t>, ale i jeho </a:t>
            </a:r>
            <a:r>
              <a:rPr lang="cs-CZ" sz="2800" b="1">
                <a:solidFill>
                  <a:srgbClr val="372221"/>
                </a:solidFill>
              </a:rPr>
              <a:t>složením</a:t>
            </a:r>
            <a:r>
              <a:rPr lang="cs-CZ" sz="2800" b="1"/>
              <a:t> (strukturou).</a:t>
            </a:r>
          </a:p>
          <a:p>
            <a:pPr lvl="0" hangingPunct="1">
              <a:spcBef>
                <a:spcPts val="700"/>
              </a:spcBef>
            </a:pPr>
            <a:r>
              <a:rPr lang="cs-CZ" sz="2800"/>
              <a:t>Výši a strukturu majetku ovlivňuje:</a:t>
            </a:r>
            <a:endParaRPr lang="cs-CZ" sz="2800" b="1">
              <a:solidFill>
                <a:srgbClr val="372221"/>
              </a:solidFill>
            </a:endParaRPr>
          </a:p>
          <a:p>
            <a:pPr lvl="1" algn="just" hangingPunct="1">
              <a:spcBef>
                <a:spcPts val="600"/>
              </a:spcBef>
            </a:pPr>
            <a:r>
              <a:rPr lang="cs-CZ" sz="2400"/>
              <a:t>R</a:t>
            </a:r>
            <a:r>
              <a:rPr lang="cs-CZ" sz="2400">
                <a:cs typeface="Arial"/>
              </a:rPr>
              <a:t>ozsah a druh podnikových výkonů (objem výroby, tržeb) a technické a technologické charakteristiky výroby. </a:t>
            </a:r>
            <a:endParaRPr lang="cs-CZ" sz="2400"/>
          </a:p>
          <a:p>
            <a:pPr lvl="1" algn="just" hangingPunct="1">
              <a:spcBef>
                <a:spcPts val="600"/>
              </a:spcBef>
            </a:pPr>
            <a:r>
              <a:rPr lang="cs-CZ" sz="2400"/>
              <a:t>S</a:t>
            </a:r>
            <a:r>
              <a:rPr lang="cs-CZ" sz="2400">
                <a:cs typeface="Arial"/>
              </a:rPr>
              <a:t>tupeň využití celkového majetku. Čím lepší využití majetku, tím je menší potřeba tohoto majetku.  </a:t>
            </a:r>
          </a:p>
          <a:p>
            <a:pPr lvl="1" algn="just" hangingPunct="1">
              <a:spcBef>
                <a:spcPts val="600"/>
              </a:spcBef>
            </a:pPr>
            <a:r>
              <a:rPr lang="cs-CZ" sz="2400"/>
              <a:t>C</a:t>
            </a:r>
            <a:r>
              <a:rPr lang="cs-CZ" sz="2400">
                <a:cs typeface="Arial"/>
              </a:rPr>
              <a:t>ena majetku a stupeň jeho opotřebení.</a:t>
            </a:r>
            <a:endParaRPr lang="cs-CZ" sz="2400"/>
          </a:p>
          <a:p>
            <a:pPr lvl="1" hangingPunct="1">
              <a:spcBef>
                <a:spcPts val="600"/>
              </a:spcBef>
            </a:pPr>
            <a:r>
              <a:rPr lang="cs-CZ" sz="2400">
                <a:cs typeface="Arial"/>
              </a:rPr>
              <a:t>Technické náročnosti výroby (v jakém odvětví či oboru ekonomické aktivity podnik převážně působí).</a:t>
            </a:r>
            <a:endParaRPr lang="cs-CZ" sz="2400"/>
          </a:p>
          <a:p>
            <a:pPr lvl="1" hangingPunct="1">
              <a:spcBef>
                <a:spcPts val="600"/>
              </a:spcBef>
            </a:pPr>
            <a:r>
              <a:rPr lang="cs-CZ" sz="2400">
                <a:cs typeface="Arial"/>
              </a:rPr>
              <a:t>Konkrétní ekonomické situaci podniku a orientaci jeho hospodářské politiky.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sy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990318F-0548-42F7-A9C1-07E72318854B}"/>
</file>

<file path=customXml/itemProps2.xml><?xml version="1.0" encoding="utf-8"?>
<ds:datastoreItem xmlns:ds="http://schemas.openxmlformats.org/officeDocument/2006/customXml" ds:itemID="{B218C566-5B4A-4E4E-A2DA-464844D5583D}"/>
</file>

<file path=customXml/itemProps3.xml><?xml version="1.0" encoding="utf-8"?>
<ds:datastoreItem xmlns:ds="http://schemas.openxmlformats.org/officeDocument/2006/customXml" ds:itemID="{814FB88E-C46A-42EF-9039-54321E622D6B}"/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461</TotalTime>
  <Words>716</Words>
  <Application>Microsoft Office PowerPoint</Application>
  <PresentationFormat>Širokoúhlá obrazovka</PresentationFormat>
  <Paragraphs>156</Paragraphs>
  <Slides>15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Microsoft YaHei</vt:lpstr>
      <vt:lpstr>SimSun</vt:lpstr>
      <vt:lpstr>Arial</vt:lpstr>
      <vt:lpstr>Calibri</vt:lpstr>
      <vt:lpstr>Times New Roman</vt:lpstr>
      <vt:lpstr>Wingdings</vt:lpstr>
      <vt:lpstr>Osy</vt:lpstr>
      <vt:lpstr>Prezentace aplikace PowerPoint</vt:lpstr>
      <vt:lpstr>Rozvaha</vt:lpstr>
      <vt:lpstr>Klíčová slova a základní pojmy</vt:lpstr>
      <vt:lpstr>Majetek a kapitál podniku</vt:lpstr>
      <vt:lpstr>      Rozvaha podniku</vt:lpstr>
      <vt:lpstr>Rozvaha podniku</vt:lpstr>
      <vt:lpstr>Rozvaha podniku</vt:lpstr>
      <vt:lpstr>Aktiva</vt:lpstr>
      <vt:lpstr>Majetková struktura podniku</vt:lpstr>
      <vt:lpstr>Pasiva</vt:lpstr>
      <vt:lpstr>Kapitálová struktura podniku</vt:lpstr>
      <vt:lpstr>Členění kapitálu</vt:lpstr>
      <vt:lpstr>Příklad – pracovní list č. 1, cv.1</vt:lpstr>
      <vt:lpstr>      Pracovní list č. 1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Boruvkova</dc:creator>
  <dc:description>Autorem materiálu a všech jeho částí, není-li uvedeno jinak, je Ing. Kateřina Borůvková.._x000d_
Dostupné z Metodického portálu www.rvp.cz, ISSN: 1802-4785.  Provozuje Národní ústav pro vzdělávání, školské poradenské zařízení a zařízení pro další vzdělávání pedagogických pracovníků (NÚV).“</dc:description>
  <cp:lastModifiedBy>Petr Svatoň Nemcina.org</cp:lastModifiedBy>
  <cp:revision>32</cp:revision>
  <dcterms:created xsi:type="dcterms:W3CDTF">2012-04-16T06:40:32Z</dcterms:created>
  <dcterms:modified xsi:type="dcterms:W3CDTF">2013-05-26T17:24:05Z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