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BDD4D38-0F66-4BFF-AC09-2052DF4C0A79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10289D8-D26D-4DFC-BEBD-6D1C64A98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21F63C4-A152-4F68-99C5-954D3E19860D}" type="slidenum">
              <a:rPr lang="cs-CZ" sz="1200">
                <a:effectLst/>
                <a:latin typeface="+mn-lt"/>
                <a:cs typeface="+mn-cs"/>
              </a:rPr>
              <a:pPr algn="r">
                <a:defRPr/>
              </a:pPr>
              <a:t>1</a:t>
            </a:fld>
            <a:endParaRPr lang="cs-CZ" sz="1200">
              <a:effectLst/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2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2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2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6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E2F0A9-89AD-41D8-AE05-4BDCF924266E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6E0A-8D4F-4A26-A590-E4F5FB8055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DAF6F-E953-43C1-B790-89DEAAE3DE38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7CD23E-069A-4FF7-8129-3F82249E2F3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1BC922-4B72-4D46-BB61-6D7288C785BE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3B0EBC-09A5-4C55-ADD3-D4E5A05FA17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B02F89-3BB3-408C-8A17-B2B6D41EDF97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065E41-12A0-4D87-B075-453E65F31CE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197C-E0DA-423D-B6BB-5610150D74D8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EA881D-4968-487F-8190-42EDE6998A1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55059-F815-401C-B5A9-618BF223F285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71E90B-9D36-42A8-8CFA-5E06E99931C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D1726-B1AB-43D4-B861-63F5DD406BB3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3D17FC-21FD-4AF9-B786-396B4EACE323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A9CC7-73DF-440A-A97B-3339C7D46FD3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A04744-1128-49DC-A2A4-539512E8E4EF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97E32-A81E-4F5A-8B7C-707524FEB6E6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1E008D-91D0-4AAC-B3EF-F2415A0B215C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E1CB8-7258-40C1-A398-020CCDEEA91A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F0AC86-8CC7-4F9A-A6FC-0E778436111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87906-41EC-4E72-9A62-E0DD6C7BA159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5ED8CA-714C-45EB-97C4-0EF6145C3D50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fld id="{7F0E02E6-96BA-4658-8636-744451A792C7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E05E46F3-87B0-4505-9EED-AAA387068981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560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0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6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6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</a:defRPr>
            </a:lvl1pPr>
          </a:lstStyle>
          <a:p>
            <a:endParaRPr lang="cs-CZ"/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6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endParaRPr lang="cs-CZ"/>
          </a:p>
        </p:txBody>
      </p:sp>
      <p:sp>
        <p:nvSpPr>
          <p:cNvPr id="34819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r>
              <a:rPr lang="cs-CZ" sz="2400"/>
              <a:t>Název školy: </a:t>
            </a:r>
            <a:r>
              <a:rPr lang="cs-CZ" sz="1800"/>
              <a:t>Střední zdravotnická škola a vyšší odborná škola zdravotnická Karlovy Vary</a:t>
            </a:r>
          </a:p>
          <a:p>
            <a:r>
              <a:rPr lang="cs-CZ" sz="1800"/>
              <a:t>Číslo projektu: CZ.1.07/1.5.00/34.0953 </a:t>
            </a:r>
          </a:p>
          <a:p>
            <a:r>
              <a:rPr lang="cs-CZ" sz="2000">
                <a:latin typeface="Arial" charset="0"/>
              </a:rPr>
              <a:t>Vzdělávací materiál</a:t>
            </a:r>
            <a:r>
              <a:rPr lang="cs-CZ" sz="2400"/>
              <a:t>: </a:t>
            </a:r>
            <a:r>
              <a:rPr lang="cs-CZ" sz="1800">
                <a:latin typeface="Arial" charset="0"/>
              </a:rPr>
              <a:t>Částečné snímatelné náhrady – charakteristika</a:t>
            </a:r>
            <a:endParaRPr lang="cs-CZ" sz="1800"/>
          </a:p>
          <a:p>
            <a:pPr>
              <a:buFont typeface="Wingdings" pitchFamily="2" charset="2"/>
              <a:buNone/>
            </a:pPr>
            <a:r>
              <a:rPr lang="cs-CZ" sz="1800"/>
              <a:t>       Šablona III/2 Inovace a zkvalitnění výuky prostřednictvím ICT</a:t>
            </a:r>
          </a:p>
          <a:p>
            <a:r>
              <a:rPr lang="cs-CZ" sz="2400"/>
              <a:t>Název materiálu: </a:t>
            </a:r>
            <a:r>
              <a:rPr lang="cs-CZ" sz="1600">
                <a:latin typeface="Arial" charset="0"/>
              </a:rPr>
              <a:t>VY_32_INOVACE_STP.4.01 </a:t>
            </a:r>
          </a:p>
          <a:p>
            <a:r>
              <a:rPr lang="cs-CZ" sz="2400"/>
              <a:t>Datum tvorby: 6.1.2014</a:t>
            </a:r>
            <a:endParaRPr lang="cs-CZ" sz="1800"/>
          </a:p>
          <a:p>
            <a:r>
              <a:rPr lang="cs-CZ" sz="1800"/>
              <a:t>Vyučovací předmět, ročník, obor: Stomatologická protetika, 4. ročník, AZT</a:t>
            </a:r>
          </a:p>
          <a:p>
            <a:r>
              <a:rPr lang="cs-CZ" sz="2400"/>
              <a:t>Autor: Jiří Kupeček</a:t>
            </a:r>
            <a:endParaRPr lang="cs-CZ" sz="1800"/>
          </a:p>
          <a:p>
            <a:r>
              <a:rPr lang="cs-CZ" sz="2400"/>
              <a:t>Anotace:</a:t>
            </a:r>
            <a:r>
              <a:rPr lang="cs-CZ" sz="1600"/>
              <a:t>DUM využívá ICT při výuce, motivuje a aktivuje žáky.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8" name="Picture 4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Též „parciální“</a:t>
            </a:r>
          </a:p>
          <a:p>
            <a:endParaRPr lang="cs-CZ">
              <a:solidFill>
                <a:schemeClr val="hlink"/>
              </a:solidFill>
              <a:latin typeface="Arial" charset="0"/>
            </a:endParaRPr>
          </a:p>
          <a:p>
            <a:r>
              <a:rPr lang="cs-CZ">
                <a:solidFill>
                  <a:schemeClr val="hlink"/>
                </a:solidFill>
                <a:latin typeface="Arial" charset="0"/>
              </a:rPr>
              <a:t>Nahrazují část ztraceného chrupu</a:t>
            </a:r>
          </a:p>
          <a:p>
            <a:endParaRPr lang="cs-CZ">
              <a:solidFill>
                <a:schemeClr val="hlink"/>
              </a:solidFill>
              <a:latin typeface="Arial" charset="0"/>
            </a:endParaRPr>
          </a:p>
          <a:p>
            <a:r>
              <a:rPr lang="cs-CZ">
                <a:solidFill>
                  <a:schemeClr val="hlink"/>
                </a:solidFill>
                <a:latin typeface="Arial" charset="0"/>
              </a:rPr>
              <a:t>Jsou kotveny na zbývajících zubech</a:t>
            </a:r>
          </a:p>
          <a:p>
            <a:endParaRPr lang="cs-CZ">
              <a:solidFill>
                <a:schemeClr val="hlink"/>
              </a:solidFill>
              <a:latin typeface="Arial" charset="0"/>
            </a:endParaRPr>
          </a:p>
          <a:p>
            <a:r>
              <a:rPr lang="cs-CZ">
                <a:solidFill>
                  <a:schemeClr val="hlink"/>
                </a:solidFill>
                <a:latin typeface="Arial" charset="0"/>
              </a:rPr>
              <a:t>Rozeznáváme sedlové a deskové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hlink"/>
                </a:solidFill>
                <a:latin typeface="Arial" charset="0"/>
              </a:rPr>
              <a:t>Částečné snímatelné náhrady –výhody proti fixní  práci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Čištění mimo ústa</a:t>
            </a:r>
          </a:p>
          <a:p>
            <a:pPr>
              <a:buFont typeface="Wingdings" pitchFamily="2" charset="2"/>
              <a:buChar char="q"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Jednodušší opravy</a:t>
            </a:r>
          </a:p>
          <a:p>
            <a:pPr>
              <a:buFont typeface="Wingdings" pitchFamily="2" charset="2"/>
              <a:buChar char="q"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Malá úprava kotevních zubů</a:t>
            </a:r>
          </a:p>
          <a:p>
            <a:pPr>
              <a:buFont typeface="Wingdings" pitchFamily="2" charset="2"/>
              <a:buChar char="q"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Nižší náklady pro pacienta</a:t>
            </a:r>
          </a:p>
          <a:p>
            <a:pPr>
              <a:buFont typeface="Wingdings" pitchFamily="2" charset="2"/>
              <a:buChar char="q"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endParaRPr lang="cs-CZ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hlink"/>
                </a:solidFill>
                <a:latin typeface="Arial" charset="0"/>
              </a:rPr>
              <a:t>Částečné snímatelné náhrady – nevýhody proti fixní práci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>
                <a:solidFill>
                  <a:schemeClr val="hlink"/>
                </a:solidFill>
                <a:latin typeface="Arial" charset="0"/>
              </a:rPr>
              <a:t>Nejsou tak funkčně výkonné</a:t>
            </a:r>
          </a:p>
          <a:p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r>
              <a:rPr lang="cs-CZ" sz="2800">
                <a:solidFill>
                  <a:schemeClr val="hlink"/>
                </a:solidFill>
                <a:latin typeface="Arial" charset="0"/>
              </a:rPr>
              <a:t>Pacient je nemusí nosit – vede ke změnám na žvýkacím ústrojí</a:t>
            </a:r>
          </a:p>
          <a:p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r>
              <a:rPr lang="cs-CZ" sz="2800">
                <a:solidFill>
                  <a:schemeClr val="hlink"/>
                </a:solidFill>
                <a:latin typeface="Arial" charset="0"/>
              </a:rPr>
              <a:t>Pacient si hůře zvyká</a:t>
            </a:r>
          </a:p>
          <a:p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r>
              <a:rPr lang="cs-CZ" sz="2800">
                <a:solidFill>
                  <a:schemeClr val="hlink"/>
                </a:solidFill>
                <a:latin typeface="Arial" charset="0"/>
              </a:rPr>
              <a:t>Kotevní zuby jsou namáhány kotevními prvky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hlink"/>
                </a:solidFill>
                <a:latin typeface="Arial" charset="0"/>
              </a:rPr>
              <a:t>Částečné snímatelné náhrady – široké uplatnění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Teoreticky všechny defekty dle Voldřicha</a:t>
            </a:r>
          </a:p>
          <a:p>
            <a:r>
              <a:rPr lang="cs-CZ">
                <a:solidFill>
                  <a:schemeClr val="hlink"/>
                </a:solidFill>
                <a:latin typeface="Arial" charset="0"/>
              </a:rPr>
              <a:t>Kromě bezzubých čelistí</a:t>
            </a:r>
          </a:p>
          <a:p>
            <a:endParaRPr lang="cs-CZ">
              <a:solidFill>
                <a:schemeClr val="hlink"/>
              </a:solidFill>
              <a:latin typeface="Arial" charset="0"/>
            </a:endParaRPr>
          </a:p>
          <a:p>
            <a:r>
              <a:rPr lang="cs-CZ">
                <a:solidFill>
                  <a:schemeClr val="hlink"/>
                </a:solidFill>
                <a:latin typeface="Arial" charset="0"/>
              </a:rPr>
              <a:t>Indikace pouze v případech, kdy nelze zhotovit fixní můstek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12B285AA-247E-4D8E-9C17-EFC2C08E3F28}"/>
</file>

<file path=customXml/itemProps2.xml><?xml version="1.0" encoding="utf-8"?>
<ds:datastoreItem xmlns:ds="http://schemas.openxmlformats.org/officeDocument/2006/customXml" ds:itemID="{C5EA3FEC-FF7C-4762-972C-694537DDB5C3}"/>
</file>

<file path=customXml/itemProps3.xml><?xml version="1.0" encoding="utf-8"?>
<ds:datastoreItem xmlns:ds="http://schemas.openxmlformats.org/officeDocument/2006/customXml" ds:itemID="{42A2B318-3E9F-4BB9-952B-65EE16E064E9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125</TotalTime>
  <Words>182</Words>
  <Application>Microsoft Office PowerPoint</Application>
  <PresentationFormat>Předvádění na obrazovce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Garamond</vt:lpstr>
      <vt:lpstr>Times New Roman</vt:lpstr>
      <vt:lpstr>Wingdings</vt:lpstr>
      <vt:lpstr>Calibri</vt:lpstr>
      <vt:lpstr>Proudění</vt:lpstr>
      <vt:lpstr>Snímek 1</vt:lpstr>
      <vt:lpstr>Částečné snímatelné náhrady</vt:lpstr>
      <vt:lpstr>Částečné snímatelné náhrady</vt:lpstr>
      <vt:lpstr>Částečné snímatelné náhrady –výhody proti fixní  práci</vt:lpstr>
      <vt:lpstr>Částečné snímatelné náhrady – nevýhody proti fixní práci</vt:lpstr>
      <vt:lpstr>Částečné snímatelné náhrady – široké uplatnění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Chalupna</cp:lastModifiedBy>
  <cp:revision>21</cp:revision>
  <dcterms:created xsi:type="dcterms:W3CDTF">2012-09-08T10:46:23Z</dcterms:created>
  <dcterms:modified xsi:type="dcterms:W3CDTF">2014-05-06T08:48:27Z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